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8" r:id="rId1"/>
    <p:sldMasterId id="2147483706" r:id="rId2"/>
    <p:sldMasterId id="2147483718" r:id="rId3"/>
    <p:sldMasterId id="2147483731" r:id="rId4"/>
    <p:sldMasterId id="2147483743" r:id="rId5"/>
    <p:sldMasterId id="2147483755" r:id="rId6"/>
    <p:sldMasterId id="2147483766" r:id="rId7"/>
    <p:sldMasterId id="2147483778" r:id="rId8"/>
  </p:sldMasterIdLst>
  <p:notesMasterIdLst>
    <p:notesMasterId r:id="rId48"/>
  </p:notesMasterIdLst>
  <p:handoutMasterIdLst>
    <p:handoutMasterId r:id="rId49"/>
  </p:handoutMasterIdLst>
  <p:sldIdLst>
    <p:sldId id="256" r:id="rId9"/>
    <p:sldId id="257" r:id="rId10"/>
    <p:sldId id="258" r:id="rId11"/>
    <p:sldId id="259" r:id="rId12"/>
    <p:sldId id="294" r:id="rId13"/>
    <p:sldId id="262" r:id="rId14"/>
    <p:sldId id="292" r:id="rId15"/>
    <p:sldId id="261" r:id="rId16"/>
    <p:sldId id="264" r:id="rId17"/>
    <p:sldId id="286" r:id="rId18"/>
    <p:sldId id="272" r:id="rId19"/>
    <p:sldId id="285" r:id="rId20"/>
    <p:sldId id="288" r:id="rId21"/>
    <p:sldId id="265" r:id="rId22"/>
    <p:sldId id="270" r:id="rId23"/>
    <p:sldId id="263" r:id="rId24"/>
    <p:sldId id="267" r:id="rId25"/>
    <p:sldId id="280" r:id="rId26"/>
    <p:sldId id="281" r:id="rId27"/>
    <p:sldId id="282" r:id="rId28"/>
    <p:sldId id="266" r:id="rId29"/>
    <p:sldId id="271" r:id="rId30"/>
    <p:sldId id="269" r:id="rId31"/>
    <p:sldId id="268" r:id="rId32"/>
    <p:sldId id="273" r:id="rId33"/>
    <p:sldId id="284" r:id="rId34"/>
    <p:sldId id="278" r:id="rId35"/>
    <p:sldId id="279" r:id="rId36"/>
    <p:sldId id="274" r:id="rId37"/>
    <p:sldId id="277" r:id="rId38"/>
    <p:sldId id="291" r:id="rId39"/>
    <p:sldId id="289" r:id="rId40"/>
    <p:sldId id="290" r:id="rId41"/>
    <p:sldId id="287" r:id="rId42"/>
    <p:sldId id="299" r:id="rId43"/>
    <p:sldId id="295" r:id="rId44"/>
    <p:sldId id="296" r:id="rId45"/>
    <p:sldId id="297" r:id="rId46"/>
    <p:sldId id="298" r:id="rId47"/>
  </p:sldIdLst>
  <p:sldSz cx="9144000" cy="6858000" type="screen4x3"/>
  <p:notesSz cx="6746875" cy="98679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CFFBC"/>
    <a:srgbClr val="FF00FF"/>
    <a:srgbClr val="05595B"/>
    <a:srgbClr val="FFFF99"/>
    <a:srgbClr val="FFFF00"/>
    <a:srgbClr val="D9D9D9"/>
    <a:srgbClr val="FFFFCC"/>
    <a:srgbClr val="CC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06" autoAdjust="0"/>
    <p:restoredTop sz="94624" autoAdjust="0"/>
  </p:normalViewPr>
  <p:slideViewPr>
    <p:cSldViewPr>
      <p:cViewPr varScale="1">
        <p:scale>
          <a:sx n="67" d="100"/>
          <a:sy n="67" d="100"/>
        </p:scale>
        <p:origin x="996" y="5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23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84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27713" y="0"/>
            <a:ext cx="9540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2625"/>
            <a:ext cx="717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11913" y="9572625"/>
            <a:ext cx="3698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fld id="{CDE2B3B2-DDAA-4186-88A0-B8B31590D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09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67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33488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88" y="4748213"/>
            <a:ext cx="53975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0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33488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88" y="4748213"/>
            <a:ext cx="53975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33488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88" y="4748213"/>
            <a:ext cx="53975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7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75997-4598-472C-9DCE-BD33A11172FD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3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126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58C8-E8E0-47F4-81C3-487720936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1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97364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A080-C19E-4275-B398-2DB39957E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92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1845-E7CF-4E9B-B7C8-3E3C139736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3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8728" y="226766"/>
            <a:ext cx="684546" cy="64536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9218"/>
            <a:ext cx="6705600" cy="6808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6FD7-D787-4060-A248-F32B2A81F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93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669" y="2569655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Yale  2018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26C1-A000-4A6A-8705-FF910B55C7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1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9" y="46324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193675" indent="258763">
              <a:defRPr/>
            </a:lvl2pPr>
            <a:lvl3pPr marL="384175" indent="244475">
              <a:defRPr/>
            </a:lvl3pPr>
            <a:lvl4pPr marL="628650" indent="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86864" y="6644020"/>
            <a:ext cx="1619033" cy="21608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Yale  2018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667D-64B6-48C6-86B8-FA491E514B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4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9579546" cy="6469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Yale  2018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1560E-24AC-4925-BCF5-2F01A17A6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82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9" y="46324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Yale  2018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6AD78-84B2-4DA5-8D52-38D6E8F8B2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07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69" y="550354"/>
            <a:ext cx="6546665" cy="5915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Yale  2018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02D35-92F2-43A2-819E-9511B64FB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98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9" y="46324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Yale  2018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C9E1-BDC2-4823-A7A9-8C95C7C43A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9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35BB-E18E-4B64-8F5E-FBDF76004D67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24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Yale  2018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6026-7CC3-40CC-A065-ABA75C4DF7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126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Yale  2018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58C8-E8E0-47F4-81C3-487720936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40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97364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Yale  2018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A080-C19E-4275-B398-2DB39957E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63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9" y="46324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Yale  2018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1845-E7CF-4E9B-B7C8-3E3C139736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99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8728" y="226765"/>
            <a:ext cx="684546" cy="64536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9217"/>
            <a:ext cx="6705600" cy="6808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Yale  2018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6FD7-D787-4060-A248-F32B2A81F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50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193675" indent="258763">
              <a:defRPr/>
            </a:lvl2pPr>
            <a:lvl3pPr marL="384175" indent="244475">
              <a:defRPr/>
            </a:lvl3pPr>
            <a:lvl4pPr marL="628650" indent="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521763" y="6641914"/>
            <a:ext cx="1619033" cy="21608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Yale  2018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667D-64B6-48C6-86B8-FA491E514B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8200" y="199615"/>
            <a:ext cx="7162800" cy="1200971"/>
          </a:xfrm>
          <a:solidFill>
            <a:srgbClr val="F4FF5F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  <p:txBody>
          <a:bodyPr wrap="square"/>
          <a:lstStyle>
            <a:lvl1pPr>
              <a:defRPr sz="4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4495800" cy="3810000"/>
          </a:xfrm>
        </p:spPr>
        <p:txBody>
          <a:bodyPr anchor="ctr"/>
          <a:lstStyle>
            <a:lvl1pPr indent="284163" defTabSz="1046163">
              <a:defRPr sz="2800">
                <a:solidFill>
                  <a:srgbClr val="5A91FE"/>
                </a:solidFill>
              </a:defRPr>
            </a:lvl1pPr>
            <a:lvl2pPr marL="474663" lvl="1" indent="377825" defTabSz="1046163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defRPr sz="2400"/>
            </a:lvl2pPr>
          </a:lstStyle>
          <a:p>
            <a:pPr lvl="0"/>
            <a:r>
              <a:rPr lang="en-US" altLang="en-US" noProof="0" smtClean="0"/>
              <a:t>Click</a:t>
            </a:r>
          </a:p>
          <a:p>
            <a:pPr lvl="1"/>
            <a:r>
              <a:rPr lang="en-US" altLang="en-US" noProof="0" smtClean="0"/>
              <a:t>ddd</a:t>
            </a:r>
          </a:p>
        </p:txBody>
      </p:sp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4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8" y="46321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" y="678264"/>
            <a:ext cx="9141977" cy="616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23081" y="6641914"/>
            <a:ext cx="2016224" cy="21608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Puebla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B3392B-8E1C-4953-AFF5-843B4B02F0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6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9579546" cy="6469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Puebla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A7C2F6-8395-48F1-832D-8A9685DEE1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9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8" y="46321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4501662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692150"/>
            <a:ext cx="4501662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Puebla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4B00CD-054C-43B5-A86F-F54DA371B3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3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670" y="2569657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26C1-A000-4A6A-8705-FF910B55C7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7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68" y="550351"/>
            <a:ext cx="6546664" cy="5915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Puebla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A4393E-3344-4949-B5E6-6DFFE7193D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30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8" y="46321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Puebla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744CDD-DA76-4831-8B5B-94A18B08B0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0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Puebla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74D93B-0541-4D7B-BDC5-F784545CEA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02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126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Puebla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48E13B-F6D8-45EF-83EC-0F7E51A8F5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997364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Puebla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3D877C-995D-483A-99F1-EC27A50ABB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89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8" y="46321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Puebla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7C23DC-A539-44B9-821A-4A6056997B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47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8727" y="226762"/>
            <a:ext cx="684546" cy="64536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9214"/>
            <a:ext cx="6717323" cy="6808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Puebla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133205-DFAD-4FC0-8070-EC6A4E2C09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78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670" y="2569657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26C1-A000-4A6A-8705-FF910B55C7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3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193675" indent="258763">
              <a:defRPr/>
            </a:lvl2pPr>
            <a:lvl3pPr marL="384175" indent="244475">
              <a:defRPr/>
            </a:lvl3pPr>
            <a:lvl4pPr marL="628650" indent="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86865" y="6669360"/>
            <a:ext cx="2057135" cy="19074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667D-64B6-48C6-86B8-FA491E514B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7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9579546" cy="6469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1560E-24AC-4925-BCF5-2F01A17A6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8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193675" indent="258763">
              <a:defRPr/>
            </a:lvl2pPr>
            <a:lvl3pPr marL="384175" indent="244475">
              <a:defRPr/>
            </a:lvl3pPr>
            <a:lvl4pPr marL="628650" indent="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86865" y="6669360"/>
            <a:ext cx="2057135" cy="19074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667D-64B6-48C6-86B8-FA491E514B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6AD78-84B2-4DA5-8D52-38D6E8F8B2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61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70" y="550356"/>
            <a:ext cx="6546665" cy="5915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02D35-92F2-43A2-819E-9511B64FB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37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C9E1-BDC2-4823-A7A9-8C95C7C43A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7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6026-7CC3-40CC-A065-ABA75C4DF7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31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126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58C8-E8E0-47F4-81C3-487720936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8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97364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A080-C19E-4275-B398-2DB39957E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7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1845-E7CF-4E9B-B7C8-3E3C139736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33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8728" y="226766"/>
            <a:ext cx="684546" cy="64536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9218"/>
            <a:ext cx="6705600" cy="6808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6FD7-D787-4060-A248-F32B2A81F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12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670" y="2569657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26C1-A000-4A6A-8705-FF910B55C7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1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8589"/>
            <a:ext cx="6546665" cy="5915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29610"/>
          </a:xfrm>
        </p:spPr>
        <p:txBody>
          <a:bodyPr/>
          <a:lstStyle>
            <a:lvl1pPr>
              <a:defRPr sz="2000"/>
            </a:lvl1pPr>
            <a:lvl2pPr marL="193675" indent="258763">
              <a:defRPr/>
            </a:lvl2pPr>
            <a:lvl3pPr marL="384175" indent="244475">
              <a:defRPr/>
            </a:lvl3pPr>
            <a:lvl4pPr marL="628650" indent="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86865" y="6597352"/>
            <a:ext cx="2057135" cy="19074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669360"/>
            <a:ext cx="6858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667D-64B6-48C6-86B8-FA491E514B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0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9579546" cy="6469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1560E-24AC-4925-BCF5-2F01A17A6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798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6AD78-84B2-4DA5-8D52-38D6E8F8B2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7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70" y="550356"/>
            <a:ext cx="6546665" cy="5915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02D35-92F2-43A2-819E-9511B64FB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809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C9E1-BDC2-4823-A7A9-8C95C7C43A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1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6026-7CC3-40CC-A065-ABA75C4DF7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21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126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58C8-E8E0-47F4-81C3-487720936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74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97364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A080-C19E-4275-B398-2DB39957E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13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1845-E7CF-4E9B-B7C8-3E3C139736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272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8728" y="226766"/>
            <a:ext cx="684546" cy="64536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9218"/>
            <a:ext cx="6705600" cy="6808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6FD7-D787-4060-A248-F32B2A81F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135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JS Nov 2012 EPFL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0C7B-3987-4F9F-9DCE-2972CD3DFF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79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JS Nov 2012 EPFL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524B-F5E0-4A56-B5EC-8BA08C402E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8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6AD78-84B2-4DA5-8D52-38D6E8F8B2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095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JS Nov 2012 EPFL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314D-B21D-4EFF-8E78-B8D2902946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01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JS Nov 2012 EPFL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0F09-AD44-4F7B-92B6-147A7298DB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51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JS Nov 2012 EPFL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554F-50B0-4541-AF99-66EE8218CD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98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JS Nov 2012 EPFL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DF59-9FCC-463A-BD77-F7557E5AF2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558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JS Nov 2012 EPFL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E98F-AB00-493A-8804-ABB5C06A6A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065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JS Nov 2012 EPFL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43AB-5468-4516-A56B-3C904D139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55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JS Nov 2012 EPFL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EAE26-924F-43B3-B568-50B4544B9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84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JS Nov 2012 EPFL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951D0-D31D-4DCC-AD65-8B79B96FF8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24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919191"/>
                </a:solidFill>
              </a:rPr>
              <a:t>JS Nov 2012 EPFL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6BE2-D604-48A1-976E-3BDABE3067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84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EE4-B464-F749-BD80-680F8BEFD160}" type="datetime1">
              <a:rPr lang="en-US" altLang="zh-CN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HENPIC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70" y="550356"/>
            <a:ext cx="6546665" cy="5915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02D35-92F2-43A2-819E-9511B64FB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676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CCA9-E5EF-E840-A2E8-5D2065FE9EE7}" type="datetime1">
              <a:rPr lang="en-US" altLang="zh-CN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HENPIC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11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58A5-D16B-7745-8617-10715CBBFE9C}" type="datetime1">
              <a:rPr lang="en-US" altLang="zh-CN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HENPIC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09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960F-3F81-764F-8767-98A81A44F695}" type="datetime1">
              <a:rPr lang="en-US" altLang="zh-CN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HENPIC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736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E15-3245-744D-8986-40E81EA07A99}" type="datetime1">
              <a:rPr lang="en-US" altLang="zh-CN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HENPIC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095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D48F-F093-2D42-A618-C86409B86B87}" type="datetime1">
              <a:rPr lang="en-US" altLang="zh-CN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HENPIC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545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0AF-219A-8F43-AA8A-C43CD7441161}" type="datetime1">
              <a:rPr lang="en-US" altLang="zh-CN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HENPIC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720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B918-A4C7-B849-9013-425377043F5F}" type="datetime1">
              <a:rPr lang="en-US" altLang="zh-CN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HENPIC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14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460D-240C-1B4B-BA66-CBC8AF431C93}" type="datetime1">
              <a:rPr lang="en-US" altLang="zh-CN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HENPIC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08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2A55-F950-1741-85D2-DDFDEEB46B44}" type="datetime1">
              <a:rPr lang="en-US" altLang="zh-CN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HENPIC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580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D9FF-B5FC-B947-8981-37C33471C6C2}" type="datetime1">
              <a:rPr lang="en-US" altLang="zh-CN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HENPIC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4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C9E1-BDC2-4823-A7A9-8C95C7C43A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3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6026-7CC3-40CC-A065-ABA75C4DF7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4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1CBB784-4134-4CBF-8BFF-5A99DC6B9D87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9784" y="6641914"/>
            <a:ext cx="1944216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 dirty="0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1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9784" y="6641914"/>
            <a:ext cx="1944216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65184" y="46326"/>
            <a:ext cx="2366032" cy="59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620549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  <a:defRPr/>
            </a:pP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6205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7056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C58A62F-5D10-4B79-BF9E-24B57F8E38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9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indent="5302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indent="10620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967" y="6641914"/>
            <a:ext cx="1619033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Yale  2018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Body Text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65184" y="46324"/>
            <a:ext cx="2366032" cy="59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620549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  <a:defRPr/>
            </a:pP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6205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626" y="6688974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C58A62F-5D10-4B79-BF9E-24B57F8E38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0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indent="5302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indent="10620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1731" y="6674947"/>
            <a:ext cx="2016224" cy="2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2017 Puebla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 Body Text</a:t>
            </a:r>
          </a:p>
          <a:p>
            <a:pPr lvl="1"/>
            <a:r>
              <a:rPr lang="en-US" altLang="en-US" dirty="0" smtClean="0"/>
              <a:t> Second Level</a:t>
            </a:r>
          </a:p>
          <a:p>
            <a:pPr lvl="2"/>
            <a:r>
              <a:rPr lang="en-US" altLang="en-US" dirty="0" smtClean="0"/>
              <a:t> 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465184" y="46321"/>
            <a:ext cx="2366033" cy="59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705600"/>
            <a:ext cx="685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fld id="{4A38568A-9C3A-4286-B9D2-BCA0A72E00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0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>
          <a:solidFill>
            <a:srgbClr val="0066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9784" y="6641914"/>
            <a:ext cx="1944216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65184" y="46326"/>
            <a:ext cx="2366032" cy="59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620549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  <a:defRPr/>
            </a:pP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6205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7056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C58A62F-5D10-4B79-BF9E-24B57F8E38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0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indent="5302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indent="10620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9784" y="6641914"/>
            <a:ext cx="1944216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65184" y="46326"/>
            <a:ext cx="2366032" cy="59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620549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  <a:defRPr/>
            </a:pP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6205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7056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C58A62F-5D10-4B79-BF9E-24B57F8E38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2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indent="5302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indent="10620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7725" y="6643688"/>
            <a:ext cx="2184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919191"/>
                </a:solidFill>
                <a:latin typeface="Arial"/>
              </a:rPr>
              <a:t>JS Nov 2012 EPFL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05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65513" y="0"/>
            <a:ext cx="2343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620549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buClr>
                <a:srgbClr val="FC0128"/>
              </a:buClr>
              <a:defRPr/>
            </a:pPr>
            <a:endParaRPr lang="en-US" sz="1600">
              <a:latin typeface="Arial"/>
            </a:endParaRPr>
          </a:p>
        </p:txBody>
      </p:sp>
      <p:pic>
        <p:nvPicPr>
          <p:cNvPr id="95949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4587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949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5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7056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CD30B9D-5BA1-44C1-88DE-9EB99A550C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indent="5302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indent="10620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indent="10620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indent="10620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indent="10620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indent="10620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7" y="107878"/>
            <a:ext cx="8229600" cy="571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2076"/>
            <a:ext cx="8229600" cy="5164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5D19F-0E95-BD47-97EB-4632B34D36A9}" type="datetime1">
              <a:rPr lang="en-US" altLang="zh-CN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Zhenyu Chen - HENPIC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2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u="none" kern="1200">
          <a:solidFill>
            <a:srgbClr val="AD010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4.jpeg"/><Relationship Id="rId5" Type="http://schemas.openxmlformats.org/officeDocument/2006/relationships/image" Target="../media/image53.emf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hyperlink" Target="https://arxiv.org/abs/1805.0473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s://twiki.cern.ch/twiki/pub/CMSPublic/PhysicsResultsHIN14006/final_v2.pdf" TargetMode="Externa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0.gif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cern.ch\dfs\Users\s\sks\Documents\My Pictures\pPb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6394"/>
          <a:stretch/>
        </p:blipFill>
        <p:spPr bwMode="auto">
          <a:xfrm>
            <a:off x="3" y="0"/>
            <a:ext cx="9117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/>
          <p:cNvSpPr txBox="1">
            <a:spLocks noChangeArrowheads="1"/>
          </p:cNvSpPr>
          <p:nvPr/>
        </p:nvSpPr>
        <p:spPr>
          <a:xfrm>
            <a:off x="251522" y="0"/>
            <a:ext cx="8507288" cy="1224136"/>
          </a:xfrm>
          <a:prstGeom prst="rect">
            <a:avLst/>
          </a:prstGeom>
          <a:solidFill>
            <a:srgbClr val="F4FF5F"/>
          </a:solidFill>
          <a:ln w="57150">
            <a:solidFill>
              <a:schemeClr val="tx1"/>
            </a:solidFill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  <p:txBody>
          <a:bodyPr wrap="square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Collectivity in small systems  ! </a:t>
            </a: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kern="0" dirty="0" smtClean="0">
                <a:effectLst/>
              </a:rPr>
              <a:t>  </a:t>
            </a:r>
            <a:endParaRPr lang="en-US" sz="1800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9"/>
          <p:cNvSpPr txBox="1">
            <a:spLocks noChangeArrowheads="1"/>
          </p:cNvSpPr>
          <p:nvPr/>
        </p:nvSpPr>
        <p:spPr>
          <a:xfrm>
            <a:off x="251522" y="0"/>
            <a:ext cx="8507288" cy="1224136"/>
          </a:xfrm>
          <a:prstGeom prst="rect">
            <a:avLst/>
          </a:prstGeom>
          <a:solidFill>
            <a:srgbClr val="F4FF5F"/>
          </a:solidFill>
          <a:ln w="57150">
            <a:solidFill>
              <a:schemeClr val="tx1"/>
            </a:solidFill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  <p:txBody>
          <a:bodyPr wrap="square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Collectivity in small systems  ! </a:t>
            </a: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kern="0" dirty="0" smtClean="0">
                <a:effectLst/>
              </a:rPr>
              <a:t>(depends </a:t>
            </a:r>
            <a:r>
              <a:rPr lang="en-US" sz="1800" kern="0" dirty="0">
                <a:effectLst/>
              </a:rPr>
              <a:t>on what you mean by 'collectivity')</a:t>
            </a:r>
            <a:r>
              <a:rPr lang="en-US" sz="1800" kern="0" dirty="0" smtClean="0">
                <a:effectLst/>
              </a:rPr>
              <a:t> </a:t>
            </a:r>
            <a:endParaRPr lang="en-US" sz="1800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06227" name="Rectangle 19"/>
          <p:cNvSpPr>
            <a:spLocks noGrp="1" noChangeArrowheads="1"/>
          </p:cNvSpPr>
          <p:nvPr>
            <p:ph type="title"/>
          </p:nvPr>
        </p:nvSpPr>
        <p:spPr>
          <a:xfrm>
            <a:off x="251522" y="0"/>
            <a:ext cx="8507288" cy="1224136"/>
          </a:xfrm>
          <a:solidFill>
            <a:srgbClr val="F4FF5F"/>
          </a:solidFill>
          <a:ln w="57150">
            <a:solidFill>
              <a:schemeClr val="tx1"/>
            </a:solidFill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  <p:txBody>
          <a:bodyPr wrap="square"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systems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effectLst/>
              </a:rPr>
              <a:t> What can we learn from them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9B4DE-2EAC-4EF7-AFF0-93F89476A457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86600" y="6646873"/>
            <a:ext cx="2057400" cy="2111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r>
              <a:rPr lang="en-US" sz="900" smtClean="0">
                <a:solidFill>
                  <a:srgbClr val="919191"/>
                </a:solidFill>
                <a:latin typeface="Arial" charset="0"/>
              </a:rPr>
              <a:t>2017 Puebla WS J. Schukraft</a:t>
            </a:r>
            <a:endParaRPr lang="en-US" sz="900" dirty="0">
              <a:solidFill>
                <a:srgbClr val="919191"/>
              </a:solidFill>
              <a:latin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884820" y="5057805"/>
            <a:ext cx="4233106" cy="1800200"/>
          </a:xfrm>
          <a:prstGeom prst="rect">
            <a:avLst/>
          </a:prstGeom>
          <a:solidFill>
            <a:schemeClr val="bg1">
              <a:alpha val="8196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Char char="l"/>
              <a:tabLst>
                <a:tab pos="1614488" algn="l"/>
              </a:tabLst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Arial"/>
              </a:rPr>
              <a:t>A bit of History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Char char="l"/>
              <a:tabLst>
                <a:tab pos="1614488" algn="l"/>
              </a:tabLst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Arial"/>
              </a:rPr>
              <a:t>State-of-the-Art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Char char="l"/>
              <a:tabLst>
                <a:tab pos="1614488" algn="l"/>
              </a:tabLst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Arial"/>
              </a:rPr>
              <a:t>Why pp/pA interesting ?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Char char="l"/>
              <a:tabLst>
                <a:tab pos="1614488" algn="l"/>
              </a:tabLst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Arial"/>
              </a:rPr>
              <a:t>3 Concrete </a:t>
            </a:r>
            <a:r>
              <a:rPr lang="en-US" sz="2400" b="1" kern="0" dirty="0">
                <a:solidFill>
                  <a:srgbClr val="0000FF"/>
                </a:solidFill>
                <a:latin typeface="Arial"/>
              </a:rPr>
              <a:t>E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</a:rPr>
              <a:t>xamples</a:t>
            </a:r>
          </a:p>
        </p:txBody>
      </p:sp>
    </p:spTree>
    <p:extLst>
      <p:ext uri="{BB962C8B-B14F-4D97-AF65-F5344CB8AC3E}">
        <p14:creationId xmlns:p14="http://schemas.microsoft.com/office/powerpoint/2010/main" val="8560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367" y="46326"/>
            <a:ext cx="5597686" cy="591573"/>
          </a:xfrm>
        </p:spPr>
        <p:txBody>
          <a:bodyPr/>
          <a:lstStyle/>
          <a:p>
            <a:r>
              <a:rPr lang="en-US" dirty="0" smtClean="0"/>
              <a:t>What are we looking at 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1C9E1-BDC2-4823-A7A9-8C95C7C43A4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51520" y="2931587"/>
            <a:ext cx="4392488" cy="13324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tabLst>
                <a:tab pos="1614488" algn="l"/>
              </a:tabLst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193675" indent="-31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ð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384175" indent="5302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µ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576263" indent="-15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766763" indent="1062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5pPr>
            <a:lvl6pPr marL="12239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6pPr>
            <a:lvl7pPr marL="16811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7pPr>
            <a:lvl8pPr marL="21383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8pPr>
            <a:lvl9pPr marL="25955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parton content of </a:t>
            </a:r>
            <a:r>
              <a:rPr lang="en-US" sz="1800" kern="0" dirty="0" err="1" smtClean="0"/>
              <a:t>p@LHC</a:t>
            </a:r>
            <a:r>
              <a:rPr lang="en-US" sz="1800" kern="0" dirty="0" smtClean="0"/>
              <a:t> </a:t>
            </a:r>
            <a:r>
              <a:rPr lang="en-US" sz="1100" kern="0" dirty="0" smtClean="0">
                <a:solidFill>
                  <a:schemeClr val="tx1"/>
                </a:solidFill>
              </a:rPr>
              <a:t>(QM2008)</a:t>
            </a:r>
            <a:br>
              <a:rPr lang="en-US" sz="1100" kern="0" dirty="0" smtClean="0">
                <a:solidFill>
                  <a:schemeClr val="tx1"/>
                </a:solidFill>
              </a:rPr>
            </a:br>
            <a:r>
              <a:rPr lang="en-US" sz="1100" kern="0" dirty="0" smtClean="0">
                <a:solidFill>
                  <a:schemeClr val="tx1"/>
                </a:solidFill>
              </a:rPr>
              <a:t/>
            </a:r>
            <a:br>
              <a:rPr lang="en-US" sz="1100" kern="0" dirty="0" smtClean="0">
                <a:solidFill>
                  <a:schemeClr val="tx1"/>
                </a:solidFill>
              </a:rPr>
            </a:br>
            <a:r>
              <a:rPr lang="en-US" sz="1100" kern="0" dirty="0" smtClean="0">
                <a:solidFill>
                  <a:schemeClr val="tx1"/>
                </a:solidFill>
              </a:rPr>
              <a:t/>
            </a:r>
            <a:br>
              <a:rPr lang="en-US" sz="1100" kern="0" dirty="0" smtClean="0">
                <a:solidFill>
                  <a:schemeClr val="tx1"/>
                </a:solidFill>
              </a:rPr>
            </a:br>
            <a:r>
              <a:rPr lang="en-US" sz="1100" kern="0" dirty="0" smtClean="0">
                <a:solidFill>
                  <a:schemeClr val="tx1"/>
                </a:solidFill>
              </a:rPr>
              <a:t/>
            </a:r>
            <a:br>
              <a:rPr lang="en-US" sz="1100" kern="0" dirty="0" smtClean="0">
                <a:solidFill>
                  <a:schemeClr val="tx1"/>
                </a:solidFill>
              </a:rPr>
            </a:br>
            <a:r>
              <a:rPr lang="en-US" sz="1100" kern="0" dirty="0" smtClean="0">
                <a:solidFill>
                  <a:schemeClr val="tx1"/>
                </a:solidFill>
              </a:rPr>
              <a:t/>
            </a:r>
            <a:br>
              <a:rPr lang="en-US" sz="1100" kern="0" dirty="0" smtClean="0">
                <a:solidFill>
                  <a:schemeClr val="tx1"/>
                </a:solidFill>
              </a:rPr>
            </a:br>
            <a:r>
              <a:rPr lang="en-US" sz="1100" kern="0" dirty="0" smtClean="0">
                <a:solidFill>
                  <a:schemeClr val="tx1"/>
                </a:solidFill>
              </a:rPr>
              <a:t/>
            </a:r>
            <a:br>
              <a:rPr lang="en-US" sz="1100" kern="0" dirty="0" smtClean="0">
                <a:solidFill>
                  <a:schemeClr val="tx1"/>
                </a:solidFill>
              </a:rPr>
            </a:br>
            <a:r>
              <a:rPr lang="en-US" sz="1100" kern="0" dirty="0" smtClean="0">
                <a:solidFill>
                  <a:schemeClr val="tx1"/>
                </a:solidFill>
              </a:rPr>
              <a:t/>
            </a:r>
            <a:br>
              <a:rPr lang="en-US" sz="1100" kern="0" dirty="0" smtClean="0">
                <a:solidFill>
                  <a:schemeClr val="tx1"/>
                </a:solidFill>
              </a:rPr>
            </a:br>
            <a:r>
              <a:rPr lang="en-US" sz="1100" kern="0" dirty="0" smtClean="0">
                <a:solidFill>
                  <a:schemeClr val="tx1"/>
                </a:solidFill>
              </a:rPr>
              <a:t/>
            </a:r>
            <a:br>
              <a:rPr lang="en-US" sz="1100" kern="0" dirty="0" smtClean="0">
                <a:solidFill>
                  <a:schemeClr val="tx1"/>
                </a:solidFill>
              </a:rPr>
            </a:br>
            <a:r>
              <a:rPr lang="en-US" sz="1100" kern="0" dirty="0" smtClean="0">
                <a:solidFill>
                  <a:schemeClr val="tx1"/>
                </a:solidFill>
              </a:rPr>
              <a:t/>
            </a:r>
            <a:br>
              <a:rPr lang="en-US" sz="1100" kern="0" dirty="0" smtClean="0">
                <a:solidFill>
                  <a:schemeClr val="tx1"/>
                </a:solidFill>
              </a:rPr>
            </a:br>
            <a:r>
              <a:rPr lang="en-US" sz="1100" kern="0" dirty="0" smtClean="0">
                <a:solidFill>
                  <a:schemeClr val="tx1"/>
                </a:solidFill>
              </a:rPr>
              <a:t/>
            </a:r>
            <a:br>
              <a:rPr lang="en-US" sz="1100" kern="0" dirty="0" smtClean="0">
                <a:solidFill>
                  <a:schemeClr val="tx1"/>
                </a:solidFill>
              </a:rPr>
            </a:br>
            <a:endParaRPr lang="en-US" sz="1100" kern="0" dirty="0" smtClean="0">
              <a:solidFill>
                <a:schemeClr val="tx1"/>
              </a:solidFill>
            </a:endParaRPr>
          </a:p>
          <a:p>
            <a:r>
              <a:rPr lang="en-US" sz="1800" b="1" kern="0" dirty="0" err="1" smtClean="0">
                <a:solidFill>
                  <a:srgbClr val="FF0000"/>
                </a:solidFill>
              </a:rPr>
              <a:t>pp@LHC</a:t>
            </a:r>
            <a:r>
              <a:rPr lang="en-US" sz="1800" kern="0" dirty="0" smtClean="0"/>
              <a:t> </a:t>
            </a:r>
            <a:br>
              <a:rPr lang="en-US" sz="1800" kern="0" dirty="0" smtClean="0"/>
            </a:br>
            <a:r>
              <a:rPr lang="en-US" sz="1800" kern="0" dirty="0" smtClean="0"/>
              <a:t>≈ central SS@SPS, </a:t>
            </a:r>
            <a:br>
              <a:rPr lang="en-US" sz="1800" kern="0" dirty="0" smtClean="0"/>
            </a:br>
            <a:r>
              <a:rPr lang="en-US" sz="1800" kern="0" dirty="0" smtClean="0"/>
              <a:t>≈ mid-central </a:t>
            </a:r>
            <a:r>
              <a:rPr lang="en-US" sz="1800" kern="0" dirty="0" err="1" smtClean="0"/>
              <a:t>CuCu@RHIC</a:t>
            </a:r>
            <a:endParaRPr lang="en-US" sz="1800" kern="0" dirty="0" smtClean="0"/>
          </a:p>
          <a:p>
            <a:pPr lvl="1"/>
            <a:r>
              <a:rPr lang="en-US" kern="0" dirty="0"/>
              <a:t> </a:t>
            </a:r>
            <a:r>
              <a:rPr lang="en-US" kern="0" dirty="0" smtClean="0"/>
              <a:t>dN/d</a:t>
            </a:r>
            <a:r>
              <a:rPr lang="en-US" kern="0" dirty="0" smtClean="0">
                <a:latin typeface="Symbol" panose="05050102010706020507" pitchFamily="18" charset="2"/>
              </a:rPr>
              <a:t>h</a:t>
            </a:r>
            <a:r>
              <a:rPr lang="en-US" kern="0" dirty="0" smtClean="0"/>
              <a:t> ≈ 50 - 100</a:t>
            </a:r>
          </a:p>
          <a:p>
            <a:pPr lvl="1"/>
            <a:r>
              <a:rPr lang="en-US" kern="0" dirty="0" smtClean="0"/>
              <a:t> N</a:t>
            </a:r>
            <a:r>
              <a:rPr lang="en-US" kern="0" baseline="-25000" dirty="0" smtClean="0"/>
              <a:t>MPI</a:t>
            </a:r>
            <a:r>
              <a:rPr lang="en-US" kern="0" dirty="0" smtClean="0"/>
              <a:t> ≈ 15-20 (≈ N</a:t>
            </a:r>
            <a:r>
              <a:rPr lang="en-US" kern="0" baseline="-25000" dirty="0" smtClean="0"/>
              <a:t>coll</a:t>
            </a:r>
            <a:r>
              <a:rPr lang="en-US" kern="0" dirty="0" smtClean="0"/>
              <a:t>)</a:t>
            </a:r>
            <a:endParaRPr lang="en-US" kern="0" dirty="0" smtClean="0">
              <a:solidFill>
                <a:schemeClr val="tx1"/>
              </a:solidFill>
            </a:endParaRPr>
          </a:p>
          <a:p>
            <a:pPr lvl="1"/>
            <a:endParaRPr lang="en-US" kern="0" dirty="0">
              <a:solidFill>
                <a:srgbClr val="000000"/>
              </a:solidFill>
            </a:endParaRPr>
          </a:p>
          <a:p>
            <a:pPr lvl="2"/>
            <a:endParaRPr lang="en-US" kern="0" dirty="0" smtClean="0"/>
          </a:p>
          <a:p>
            <a:pPr marL="914400" lvl="3" indent="-285750">
              <a:buFont typeface="Symbol" panose="05050102010706020507" pitchFamily="18" charset="2"/>
              <a:buChar char="Þ"/>
            </a:pPr>
            <a:endParaRPr lang="en-US" kern="0" dirty="0" smtClean="0"/>
          </a:p>
          <a:p>
            <a:pPr marL="479425" lvl="1" indent="-285750">
              <a:buFont typeface="Symbol" panose="05050102010706020507" pitchFamily="18" charset="2"/>
              <a:buChar char="Þ"/>
            </a:pPr>
            <a:endParaRPr lang="en-US" b="1" kern="0" dirty="0" smtClean="0">
              <a:solidFill>
                <a:srgbClr val="FF00FF"/>
              </a:solidFill>
            </a:endParaRPr>
          </a:p>
          <a:p>
            <a:endParaRPr lang="en-GB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0960"/>
          <a:stretch/>
        </p:blipFill>
        <p:spPr>
          <a:xfrm>
            <a:off x="341480" y="896898"/>
            <a:ext cx="4706290" cy="205509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2900" y="1862477"/>
            <a:ext cx="4480620" cy="1121150"/>
            <a:chOff x="342900" y="1862477"/>
            <a:chExt cx="4480620" cy="1121150"/>
          </a:xfrm>
        </p:grpSpPr>
        <p:sp>
          <p:nvSpPr>
            <p:cNvPr id="5" name="Rectangle 4"/>
            <p:cNvSpPr/>
            <p:nvPr/>
          </p:nvSpPr>
          <p:spPr bwMode="auto">
            <a:xfrm>
              <a:off x="342900" y="2328439"/>
              <a:ext cx="4480620" cy="655188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769855" y="1862477"/>
              <a:ext cx="288032" cy="24221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997763" y="2193082"/>
              <a:ext cx="792088" cy="24221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17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71566"/>
              </p:ext>
            </p:extLst>
          </p:nvPr>
        </p:nvGraphicFramePr>
        <p:xfrm>
          <a:off x="251520" y="3396659"/>
          <a:ext cx="4105275" cy="914400"/>
        </p:xfrm>
        <a:graphic>
          <a:graphicData uri="http://schemas.openxmlformats.org/drawingml/2006/table">
            <a:tbl>
              <a:tblPr/>
              <a:tblGrid>
                <a:gridCol w="2130425">
                  <a:extLst>
                    <a:ext uri="{9D8B030D-6E8A-4147-A177-3AD203B41FA5}">
                      <a16:colId xmlns:a16="http://schemas.microsoft.com/office/drawing/2014/main" val="3053756842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1789724159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56305308"/>
                    </a:ext>
                  </a:extLst>
                </a:gridCol>
                <a:gridCol w="658813">
                  <a:extLst>
                    <a:ext uri="{9D8B030D-6E8A-4147-A177-3AD203B41FA5}">
                      <a16:colId xmlns:a16="http://schemas.microsoft.com/office/drawing/2014/main" val="160935799"/>
                    </a:ext>
                  </a:extLst>
                </a:gridCol>
              </a:tblGrid>
              <a:tr h="298450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2000" kern="1200">
                          <a:solidFill>
                            <a:srgbClr val="0066FF"/>
                          </a:solidFill>
                          <a:latin typeface="Arial" panose="020B0604020202020204" pitchFamily="34" charset="0"/>
                        </a:defRPr>
                      </a:lvl1pPr>
                      <a:lvl2pPr marL="19050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384175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574675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766763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2239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16811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1383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595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1614488" algn="l"/>
                        </a:tabLst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2000" kern="1200">
                          <a:solidFill>
                            <a:srgbClr val="0066FF"/>
                          </a:solidFill>
                          <a:latin typeface="Arial" panose="020B0604020202020204" pitchFamily="34" charset="0"/>
                        </a:defRPr>
                      </a:lvl1pPr>
                      <a:lvl2pPr marL="19050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384175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574675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766763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2239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16811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1383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595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1614488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2000" kern="1200">
                          <a:solidFill>
                            <a:srgbClr val="0066FF"/>
                          </a:solidFill>
                          <a:latin typeface="Arial" panose="020B0604020202020204" pitchFamily="34" charset="0"/>
                        </a:defRPr>
                      </a:lvl1pPr>
                      <a:lvl2pPr marL="19050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384175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574675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766763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2239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16811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1383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595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1614488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2000" kern="1200">
                          <a:solidFill>
                            <a:srgbClr val="0066FF"/>
                          </a:solidFill>
                          <a:latin typeface="Arial" panose="020B0604020202020204" pitchFamily="34" charset="0"/>
                        </a:defRPr>
                      </a:lvl1pPr>
                      <a:lvl2pPr marL="19050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384175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574675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766763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2239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16811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1383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595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1614488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LHC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528817"/>
                  </a:ext>
                </a:extLst>
              </a:tr>
              <a:tr h="420688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2000" kern="1200">
                          <a:solidFill>
                            <a:srgbClr val="0066FF"/>
                          </a:solidFill>
                          <a:latin typeface="Arial" panose="020B0604020202020204" pitchFamily="34" charset="0"/>
                        </a:defRPr>
                      </a:lvl1pPr>
                      <a:lvl2pPr marL="19050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384175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574675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766763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2239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16811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1383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595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1614488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# of partons in proton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1614488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3 +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Symbol" panose="05050102010706020507" pitchFamily="18" charset="2"/>
                        </a:rPr>
                        <a:t>ò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 g(x &gt; 2GeV)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2000" kern="1200">
                          <a:solidFill>
                            <a:srgbClr val="0066FF"/>
                          </a:solidFill>
                          <a:latin typeface="Arial" panose="020B0604020202020204" pitchFamily="34" charset="0"/>
                        </a:defRPr>
                      </a:lvl1pPr>
                      <a:lvl2pPr marL="19050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384175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574675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766763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2239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16811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1383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595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1614488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2000" kern="1200">
                          <a:solidFill>
                            <a:srgbClr val="0066FF"/>
                          </a:solidFill>
                          <a:latin typeface="Arial" panose="020B0604020202020204" pitchFamily="34" charset="0"/>
                        </a:defRPr>
                      </a:lvl1pPr>
                      <a:lvl2pPr marL="19050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384175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574675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766763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2239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16811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1383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595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1614488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2000" kern="1200">
                          <a:solidFill>
                            <a:srgbClr val="0066FF"/>
                          </a:solidFill>
                          <a:latin typeface="Arial" panose="020B0604020202020204" pitchFamily="34" charset="0"/>
                        </a:defRPr>
                      </a:lvl1pPr>
                      <a:lvl2pPr marL="19050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384175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574675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766763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2239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16811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1383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595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tabLst>
                          <a:tab pos="1614488" algn="l"/>
                        </a:tabLst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1614488" algn="l"/>
                        </a:tabLst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071259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021806" y="586908"/>
            <a:ext cx="4077907" cy="3034130"/>
            <a:chOff x="5021806" y="586908"/>
            <a:chExt cx="4077907" cy="3034130"/>
          </a:xfrm>
        </p:grpSpPr>
        <p:grpSp>
          <p:nvGrpSpPr>
            <p:cNvPr id="9" name="Group 8"/>
            <p:cNvGrpSpPr/>
            <p:nvPr/>
          </p:nvGrpSpPr>
          <p:grpSpPr>
            <a:xfrm>
              <a:off x="5021806" y="812631"/>
              <a:ext cx="4077907" cy="2808407"/>
              <a:chOff x="5021806" y="812631"/>
              <a:chExt cx="4077907" cy="2808407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3"/>
              <a:srcRect l="28598" t="1125" r="21284" b="22602"/>
              <a:stretch/>
            </p:blipFill>
            <p:spPr>
              <a:xfrm>
                <a:off x="5021806" y="812631"/>
                <a:ext cx="4005316" cy="2808407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8087898" y="1632060"/>
                <a:ext cx="1011815" cy="58477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N</a:t>
                </a:r>
                <a:r>
                  <a:rPr lang="en-US" sz="1600" baseline="-25000" dirty="0" err="1" smtClean="0"/>
                  <a:t>rec</a:t>
                </a:r>
                <a:r>
                  <a:rPr lang="en-US" sz="1600" dirty="0" smtClean="0"/>
                  <a:t>/2.3 </a:t>
                </a:r>
                <a:br>
                  <a:rPr lang="en-US" sz="1600" dirty="0" smtClean="0"/>
                </a:br>
                <a:r>
                  <a:rPr lang="en-US" sz="1600" dirty="0" smtClean="0"/>
                  <a:t>≈ dN</a:t>
                </a:r>
                <a:r>
                  <a:rPr lang="en-US" sz="1600" baseline="-25000" dirty="0" smtClean="0"/>
                  <a:t>ch</a:t>
                </a:r>
                <a:r>
                  <a:rPr lang="en-US" sz="1600" dirty="0" smtClean="0"/>
                  <a:t>/d</a:t>
                </a:r>
                <a:r>
                  <a:rPr lang="en-US" sz="1600" dirty="0" smtClean="0">
                    <a:latin typeface="Symbol" panose="05050102010706020507" pitchFamily="18" charset="2"/>
                  </a:rPr>
                  <a:t>h</a:t>
                </a:r>
                <a:endParaRPr lang="en-US" sz="1600" dirty="0"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5264509" y="586908"/>
              <a:ext cx="1683755" cy="3145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N</a:t>
              </a:r>
              <a:r>
                <a:rPr lang="en-US" sz="1600" b="1" baseline="-25000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ch</a:t>
              </a:r>
              <a:r>
                <a:rPr lang="en-US" sz="1600" b="1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 distribution</a:t>
              </a:r>
              <a:endPara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97262" y="3522184"/>
            <a:ext cx="4446738" cy="3335816"/>
            <a:chOff x="4697262" y="3522184"/>
            <a:chExt cx="4446738" cy="33358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7449" y="3669897"/>
              <a:ext cx="3484670" cy="3188103"/>
            </a:xfrm>
            <a:prstGeom prst="rect">
              <a:avLst/>
            </a:prstGeom>
          </p:spPr>
        </p:pic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4697262" y="3522184"/>
              <a:ext cx="4446738" cy="3145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high p</a:t>
              </a:r>
              <a:r>
                <a:rPr lang="en-US" sz="1600" b="1" baseline="-25000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T</a:t>
              </a:r>
              <a:r>
                <a:rPr lang="en-US" sz="1600" b="1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 tracks vs # Multi Parton Interactions</a:t>
              </a:r>
              <a:endPara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-157309" y="56543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The effect of the fluctuating proton size on the study of chiral magnetic effect in proton-nucleus collision https://arxiv.org/abs/1712.02486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402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367" y="46326"/>
            <a:ext cx="5597686" cy="591573"/>
          </a:xfrm>
        </p:spPr>
        <p:txBody>
          <a:bodyPr/>
          <a:lstStyle/>
          <a:p>
            <a:r>
              <a:rPr lang="en-US" dirty="0" smtClean="0"/>
              <a:t>What are we looking at 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1C9E1-BDC2-4823-A7A9-8C95C7C43A4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80077" y="5633794"/>
            <a:ext cx="2710742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                 Proton Area S ?</a:t>
            </a:r>
          </a:p>
          <a:p>
            <a:pPr algn="l"/>
            <a:r>
              <a:rPr lang="en-US" sz="1600" dirty="0"/>
              <a:t>60 </a:t>
            </a:r>
            <a:r>
              <a:rPr lang="en-US" sz="1600" dirty="0" err="1"/>
              <a:t>mb</a:t>
            </a:r>
            <a:r>
              <a:rPr lang="en-US" sz="1600" dirty="0"/>
              <a:t>/4 =&gt; A            = 1.5 </a:t>
            </a:r>
            <a:r>
              <a:rPr lang="en-US" sz="1600" dirty="0" smtClean="0"/>
              <a:t>fm</a:t>
            </a:r>
            <a:r>
              <a:rPr lang="en-US" sz="1600" baseline="30000" dirty="0" smtClean="0"/>
              <a:t>2</a:t>
            </a:r>
            <a:endParaRPr lang="en-US" sz="1600" dirty="0" smtClean="0"/>
          </a:p>
          <a:p>
            <a:pPr algn="l"/>
            <a:r>
              <a:rPr lang="en-US" sz="1600" dirty="0" err="1" smtClean="0"/>
              <a:t>r</a:t>
            </a:r>
            <a:r>
              <a:rPr lang="en-US" sz="1600" baseline="-25000" dirty="0" err="1" smtClean="0"/>
              <a:t>rms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 0.88 =&gt; A         = 2.4 fm</a:t>
            </a:r>
            <a:r>
              <a:rPr lang="en-US" sz="1600" baseline="30000" dirty="0" smtClean="0"/>
              <a:t>2</a:t>
            </a:r>
          </a:p>
          <a:p>
            <a:pPr algn="l"/>
            <a:r>
              <a:rPr lang="en-US" sz="1600" dirty="0" err="1" smtClean="0"/>
              <a:t>r</a:t>
            </a:r>
            <a:r>
              <a:rPr lang="en-US" sz="1600" baseline="-25000" dirty="0" err="1" smtClean="0"/>
              <a:t>HBT</a:t>
            </a:r>
            <a:r>
              <a:rPr lang="en-US" sz="1600" dirty="0" smtClean="0"/>
              <a:t>(MB) ~ 1.1 =&gt; A = 4 fm</a:t>
            </a:r>
            <a:r>
              <a:rPr lang="en-US" sz="1600" baseline="30000" dirty="0" smtClean="0"/>
              <a:t>2</a:t>
            </a:r>
            <a:endParaRPr lang="en-US" sz="1600" dirty="0" smtClean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2"/>
          <a:srcRect l="28598" t="1125" r="21284" b="22602"/>
          <a:stretch/>
        </p:blipFill>
        <p:spPr>
          <a:xfrm>
            <a:off x="5654312" y="660156"/>
            <a:ext cx="3488314" cy="2445901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8087898" y="1632060"/>
            <a:ext cx="1011815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</a:t>
            </a:r>
            <a:r>
              <a:rPr lang="en-US" sz="1600" baseline="-25000" dirty="0" err="1" smtClean="0"/>
              <a:t>rec</a:t>
            </a:r>
            <a:r>
              <a:rPr lang="en-US" sz="1600" dirty="0" smtClean="0"/>
              <a:t>/2.3 </a:t>
            </a:r>
            <a:br>
              <a:rPr lang="en-US" sz="1600" dirty="0" smtClean="0"/>
            </a:br>
            <a:r>
              <a:rPr lang="en-US" sz="1600" dirty="0" smtClean="0"/>
              <a:t>≈ dN</a:t>
            </a:r>
            <a:r>
              <a:rPr lang="en-US" sz="1600" baseline="-25000" dirty="0" smtClean="0"/>
              <a:t>ch</a:t>
            </a:r>
            <a:r>
              <a:rPr lang="en-US" sz="1600" dirty="0" smtClean="0"/>
              <a:t>/d</a:t>
            </a:r>
            <a:r>
              <a:rPr lang="en-US" sz="1600" dirty="0" smtClean="0">
                <a:latin typeface="Symbol" panose="05050102010706020507" pitchFamily="18" charset="2"/>
              </a:rPr>
              <a:t>h</a:t>
            </a:r>
            <a:endParaRPr lang="en-US" sz="1600" dirty="0">
              <a:latin typeface="Symbol" panose="05050102010706020507" pitchFamily="18" charset="2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3549" y="3607242"/>
            <a:ext cx="4968552" cy="17509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tabLst>
                <a:tab pos="1614488" algn="l"/>
              </a:tabLst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193675" indent="-31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ð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384175" indent="5302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µ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576263" indent="-15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766763" indent="1062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5pPr>
            <a:lvl6pPr marL="12239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6pPr>
            <a:lvl7pPr marL="16811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7pPr>
            <a:lvl8pPr marL="21383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8pPr>
            <a:lvl9pPr marL="25955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central AA: 		</a:t>
            </a:r>
            <a:r>
              <a:rPr lang="en-US" sz="1800" kern="0" dirty="0" smtClean="0">
                <a:solidFill>
                  <a:srgbClr val="FF00FF"/>
                </a:solidFill>
              </a:rPr>
              <a:t>dense &amp; large</a:t>
            </a:r>
          </a:p>
          <a:p>
            <a:r>
              <a:rPr lang="en-US" sz="1800" kern="0" dirty="0" smtClean="0"/>
              <a:t>central pp/pA</a:t>
            </a:r>
            <a:r>
              <a:rPr lang="en-US" sz="1800" kern="0" dirty="0" smtClean="0">
                <a:solidFill>
                  <a:srgbClr val="FF00FF"/>
                </a:solidFill>
              </a:rPr>
              <a:t>: dense &amp; small</a:t>
            </a:r>
          </a:p>
          <a:p>
            <a:pPr lvl="1"/>
            <a:r>
              <a:rPr lang="en-US" kern="0" dirty="0" smtClean="0"/>
              <a:t> </a:t>
            </a:r>
            <a:r>
              <a:rPr lang="en-US" kern="0" dirty="0">
                <a:solidFill>
                  <a:srgbClr val="000000"/>
                </a:solidFill>
                <a:latin typeface="Symbol" panose="05050102010706020507" pitchFamily="18" charset="2"/>
              </a:rPr>
              <a:t>e  </a:t>
            </a:r>
            <a:r>
              <a:rPr lang="en-US" kern="0" dirty="0">
                <a:solidFill>
                  <a:srgbClr val="000000"/>
                </a:solidFill>
              </a:rPr>
              <a:t>≈ AA, S ≈ </a:t>
            </a:r>
            <a:r>
              <a:rPr lang="en-US" kern="0" dirty="0" smtClean="0">
                <a:solidFill>
                  <a:srgbClr val="000000"/>
                </a:solidFill>
              </a:rPr>
              <a:t>1/10 </a:t>
            </a:r>
            <a:r>
              <a:rPr lang="en-US" sz="1200" kern="0" dirty="0" smtClean="0">
                <a:solidFill>
                  <a:srgbClr val="000000"/>
                </a:solidFill>
              </a:rPr>
              <a:t>@ same dN/d</a:t>
            </a:r>
            <a:r>
              <a:rPr lang="en-US" sz="1200" kern="0" dirty="0" smtClean="0">
                <a:solidFill>
                  <a:srgbClr val="000000"/>
                </a:solidFill>
                <a:latin typeface="Symbol" panose="05050102010706020507" pitchFamily="18" charset="2"/>
              </a:rPr>
              <a:t>h</a:t>
            </a:r>
          </a:p>
          <a:p>
            <a:r>
              <a:rPr lang="en-US" sz="1800" kern="0" dirty="0" smtClean="0"/>
              <a:t>peripheral AA:	</a:t>
            </a:r>
            <a:r>
              <a:rPr lang="en-US" sz="1800" kern="0" dirty="0" smtClean="0">
                <a:solidFill>
                  <a:srgbClr val="FF00FF"/>
                </a:solidFill>
                <a:latin typeface="+mj-lt"/>
              </a:rPr>
              <a:t>dilute &amp; large</a:t>
            </a:r>
          </a:p>
          <a:p>
            <a:pPr lvl="1"/>
            <a:r>
              <a:rPr lang="en-US" kern="0" dirty="0"/>
              <a:t> </a:t>
            </a:r>
            <a:r>
              <a:rPr lang="en-US" kern="0" dirty="0" smtClean="0">
                <a:latin typeface="Symbol" panose="05050102010706020507" pitchFamily="18" charset="2"/>
              </a:rPr>
              <a:t>e</a:t>
            </a:r>
            <a:r>
              <a:rPr lang="en-US" kern="0" dirty="0" smtClean="0"/>
              <a:t>: </a:t>
            </a:r>
            <a:r>
              <a:rPr lang="en-US" kern="0" dirty="0" err="1" smtClean="0"/>
              <a:t>pp≈pA</a:t>
            </a:r>
            <a:r>
              <a:rPr lang="en-US" dirty="0" err="1" smtClean="0"/>
              <a:t>»</a:t>
            </a:r>
            <a:r>
              <a:rPr lang="en-US" kern="0" dirty="0" err="1" smtClean="0"/>
              <a:t>AA</a:t>
            </a:r>
            <a:r>
              <a:rPr lang="en-US" kern="0" dirty="0" smtClean="0"/>
              <a:t>  S: </a:t>
            </a:r>
            <a:r>
              <a:rPr lang="en-US" kern="0" dirty="0" err="1" smtClean="0"/>
              <a:t>pp≈pA</a:t>
            </a:r>
            <a:r>
              <a:rPr lang="en-US" dirty="0" err="1" smtClean="0"/>
              <a:t>«</a:t>
            </a:r>
            <a:r>
              <a:rPr lang="en-US" kern="0" dirty="0" err="1" smtClean="0"/>
              <a:t>AA</a:t>
            </a:r>
            <a:r>
              <a:rPr lang="en-US" kern="0" dirty="0" smtClean="0"/>
              <a:t> </a:t>
            </a:r>
            <a:r>
              <a:rPr lang="en-US" sz="1200" kern="0" dirty="0" smtClean="0">
                <a:solidFill>
                  <a:srgbClr val="000000"/>
                </a:solidFill>
              </a:rPr>
              <a:t>@same dN/d</a:t>
            </a:r>
            <a:r>
              <a:rPr lang="en-US" sz="1200" kern="0" dirty="0" smtClean="0">
                <a:solidFill>
                  <a:srgbClr val="000000"/>
                </a:solidFill>
                <a:latin typeface="Symbol" panose="05050102010706020507" pitchFamily="18" charset="2"/>
              </a:rPr>
              <a:t>h</a:t>
            </a:r>
          </a:p>
          <a:p>
            <a:r>
              <a:rPr lang="en-US" sz="1800" kern="0" dirty="0" smtClean="0"/>
              <a:t>MinBias pp:	</a:t>
            </a:r>
            <a:r>
              <a:rPr lang="en-US" sz="1800" kern="0" dirty="0" smtClean="0">
                <a:solidFill>
                  <a:srgbClr val="FF00FF"/>
                </a:solidFill>
              </a:rPr>
              <a:t>dilute &amp; small</a:t>
            </a:r>
            <a:endParaRPr lang="en-US" sz="1800" kern="0" dirty="0">
              <a:solidFill>
                <a:srgbClr val="FF00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78951" y="4632040"/>
            <a:ext cx="4635532" cy="2219506"/>
            <a:chOff x="-900608" y="620688"/>
            <a:chExt cx="9868662" cy="4725144"/>
          </a:xfrm>
        </p:grpSpPr>
        <p:grpSp>
          <p:nvGrpSpPr>
            <p:cNvPr id="18" name="Group 17"/>
            <p:cNvGrpSpPr/>
            <p:nvPr/>
          </p:nvGrpSpPr>
          <p:grpSpPr>
            <a:xfrm>
              <a:off x="-900608" y="620688"/>
              <a:ext cx="9868662" cy="4725144"/>
              <a:chOff x="-900608" y="620688"/>
              <a:chExt cx="9868662" cy="472514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00608" y="620688"/>
                <a:ext cx="9868662" cy="4725144"/>
              </a:xfrm>
              <a:prstGeom prst="rect">
                <a:avLst/>
              </a:prstGeom>
            </p:spPr>
          </p:pic>
          <p:sp>
            <p:nvSpPr>
              <p:cNvPr id="24" name="Freeform 23"/>
              <p:cNvSpPr/>
              <p:nvPr/>
            </p:nvSpPr>
            <p:spPr bwMode="auto">
              <a:xfrm>
                <a:off x="4480560" y="2072640"/>
                <a:ext cx="4064000" cy="2072640"/>
              </a:xfrm>
              <a:custGeom>
                <a:avLst/>
                <a:gdLst>
                  <a:gd name="connsiteX0" fmla="*/ 30480 w 4084320"/>
                  <a:gd name="connsiteY0" fmla="*/ 0 h 2052320"/>
                  <a:gd name="connsiteX1" fmla="*/ 1076960 w 4084320"/>
                  <a:gd name="connsiteY1" fmla="*/ 243840 h 2052320"/>
                  <a:gd name="connsiteX2" fmla="*/ 1971040 w 4084320"/>
                  <a:gd name="connsiteY2" fmla="*/ 711200 h 2052320"/>
                  <a:gd name="connsiteX3" fmla="*/ 2682240 w 4084320"/>
                  <a:gd name="connsiteY3" fmla="*/ 1300480 h 2052320"/>
                  <a:gd name="connsiteX4" fmla="*/ 3799840 w 4084320"/>
                  <a:gd name="connsiteY4" fmla="*/ 1788160 h 2052320"/>
                  <a:gd name="connsiteX5" fmla="*/ 4084320 w 4084320"/>
                  <a:gd name="connsiteY5" fmla="*/ 1849120 h 2052320"/>
                  <a:gd name="connsiteX6" fmla="*/ 4084320 w 4084320"/>
                  <a:gd name="connsiteY6" fmla="*/ 2052320 h 2052320"/>
                  <a:gd name="connsiteX7" fmla="*/ 3779520 w 4084320"/>
                  <a:gd name="connsiteY7" fmla="*/ 2011680 h 2052320"/>
                  <a:gd name="connsiteX8" fmla="*/ 2722880 w 4084320"/>
                  <a:gd name="connsiteY8" fmla="*/ 1645920 h 2052320"/>
                  <a:gd name="connsiteX9" fmla="*/ 1991360 w 4084320"/>
                  <a:gd name="connsiteY9" fmla="*/ 1137920 h 2052320"/>
                  <a:gd name="connsiteX10" fmla="*/ 1280160 w 4084320"/>
                  <a:gd name="connsiteY10" fmla="*/ 670560 h 2052320"/>
                  <a:gd name="connsiteX11" fmla="*/ 772160 w 4084320"/>
                  <a:gd name="connsiteY11" fmla="*/ 426720 h 2052320"/>
                  <a:gd name="connsiteX12" fmla="*/ 0 w 4084320"/>
                  <a:gd name="connsiteY12" fmla="*/ 203200 h 2052320"/>
                  <a:gd name="connsiteX13" fmla="*/ 30480 w 4084320"/>
                  <a:gd name="connsiteY13" fmla="*/ 0 h 2052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84320" h="2052320">
                    <a:moveTo>
                      <a:pt x="30480" y="0"/>
                    </a:moveTo>
                    <a:lnTo>
                      <a:pt x="1076960" y="243840"/>
                    </a:lnTo>
                    <a:lnTo>
                      <a:pt x="1971040" y="711200"/>
                    </a:lnTo>
                    <a:lnTo>
                      <a:pt x="2682240" y="1300480"/>
                    </a:lnTo>
                    <a:lnTo>
                      <a:pt x="3799840" y="1788160"/>
                    </a:lnTo>
                    <a:lnTo>
                      <a:pt x="4084320" y="1849120"/>
                    </a:lnTo>
                    <a:lnTo>
                      <a:pt x="4084320" y="2052320"/>
                    </a:lnTo>
                    <a:lnTo>
                      <a:pt x="3779520" y="2011680"/>
                    </a:lnTo>
                    <a:lnTo>
                      <a:pt x="2722880" y="1645920"/>
                    </a:lnTo>
                    <a:lnTo>
                      <a:pt x="1991360" y="1137920"/>
                    </a:lnTo>
                    <a:lnTo>
                      <a:pt x="1280160" y="670560"/>
                    </a:lnTo>
                    <a:lnTo>
                      <a:pt x="772160" y="426720"/>
                    </a:lnTo>
                    <a:lnTo>
                      <a:pt x="0" y="203200"/>
                    </a:lnTo>
                    <a:lnTo>
                      <a:pt x="3048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hlink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19" name="Straight Connector 18"/>
            <p:cNvCxnSpPr/>
            <p:nvPr/>
          </p:nvCxnSpPr>
          <p:spPr bwMode="auto">
            <a:xfrm flipH="1">
              <a:off x="5436096" y="4581128"/>
              <a:ext cx="3024336" cy="0"/>
            </a:xfrm>
            <a:prstGeom prst="line">
              <a:avLst/>
            </a:prstGeom>
            <a:solidFill>
              <a:srgbClr val="FFFF99"/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5520224" y="4145280"/>
              <a:ext cx="3024336" cy="0"/>
            </a:xfrm>
            <a:prstGeom prst="line">
              <a:avLst/>
            </a:prstGeom>
            <a:solidFill>
              <a:srgbClr val="FFFF99"/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Left Brace 20"/>
            <p:cNvSpPr/>
            <p:nvPr/>
          </p:nvSpPr>
          <p:spPr bwMode="auto">
            <a:xfrm>
              <a:off x="5096730" y="4128760"/>
              <a:ext cx="288032" cy="523695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77324" y="4079706"/>
              <a:ext cx="1712799" cy="56699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pp Area ?</a:t>
              </a:r>
              <a:endParaRPr lang="en-US" sz="1400" b="1" dirty="0"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/>
          <a:srcRect t="7514" r="60194" b="4725"/>
          <a:stretch/>
        </p:blipFill>
        <p:spPr>
          <a:xfrm>
            <a:off x="7106453" y="2904141"/>
            <a:ext cx="2070136" cy="17272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/>
          <a:srcRect l="44907" t="7654" r="5373"/>
          <a:stretch/>
        </p:blipFill>
        <p:spPr>
          <a:xfrm>
            <a:off x="4788380" y="2960075"/>
            <a:ext cx="2564295" cy="180238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58" y="660157"/>
            <a:ext cx="5683658" cy="283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3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systems are tricky 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centrality ≠ geometry (</a:t>
            </a:r>
            <a:r>
              <a:rPr lang="en-US" dirty="0" err="1" smtClean="0"/>
              <a:t>b,N</a:t>
            </a:r>
            <a:r>
              <a:rPr lang="en-US" baseline="-25000" dirty="0" err="1" smtClean="0"/>
              <a:t>part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dirty="0" smtClean="0"/>
              <a:t>,..)</a:t>
            </a:r>
          </a:p>
          <a:p>
            <a:pPr lvl="1"/>
            <a:r>
              <a:rPr lang="en-US" dirty="0" err="1" smtClean="0"/>
              <a:t>R</a:t>
            </a:r>
            <a:r>
              <a:rPr lang="en-US" baseline="-25000" dirty="0" err="1"/>
              <a:t>p</a:t>
            </a:r>
            <a:r>
              <a:rPr lang="en-US" baseline="-25000" dirty="0" err="1" smtClean="0"/>
              <a:t>A</a:t>
            </a:r>
            <a:r>
              <a:rPr lang="en-US" dirty="0" smtClean="0"/>
              <a:t> type measurements extremely difficult</a:t>
            </a:r>
          </a:p>
          <a:p>
            <a:pPr lvl="1"/>
            <a:r>
              <a:rPr lang="en-US" dirty="0" smtClean="0"/>
              <a:t>revealed strong R</a:t>
            </a:r>
            <a:r>
              <a:rPr lang="en-US" baseline="-25000" dirty="0" smtClean="0"/>
              <a:t>AA</a:t>
            </a:r>
            <a:r>
              <a:rPr lang="en-US" dirty="0" smtClean="0"/>
              <a:t> bias in peripheral (&gt; 60%)</a:t>
            </a:r>
          </a:p>
          <a:p>
            <a:pPr lvl="2"/>
            <a:r>
              <a:rPr lang="en-US" dirty="0" smtClean="0"/>
              <a:t>no measurable jet quenching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 very peripheral 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1C9E1-BDC2-4823-A7A9-8C95C7C43A4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598" t="1125" r="21284" b="22602"/>
          <a:stretch/>
        </p:blipFill>
        <p:spPr>
          <a:xfrm>
            <a:off x="5508104" y="637899"/>
            <a:ext cx="3488314" cy="2445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01633" y="5933736"/>
            <a:ext cx="1781192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</a:t>
            </a:r>
            <a:r>
              <a:rPr lang="en-US" sz="1600" b="1" baseline="-25000" dirty="0" smtClean="0"/>
              <a:t>AA</a:t>
            </a:r>
            <a:r>
              <a:rPr lang="en-US" sz="1600" b="1" dirty="0" smtClean="0"/>
              <a:t> ≈ 1 for &gt; 75%</a:t>
            </a:r>
          </a:p>
          <a:p>
            <a:r>
              <a:rPr lang="en-US" sz="1600" b="1" dirty="0" smtClean="0"/>
              <a:t>no (measurable) </a:t>
            </a:r>
          </a:p>
          <a:p>
            <a:r>
              <a:rPr lang="en-US" sz="1600" b="1" dirty="0" smtClean="0"/>
              <a:t>jet quenching</a:t>
            </a:r>
            <a:endParaRPr lang="en-US" sz="16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88400" y="2238924"/>
            <a:ext cx="5353033" cy="2342393"/>
            <a:chOff x="0" y="1669952"/>
            <a:chExt cx="5353033" cy="23423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700808"/>
              <a:ext cx="5353033" cy="2311537"/>
            </a:xfrm>
            <a:prstGeom prst="rect">
              <a:avLst/>
            </a:prstGeom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952289" y="1669952"/>
              <a:ext cx="1251560" cy="3145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N</a:t>
              </a:r>
              <a:r>
                <a:rPr lang="en-US" sz="1600" b="1" baseline="-25000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ch</a:t>
              </a:r>
              <a:r>
                <a:rPr lang="en-US" sz="1600" b="1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 vs N</a:t>
              </a:r>
              <a:r>
                <a:rPr lang="en-US" sz="1600" b="1" baseline="-25000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part</a:t>
              </a:r>
              <a:endParaRPr kumimoji="0" lang="en-US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322" y="3753725"/>
            <a:ext cx="4248150" cy="3086100"/>
            <a:chOff x="191485" y="3892123"/>
            <a:chExt cx="4248150" cy="30861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485" y="3892123"/>
              <a:ext cx="4248150" cy="3086100"/>
            </a:xfrm>
            <a:prstGeom prst="rect">
              <a:avLst/>
            </a:prstGeom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899592" y="3944976"/>
              <a:ext cx="1224136" cy="3145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R</a:t>
              </a:r>
              <a:r>
                <a:rPr lang="en-US" sz="1600" b="1" baseline="-25000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AA</a:t>
              </a:r>
              <a:r>
                <a:rPr lang="en-US" sz="1600" b="1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 vs p</a:t>
              </a:r>
              <a:r>
                <a:rPr lang="en-US" sz="1600" b="1" baseline="-25000" dirty="0" smtClean="0">
                  <a:solidFill>
                    <a:srgbClr val="618FF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T</a:t>
              </a:r>
              <a:endParaRPr kumimoji="0" lang="en-US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700150" y="6416556"/>
              <a:ext cx="935746" cy="276999"/>
              <a:chOff x="2700150" y="6416556"/>
              <a:chExt cx="935746" cy="27699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700150" y="6416556"/>
                <a:ext cx="774571" cy="2769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FF"/>
                    </a:solidFill>
                  </a:rPr>
                  <a:t>95-100%</a:t>
                </a:r>
                <a:endParaRPr lang="en-US" sz="1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stCxn id="17" idx="3"/>
              </p:cNvCxnSpPr>
              <p:nvPr/>
            </p:nvCxnSpPr>
            <p:spPr bwMode="auto">
              <a:xfrm flipV="1">
                <a:off x="3474721" y="6453336"/>
                <a:ext cx="161175" cy="101720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1" name="Group 20"/>
            <p:cNvGrpSpPr/>
            <p:nvPr/>
          </p:nvGrpSpPr>
          <p:grpSpPr>
            <a:xfrm>
              <a:off x="2936521" y="4791987"/>
              <a:ext cx="793586" cy="381101"/>
              <a:chOff x="2842310" y="6072235"/>
              <a:chExt cx="793586" cy="381101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842310" y="6072235"/>
                <a:ext cx="774571" cy="2769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95-100%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3380510" y="6301251"/>
                <a:ext cx="255386" cy="152085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40" name="Group 39"/>
          <p:cNvGrpSpPr/>
          <p:nvPr/>
        </p:nvGrpSpPr>
        <p:grpSpPr>
          <a:xfrm>
            <a:off x="5508104" y="2856576"/>
            <a:ext cx="3611072" cy="3105522"/>
            <a:chOff x="5508104" y="2856576"/>
            <a:chExt cx="3611072" cy="3105522"/>
          </a:xfrm>
        </p:grpSpPr>
        <p:grpSp>
          <p:nvGrpSpPr>
            <p:cNvPr id="14" name="Group 13"/>
            <p:cNvGrpSpPr/>
            <p:nvPr/>
          </p:nvGrpSpPr>
          <p:grpSpPr>
            <a:xfrm>
              <a:off x="5508104" y="2856576"/>
              <a:ext cx="3611072" cy="3105522"/>
              <a:chOff x="5508104" y="2856576"/>
              <a:chExt cx="3611072" cy="310552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8104" y="2856576"/>
                <a:ext cx="3611072" cy="3105522"/>
              </a:xfrm>
              <a:prstGeom prst="rect">
                <a:avLst/>
              </a:prstGeom>
            </p:spPr>
          </p:pic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6103297" y="4694236"/>
                <a:ext cx="2213119" cy="314574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Tx/>
                  <a:buNone/>
                  <a:tabLst/>
                  <a:defRPr/>
                </a:pPr>
                <a:r>
                  <a:rPr lang="en-US" sz="1600" b="1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N</a:t>
                </a:r>
                <a:r>
                  <a:rPr lang="en-US" sz="1600" b="1" baseline="-25000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ch</a:t>
                </a:r>
                <a:r>
                  <a:rPr lang="en-US" sz="1600" b="1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/N</a:t>
                </a:r>
                <a:r>
                  <a:rPr lang="en-US" sz="1600" b="1" baseline="-25000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part </a:t>
                </a:r>
                <a:r>
                  <a:rPr lang="en-US" sz="1600" b="1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vs centrality</a:t>
                </a:r>
                <a:endParaRPr kumimoji="0" lang="en-US" sz="16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654491" y="4792088"/>
              <a:ext cx="1025699" cy="632791"/>
              <a:chOff x="7654491" y="4792088"/>
              <a:chExt cx="1025699" cy="63279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654491" y="5147880"/>
                <a:ext cx="633507" cy="2769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FF"/>
                    </a:solidFill>
                  </a:rPr>
                  <a:t>PbPb !</a:t>
                </a:r>
                <a:endParaRPr lang="en-US" sz="1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6" name="Straight Arrow Connector 35"/>
              <p:cNvCxnSpPr>
                <a:stCxn id="34" idx="3"/>
              </p:cNvCxnSpPr>
              <p:nvPr/>
            </p:nvCxnSpPr>
            <p:spPr bwMode="auto">
              <a:xfrm flipV="1">
                <a:off x="8287998" y="4792088"/>
                <a:ext cx="392192" cy="494292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33" name="Group 32"/>
          <p:cNvGrpSpPr/>
          <p:nvPr/>
        </p:nvGrpSpPr>
        <p:grpSpPr>
          <a:xfrm>
            <a:off x="4221393" y="3935319"/>
            <a:ext cx="2940677" cy="2847308"/>
            <a:chOff x="4662825" y="4102263"/>
            <a:chExt cx="2940677" cy="2847308"/>
          </a:xfrm>
        </p:grpSpPr>
        <p:grpSp>
          <p:nvGrpSpPr>
            <p:cNvPr id="28" name="Group 27"/>
            <p:cNvGrpSpPr/>
            <p:nvPr/>
          </p:nvGrpSpPr>
          <p:grpSpPr>
            <a:xfrm>
              <a:off x="4662825" y="4102263"/>
              <a:ext cx="2940677" cy="2847308"/>
              <a:chOff x="4439634" y="4145722"/>
              <a:chExt cx="2940677" cy="284730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9634" y="4199387"/>
                <a:ext cx="2940677" cy="2793643"/>
              </a:xfrm>
              <a:prstGeom prst="rect">
                <a:avLst/>
              </a:prstGeom>
            </p:spPr>
          </p:pic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4712478" y="4145722"/>
                <a:ext cx="2601162" cy="314574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Tx/>
                  <a:buNone/>
                  <a:tabLst/>
                  <a:defRPr/>
                </a:pPr>
                <a:r>
                  <a:rPr lang="en-US" sz="1600" b="1" noProof="0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R</a:t>
                </a:r>
                <a:r>
                  <a:rPr lang="en-US" sz="1600" b="1" baseline="-25000" noProof="0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AA</a:t>
                </a:r>
                <a:r>
                  <a:rPr lang="en-US" sz="1600" b="1" noProof="0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 (p</a:t>
                </a:r>
                <a:r>
                  <a:rPr lang="en-US" sz="1600" b="1" baseline="-25000" noProof="0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T</a:t>
                </a:r>
                <a:r>
                  <a:rPr lang="en-US" sz="1600" b="1" noProof="0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 &gt; 8) vs centrality</a:t>
                </a:r>
                <a:endParaRPr kumimoji="0" lang="en-US" sz="1600" b="1" i="0" u="none" strike="noStrike" kern="1200" cap="none" spc="0" normalizeH="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180360" y="5081973"/>
              <a:ext cx="1000595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Phythia bias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V="1">
              <a:off x="6158237" y="5248226"/>
              <a:ext cx="517975" cy="128690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4723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systems are tricky 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dynamics bias depends on system and N</a:t>
            </a:r>
            <a:r>
              <a:rPr lang="en-US" baseline="-25000" dirty="0" smtClean="0"/>
              <a:t>ch  </a:t>
            </a:r>
            <a:r>
              <a:rPr lang="en-US" u="sng" baseline="-25000" dirty="0" smtClean="0"/>
              <a:t> </a:t>
            </a:r>
            <a:r>
              <a:rPr lang="en-US" sz="1600" u="sng" dirty="0" smtClean="0">
                <a:solidFill>
                  <a:schemeClr val="tx1"/>
                </a:solidFill>
              </a:rPr>
              <a:t>in general stronger in pp than in pPb</a:t>
            </a:r>
            <a:endParaRPr lang="en-US" sz="1600" u="sng" baseline="-25000" dirty="0" smtClean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9080"/>
            <a:ext cx="4519758" cy="27631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786" y="4051429"/>
            <a:ext cx="4324350" cy="2800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80610"/>
            <a:ext cx="2944342" cy="280518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023858" y="980680"/>
            <a:ext cx="6260656" cy="3198623"/>
            <a:chOff x="3023858" y="980680"/>
            <a:chExt cx="6260656" cy="31986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3858" y="1234861"/>
              <a:ext cx="6260656" cy="294444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>
              <a:off x="3995936" y="3212976"/>
              <a:ext cx="5288578" cy="0"/>
            </a:xfrm>
            <a:prstGeom prst="line">
              <a:avLst/>
            </a:prstGeom>
            <a:solidFill>
              <a:srgbClr val="FFFF99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3707904" y="1556792"/>
              <a:ext cx="432048" cy="1150290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3846679" y="980680"/>
              <a:ext cx="954107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nonflow</a:t>
              </a:r>
            </a:p>
            <a:p>
              <a:r>
                <a:rPr lang="en-US" dirty="0" smtClean="0"/>
                <a:t>~ 1/N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22719" y="1067003"/>
              <a:ext cx="155296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flow ~ const.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>
              <a:off x="3855422" y="1549587"/>
              <a:ext cx="284530" cy="374441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H="1">
              <a:off x="5724128" y="1372732"/>
              <a:ext cx="144016" cy="1785993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52750" y="980680"/>
            <a:ext cx="1373907" cy="3145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&lt;p</a:t>
            </a:r>
            <a:r>
              <a:rPr lang="en-US" sz="1600" b="1" baseline="-25000" noProof="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T</a:t>
            </a:r>
            <a:r>
              <a:rPr lang="en-US" sz="1600" b="1" noProof="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&gt; vs N</a:t>
            </a:r>
            <a:r>
              <a:rPr lang="en-US" sz="1600" b="1" baseline="-25000" noProof="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ch</a:t>
            </a:r>
            <a:endParaRPr kumimoji="0" lang="en-US" sz="1600" b="1" i="0" u="none" strike="noStrike" kern="1200" cap="none" spc="0" normalizeH="0" baseline="-25000" noProof="0" dirty="0" smtClean="0">
              <a:ln>
                <a:noFill/>
              </a:ln>
              <a:solidFill>
                <a:srgbClr val="618FFD">
                  <a:lumMod val="75000"/>
                </a:srgbClr>
              </a:solidFill>
              <a:effectLst/>
              <a:uLnTx/>
              <a:uFillTx/>
              <a:latin typeface="Symbol" panose="05050102010706020507" pitchFamily="18" charset="2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076573" y="1102564"/>
            <a:ext cx="1373907" cy="3145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c</a:t>
            </a:r>
            <a:r>
              <a:rPr lang="en-US" sz="1600" b="1" baseline="-2500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2</a:t>
            </a:r>
            <a:r>
              <a:rPr lang="en-US" sz="1600" b="1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{4}</a:t>
            </a:r>
            <a:r>
              <a:rPr lang="en-US" sz="1600" b="1" noProof="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 vs N</a:t>
            </a:r>
            <a:r>
              <a:rPr lang="en-US" sz="1600" b="1" baseline="-25000" noProof="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ch</a:t>
            </a:r>
            <a:endParaRPr kumimoji="0" lang="en-US" sz="1600" b="1" i="0" u="none" strike="noStrike" kern="1200" cap="none" spc="0" normalizeH="0" baseline="-25000" noProof="0" dirty="0" smtClean="0">
              <a:ln>
                <a:noFill/>
              </a:ln>
              <a:solidFill>
                <a:srgbClr val="618FFD">
                  <a:lumMod val="75000"/>
                </a:srgbClr>
              </a:solidFill>
              <a:effectLst/>
              <a:uLnTx/>
              <a:uFillTx/>
              <a:latin typeface="Symbol" panose="05050102010706020507" pitchFamily="18" charset="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640225" y="3967784"/>
            <a:ext cx="1810255" cy="3145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c</a:t>
            </a:r>
            <a:r>
              <a:rPr lang="en-US" sz="1600" b="1" baseline="-2500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2</a:t>
            </a:r>
            <a:r>
              <a:rPr lang="en-US" sz="1600" b="1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{4}</a:t>
            </a:r>
            <a:r>
              <a:rPr lang="en-US" sz="1600" b="1" noProof="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 vs N</a:t>
            </a:r>
            <a:r>
              <a:rPr lang="en-US" sz="1600" b="1" baseline="-25000" noProof="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ch</a:t>
            </a:r>
            <a:r>
              <a:rPr lang="en-US" sz="1600" b="1" noProof="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 pPb</a:t>
            </a:r>
            <a:endParaRPr kumimoji="0" lang="en-US" sz="1600" b="1" i="0" u="none" strike="noStrike" kern="1200" cap="none" spc="0" normalizeH="0" noProof="0" dirty="0" smtClean="0">
              <a:ln>
                <a:noFill/>
              </a:ln>
              <a:solidFill>
                <a:srgbClr val="618FFD">
                  <a:lumMod val="75000"/>
                </a:srgbClr>
              </a:solidFill>
              <a:effectLst/>
              <a:uLnTx/>
              <a:uFillTx/>
              <a:latin typeface="Symbol" panose="05050102010706020507" pitchFamily="18" charset="2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616937" y="3985792"/>
            <a:ext cx="1686430" cy="3145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c</a:t>
            </a:r>
            <a:r>
              <a:rPr lang="en-US" sz="1600" b="1" baseline="-2500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2</a:t>
            </a:r>
            <a:r>
              <a:rPr lang="en-US" sz="1600" b="1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{4}</a:t>
            </a:r>
            <a:r>
              <a:rPr lang="en-US" sz="1600" b="1" noProof="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 vs N</a:t>
            </a:r>
            <a:r>
              <a:rPr lang="en-US" sz="1600" b="1" baseline="-25000" noProof="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ch</a:t>
            </a:r>
            <a:r>
              <a:rPr lang="en-US" sz="1600" b="1" noProof="0" dirty="0" smtClean="0">
                <a:solidFill>
                  <a:srgbClr val="618FFD">
                    <a:lumMod val="75000"/>
                  </a:srgbClr>
                </a:solidFill>
                <a:latin typeface="Arial"/>
              </a:rPr>
              <a:t> pp</a:t>
            </a:r>
            <a:endParaRPr kumimoji="0" lang="en-US" sz="1600" b="1" i="0" u="none" strike="noStrike" kern="1200" cap="none" spc="0" normalizeH="0" noProof="0" dirty="0" smtClean="0">
              <a:ln>
                <a:noFill/>
              </a:ln>
              <a:solidFill>
                <a:srgbClr val="618FFD">
                  <a:lumMod val="75000"/>
                </a:srgbClr>
              </a:solidFill>
              <a:effectLst/>
              <a:uLnTx/>
              <a:uFillTx/>
              <a:latin typeface="Symbol" panose="05050102010706020507" pitchFamily="18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0005" y="3346793"/>
            <a:ext cx="134203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= √-c</a:t>
            </a:r>
            <a:r>
              <a:rPr lang="en-US" baseline="-25000" dirty="0" smtClean="0"/>
              <a:t>2</a:t>
            </a:r>
            <a:r>
              <a:rPr lang="en-US" dirty="0" smtClean="0"/>
              <a:t>{4}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6017177" y="5339103"/>
            <a:ext cx="216024" cy="432048"/>
          </a:xfrm>
          <a:prstGeom prst="downArrow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2043855" y="5133590"/>
            <a:ext cx="216024" cy="432048"/>
          </a:xfrm>
          <a:prstGeom prst="downArrow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91511" y="3393844"/>
            <a:ext cx="432135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general bias is</a:t>
            </a:r>
          </a:p>
          <a:p>
            <a:r>
              <a:rPr lang="en-US" b="1" dirty="0" smtClean="0"/>
              <a:t> </a:t>
            </a:r>
            <a:r>
              <a:rPr lang="en-US" b="1" dirty="0"/>
              <a:t>stronger in pp than in </a:t>
            </a:r>
            <a:r>
              <a:rPr lang="en-US" b="1" dirty="0" smtClean="0"/>
              <a:t>pPb</a:t>
            </a:r>
            <a:r>
              <a:rPr lang="en-US" dirty="0" smtClean="0"/>
              <a:t> (@ same N</a:t>
            </a:r>
            <a:r>
              <a:rPr lang="en-US" baseline="-25000" dirty="0" smtClean="0"/>
              <a:t>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=&gt; better (&amp; easier) to use pPb than 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9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9B4DE-2EAC-4EF7-AFF0-93F89476A457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86600" y="6646873"/>
            <a:ext cx="2057400" cy="2111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r>
              <a:rPr lang="en-US" sz="900" smtClean="0">
                <a:solidFill>
                  <a:srgbClr val="919191"/>
                </a:solidFill>
                <a:latin typeface="Arial" charset="0"/>
              </a:rPr>
              <a:t>2017 Puebla WS J. Schukraft</a:t>
            </a:r>
            <a:endParaRPr lang="en-US" sz="900" dirty="0">
              <a:solidFill>
                <a:srgbClr val="919191"/>
              </a:solidFill>
              <a:latin typeface="Arial" charset="0"/>
            </a:endParaRPr>
          </a:p>
        </p:txBody>
      </p:sp>
      <p:pic>
        <p:nvPicPr>
          <p:cNvPr id="1026" name="Picture 2" descr="https://mediastream.cern.ch/MediaArchive/Photo/Public/2010/1003053/1003053_27/1003053_27-A5-at-72-dp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2" t="9426" r="17350" b="7018"/>
          <a:stretch/>
        </p:blipFill>
        <p:spPr bwMode="auto">
          <a:xfrm>
            <a:off x="5270673" y="893688"/>
            <a:ext cx="3631853" cy="30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1011251_01-A4-at-144-dpi"/>
          <p:cNvPicPr>
            <a:picLocks noChangeAspect="1" noChangeArrowheads="1"/>
          </p:cNvPicPr>
          <p:nvPr/>
        </p:nvPicPr>
        <p:blipFill rotWithShape="1">
          <a:blip r:embed="rId4" cstate="screen">
            <a:lum bright="30000" contrast="24000"/>
          </a:blip>
          <a:srcRect l="13387" t="16107" r="18889" b="4690"/>
          <a:stretch/>
        </p:blipFill>
        <p:spPr bwMode="auto">
          <a:xfrm>
            <a:off x="267095" y="889191"/>
            <a:ext cx="3609805" cy="31061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98949" y="1857669"/>
            <a:ext cx="11496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=&gt;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934144"/>
            <a:ext cx="194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 TeV pp Min Bias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67406" y="79706"/>
            <a:ext cx="9577943" cy="536173"/>
          </a:xfrm>
        </p:spPr>
        <p:txBody>
          <a:bodyPr/>
          <a:lstStyle/>
          <a:p>
            <a:r>
              <a:rPr lang="en-US" sz="2800" dirty="0"/>
              <a:t>1) </a:t>
            </a:r>
            <a:r>
              <a:rPr lang="en-US" sz="3200" dirty="0" smtClean="0"/>
              <a:t>Onset: </a:t>
            </a:r>
            <a:r>
              <a:rPr lang="en-US" sz="2800" dirty="0" smtClean="0"/>
              <a:t>“Flow-like” Collectivity down </a:t>
            </a:r>
            <a:r>
              <a:rPr lang="en-US" sz="2800" dirty="0"/>
              <a:t>to dN/dy ≈ 0 </a:t>
            </a:r>
            <a:r>
              <a:rPr lang="en-US" sz="2800" dirty="0" smtClean="0"/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752" y="4290555"/>
            <a:ext cx="9135618" cy="23488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tabLst>
                <a:tab pos="1614488" algn="l"/>
              </a:tabLst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193675" indent="-31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ð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384175" indent="5302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µ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576263" indent="-15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766763" indent="1062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5pPr>
            <a:lvl6pPr marL="12239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6pPr>
            <a:lvl7pPr marL="16811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7pPr>
            <a:lvl8pPr marL="21383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8pPr>
            <a:lvl9pPr marL="25955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err="1" smtClean="0"/>
              <a:t>Large&amp;Dense</a:t>
            </a:r>
            <a:r>
              <a:rPr lang="en-US" sz="2000" dirty="0" smtClean="0"/>
              <a:t> </a:t>
            </a:r>
            <a:r>
              <a:rPr lang="en-US" sz="1800" dirty="0">
                <a:solidFill>
                  <a:srgbClr val="FF0000"/>
                </a:solidFill>
              </a:rPr>
              <a:t>(AA)</a:t>
            </a:r>
            <a:r>
              <a:rPr lang="en-US" sz="2000" dirty="0"/>
              <a:t> &lt;-&gt; </a:t>
            </a:r>
            <a:r>
              <a:rPr lang="en-US" sz="2000" dirty="0" err="1"/>
              <a:t>Small&amp;Dense</a:t>
            </a:r>
            <a:r>
              <a:rPr lang="en-US" sz="20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en-US" sz="1800" dirty="0" err="1">
                <a:solidFill>
                  <a:srgbClr val="FF0000"/>
                </a:solidFill>
              </a:rPr>
              <a:t>centr</a:t>
            </a:r>
            <a:r>
              <a:rPr lang="en-US" sz="1800" dirty="0">
                <a:solidFill>
                  <a:srgbClr val="FF0000"/>
                </a:solidFill>
              </a:rPr>
              <a:t>. pA)</a:t>
            </a:r>
            <a:r>
              <a:rPr lang="en-US" sz="2000" dirty="0"/>
              <a:t> &lt;-&gt; </a:t>
            </a:r>
            <a:r>
              <a:rPr lang="en-US" sz="2000" dirty="0" err="1"/>
              <a:t>Small&amp;Dilute</a:t>
            </a:r>
            <a:r>
              <a:rPr lang="en-US" sz="20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(MB pp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kern="0" dirty="0" smtClean="0">
              <a:solidFill>
                <a:srgbClr val="FF0000"/>
              </a:solidFill>
            </a:endParaRPr>
          </a:p>
          <a:p>
            <a:pPr lvl="1"/>
            <a:r>
              <a:rPr lang="en-US" kern="0" dirty="0" smtClean="0"/>
              <a:t> TH relevance: </a:t>
            </a:r>
          </a:p>
          <a:p>
            <a:pPr lvl="2"/>
            <a:r>
              <a:rPr lang="en-US" kern="0" dirty="0"/>
              <a:t>f</a:t>
            </a:r>
            <a:r>
              <a:rPr lang="en-US" kern="0" dirty="0" smtClean="0"/>
              <a:t>ar outside applicability of statistical mechanics (</a:t>
            </a:r>
            <a:r>
              <a:rPr lang="en-US" kern="0" dirty="0" err="1" smtClean="0"/>
              <a:t>thermo</a:t>
            </a:r>
            <a:r>
              <a:rPr lang="en-US" kern="0" dirty="0" smtClean="0"/>
              <a:t>/hydro)</a:t>
            </a:r>
          </a:p>
          <a:p>
            <a:pPr lvl="2"/>
            <a:r>
              <a:rPr lang="en-US" u="sng" kern="0" dirty="0"/>
              <a:t>s</a:t>
            </a:r>
            <a:r>
              <a:rPr lang="en-US" u="sng" kern="0" dirty="0" smtClean="0"/>
              <a:t>pecial</a:t>
            </a:r>
            <a:r>
              <a:rPr lang="en-US" kern="0" dirty="0" smtClean="0"/>
              <a:t> property of sQGP (HIP)  -&gt; </a:t>
            </a:r>
            <a:r>
              <a:rPr lang="en-US" u="sng" kern="0" dirty="0" smtClean="0"/>
              <a:t>generic</a:t>
            </a:r>
            <a:r>
              <a:rPr lang="en-US" kern="0" dirty="0" smtClean="0"/>
              <a:t> property of QCD (HEP)</a:t>
            </a:r>
          </a:p>
          <a:p>
            <a:pPr lvl="1"/>
            <a:r>
              <a:rPr lang="en-US" kern="0" dirty="0" smtClean="0"/>
              <a:t> Experimental issue: </a:t>
            </a:r>
          </a:p>
          <a:p>
            <a:pPr lvl="2"/>
            <a:r>
              <a:rPr lang="en-US" kern="0" dirty="0" smtClean="0"/>
              <a:t>tiny signal, large background (‘non-flow’)</a:t>
            </a:r>
          </a:p>
          <a:p>
            <a:pPr lvl="2"/>
            <a:r>
              <a:rPr lang="en-US" kern="0" dirty="0"/>
              <a:t>n</a:t>
            </a:r>
            <a:r>
              <a:rPr lang="en-US" kern="0" dirty="0" smtClean="0"/>
              <a:t>ew analysis methods, new observables ?</a:t>
            </a:r>
          </a:p>
          <a:p>
            <a:pPr lvl="1" indent="0">
              <a:buFont typeface="Wingdings" pitchFamily="2" charset="2"/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719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146" y="46326"/>
            <a:ext cx="4982133" cy="591573"/>
          </a:xfrm>
        </p:spPr>
        <p:txBody>
          <a:bodyPr/>
          <a:lstStyle/>
          <a:p>
            <a:r>
              <a:rPr lang="en-US" dirty="0" smtClean="0"/>
              <a:t>How far down in N</a:t>
            </a:r>
            <a:r>
              <a:rPr lang="en-US" baseline="-25000" dirty="0" smtClean="0"/>
              <a:t>ch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2017 Puebla WS J. Schukraft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41C9E1-BDC2-4823-A7A9-8C95C7C43A4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8" name="Picture 4" descr="https://atlas.web.cern.ch/Atlas/GROUPS/PHYSICS/PAPERS/HION-2015-09/.thumb_figaux_02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75" y="833794"/>
            <a:ext cx="2979771" cy="21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1" t="4301" r="2734" b="19465"/>
          <a:stretch/>
        </p:blipFill>
        <p:spPr bwMode="auto">
          <a:xfrm>
            <a:off x="1835666" y="844010"/>
            <a:ext cx="6840790" cy="570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Process 21"/>
          <p:cNvSpPr/>
          <p:nvPr/>
        </p:nvSpPr>
        <p:spPr bwMode="auto">
          <a:xfrm rot="2975815">
            <a:off x="3228116" y="4219740"/>
            <a:ext cx="3455701" cy="714780"/>
          </a:xfrm>
          <a:prstGeom prst="flowChartProcess">
            <a:avLst/>
          </a:prstGeom>
          <a:solidFill>
            <a:srgbClr val="FFFF99">
              <a:alpha val="61176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146" y="46326"/>
            <a:ext cx="4982133" cy="591573"/>
          </a:xfrm>
        </p:spPr>
        <p:txBody>
          <a:bodyPr/>
          <a:lstStyle/>
          <a:p>
            <a:r>
              <a:rPr lang="en-US" dirty="0" smtClean="0"/>
              <a:t>How far down in N</a:t>
            </a:r>
            <a:r>
              <a:rPr lang="en-US" baseline="-25000" dirty="0" smtClean="0"/>
              <a:t>ch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2017 Puebla WS J. Schukraft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41C9E1-BDC2-4823-A7A9-8C95C7C43A4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6" name="Picture 2" descr="https://atlas.web.cern.ch/Atlas/GROUPS/PHYSICS/PAPERS/HION-2015-09/figaux_06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3794"/>
            <a:ext cx="355497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las.web.cern.ch/Atlas/GROUPS/PHYSICS/PAPERS/HION-2015-09/.thumb_figaux_0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75" y="833794"/>
            <a:ext cx="2979771" cy="21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tlas.web.cern.ch/Atlas/GROUPS/PHYSICS/PAPERS/HION-2015-09/.thumb_figaux_0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54" y="688678"/>
            <a:ext cx="2946146" cy="20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985170" y="3297812"/>
            <a:ext cx="2429228" cy="308419"/>
          </a:xfrm>
          <a:prstGeom prst="rect">
            <a:avLst/>
          </a:prstGeom>
          <a:solidFill>
            <a:srgbClr val="FFFF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Assumption: v</a:t>
            </a:r>
            <a:r>
              <a:rPr kumimoji="0" lang="en-US" sz="1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(bin-0) = 0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144044" y="3321250"/>
            <a:ext cx="2952328" cy="308419"/>
          </a:xfrm>
          <a:prstGeom prst="rect">
            <a:avLst/>
          </a:prstGeom>
          <a:solidFill>
            <a:srgbClr val="FFFF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Assumption: v</a:t>
            </a:r>
            <a:r>
              <a:rPr kumimoji="0" lang="en-US" sz="1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(bin-0)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</a:t>
            </a:r>
            <a:r>
              <a:rPr kumimoji="0" lang="en-US" sz="1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(bin-1)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5051" y="3549969"/>
            <a:ext cx="8679375" cy="3091945"/>
            <a:chOff x="335051" y="3549969"/>
            <a:chExt cx="8679375" cy="3091945"/>
          </a:xfrm>
        </p:grpSpPr>
        <p:pic>
          <p:nvPicPr>
            <p:cNvPr id="1034" name="Picture 10" descr="https://atlas.web.cern.ch/Atlas/GROUPS/PHYSICS/PAPERS/HION-2015-09/figaux_1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51" y="3549969"/>
              <a:ext cx="8679375" cy="309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1002539" y="5101863"/>
              <a:ext cx="494309" cy="956398"/>
              <a:chOff x="987762" y="5101863"/>
              <a:chExt cx="543740" cy="956398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 flipV="1">
                <a:off x="1259632" y="5431922"/>
                <a:ext cx="0" cy="626339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" name="TextBox 6"/>
              <p:cNvSpPr txBox="1"/>
              <p:nvPr/>
            </p:nvSpPr>
            <p:spPr>
              <a:xfrm>
                <a:off x="987762" y="5101863"/>
                <a:ext cx="543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MB</a:t>
                </a:r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303726" y="5408606"/>
              <a:ext cx="494309" cy="687591"/>
              <a:chOff x="987762" y="5370671"/>
              <a:chExt cx="543740" cy="687591"/>
            </a:xfrm>
          </p:grpSpPr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1259633" y="5707156"/>
                <a:ext cx="0" cy="351106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987762" y="5370671"/>
                <a:ext cx="543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MB</a:t>
                </a:r>
                <a:endParaRPr lang="en-US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364088" y="4244001"/>
              <a:ext cx="136608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dN</a:t>
              </a:r>
              <a:r>
                <a:rPr lang="en-US" baseline="-25000" dirty="0" smtClean="0"/>
                <a:t>ch</a:t>
              </a:r>
              <a:r>
                <a:rPr lang="en-US" dirty="0" smtClean="0"/>
                <a:t>/d</a:t>
              </a:r>
              <a:r>
                <a:rPr lang="en-US" dirty="0" smtClean="0">
                  <a:latin typeface="Symbol" panose="05050102010706020507" pitchFamily="18" charset="2"/>
                </a:rPr>
                <a:t>h</a:t>
              </a:r>
              <a:r>
                <a:rPr lang="en-US" dirty="0" smtClean="0"/>
                <a:t> ≈ 3!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>
              <a:off x="5303726" y="4613333"/>
              <a:ext cx="247154" cy="687027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296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146" y="46326"/>
            <a:ext cx="4982133" cy="591573"/>
          </a:xfrm>
        </p:spPr>
        <p:txBody>
          <a:bodyPr/>
          <a:lstStyle/>
          <a:p>
            <a:r>
              <a:rPr lang="en-US" dirty="0" smtClean="0"/>
              <a:t>How far down in N</a:t>
            </a:r>
            <a:r>
              <a:rPr lang="en-US" baseline="-25000" dirty="0" smtClean="0"/>
              <a:t>ch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2017 Puebla WS J. Schukraft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41C9E1-BDC2-4823-A7A9-8C95C7C43A4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83768" y="637899"/>
            <a:ext cx="6463145" cy="6305507"/>
            <a:chOff x="2483768" y="637899"/>
            <a:chExt cx="6463145" cy="630550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3768" y="637899"/>
              <a:ext cx="6463145" cy="6305507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4002024" y="637899"/>
              <a:ext cx="0" cy="5815437"/>
            </a:xfrm>
            <a:prstGeom prst="line">
              <a:avLst/>
            </a:prstGeom>
            <a:solidFill>
              <a:srgbClr val="FFFF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461299" y="6456710"/>
              <a:ext cx="126829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pp MinBias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3203848" y="3429000"/>
              <a:ext cx="1444364" cy="1296144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3461299" y="4149081"/>
              <a:ext cx="1470741" cy="1377833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6" name="Content Placeholder 5"/>
          <p:cNvSpPr txBox="1">
            <a:spLocks/>
          </p:cNvSpPr>
          <p:nvPr/>
        </p:nvSpPr>
        <p:spPr>
          <a:xfrm>
            <a:off x="827076" y="1603472"/>
            <a:ext cx="7344816" cy="420179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tabLst>
                <a:tab pos="1614488" algn="l"/>
              </a:tabLst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193675" indent="-31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ð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384175" indent="5302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µ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576263" indent="-15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766763" indent="1062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5pPr>
            <a:lvl6pPr marL="12239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6pPr>
            <a:lvl7pPr marL="16811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7pPr>
            <a:lvl8pPr marL="21383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8pPr>
            <a:lvl9pPr marL="25955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 </a:t>
            </a:r>
            <a:r>
              <a:rPr lang="en-US" kern="0" dirty="0" smtClean="0"/>
              <a:t>    </a:t>
            </a:r>
            <a:r>
              <a:rPr lang="en-US" u="sng" kern="0" dirty="0" smtClean="0"/>
              <a:t>Questions (2016) &amp; Preliminary Answers (2019)</a:t>
            </a:r>
          </a:p>
          <a:p>
            <a:pPr marL="0" indent="0" algn="ctr">
              <a:buNone/>
            </a:pPr>
            <a:r>
              <a:rPr lang="en-US" u="sng" kern="0" dirty="0" smtClean="0"/>
              <a:t>concerning the “Onset”</a:t>
            </a:r>
            <a:br>
              <a:rPr lang="en-US" u="sng" kern="0" dirty="0" smtClean="0"/>
            </a:br>
            <a:endParaRPr lang="en-US" sz="1600" u="sng" kern="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How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far down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 dN/dy can we find ‘collectivity’ in pp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lvl="2"/>
            <a:r>
              <a:rPr lang="en-US" kern="0" dirty="0" smtClean="0">
                <a:solidFill>
                  <a:srgbClr val="000000"/>
                </a:solidFill>
                <a:latin typeface="Times New Roman" pitchFamily="18" charset="0"/>
              </a:rPr>
              <a:t>conceivably dN</a:t>
            </a:r>
            <a:r>
              <a:rPr lang="en-US" kern="0" baseline="-25000" dirty="0" smtClean="0">
                <a:solidFill>
                  <a:srgbClr val="000000"/>
                </a:solidFill>
                <a:latin typeface="Times New Roman" pitchFamily="18" charset="0"/>
              </a:rPr>
              <a:t>ch</a:t>
            </a:r>
            <a:r>
              <a:rPr lang="en-US" kern="0" dirty="0" smtClean="0">
                <a:solidFill>
                  <a:srgbClr val="000000"/>
                </a:solidFill>
                <a:latin typeface="Times New Roman" pitchFamily="18" charset="0"/>
              </a:rPr>
              <a:t>/d</a:t>
            </a:r>
            <a:r>
              <a:rPr lang="en-US" kern="0" dirty="0" smtClean="0">
                <a:solidFill>
                  <a:srgbClr val="000000"/>
                </a:solidFill>
                <a:latin typeface="Symbol" panose="05050102010706020507" pitchFamily="18" charset="2"/>
              </a:rPr>
              <a:t>h</a:t>
            </a:r>
            <a:r>
              <a:rPr lang="en-US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/>
              <a:t>≤</a:t>
            </a:r>
            <a:r>
              <a:rPr lang="en-US" dirty="0"/>
              <a:t> </a:t>
            </a:r>
            <a:r>
              <a:rPr lang="en-US" kern="0" dirty="0" smtClean="0">
                <a:solidFill>
                  <a:srgbClr val="000000"/>
                </a:solidFill>
                <a:latin typeface="Times New Roman" pitchFamily="18" charset="0"/>
              </a:rPr>
              <a:t> 3  (&lt; ½ MB)</a:t>
            </a:r>
          </a:p>
          <a:p>
            <a:pPr lvl="1"/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What about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b="1" baseline="30000" dirty="0" err="1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b="1" baseline="300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(no IS geometry, no MPI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QM18: no positive signal (upper limits)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What is the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scaling variable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(dN/dy, 1/S dN/dy, </a:t>
            </a:r>
            <a:r>
              <a:rPr lang="en-US" dirty="0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..)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???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New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observables/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analysis methods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to reduce ‘non-flow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’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Dh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gaps, 3(4)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subevent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method, ..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“1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8" charset="0"/>
              </a:rPr>
              <a:t>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-bin” problem unsolved (what would be the “baseline” ?)  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endParaRPr lang="en-GB" kern="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4972" y="103988"/>
            <a:ext cx="8077532" cy="480774"/>
          </a:xfrm>
        </p:spPr>
        <p:txBody>
          <a:bodyPr/>
          <a:lstStyle/>
          <a:p>
            <a:r>
              <a:rPr lang="en-US" sz="2800" dirty="0" smtClean="0"/>
              <a:t>2) Under the Hood: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HD-Hydro vs LD-Transport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2017 Puebla WS J. Schukraft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99313" y="6642100"/>
            <a:ext cx="1944687" cy="2159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C9B4DE-2EAC-4EF7-AFF0-93F89476A457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26" name="Picture 2" descr="https://mediastream.cern.ch/MediaArchive/Photo/Public/2010/1003053/1003053_27/1003053_27-A5-at-72-dp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2" t="9426" r="17350" b="7018"/>
          <a:stretch/>
        </p:blipFill>
        <p:spPr bwMode="auto">
          <a:xfrm>
            <a:off x="5270673" y="893688"/>
            <a:ext cx="3631853" cy="30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1011251_01-A4-at-144-dpi"/>
          <p:cNvPicPr>
            <a:picLocks noChangeAspect="1" noChangeArrowheads="1"/>
          </p:cNvPicPr>
          <p:nvPr/>
        </p:nvPicPr>
        <p:blipFill rotWithShape="1">
          <a:blip r:embed="rId4" cstate="screen">
            <a:lum bright="30000" contrast="24000"/>
          </a:blip>
          <a:srcRect l="13387" t="16107" r="18889" b="4690"/>
          <a:stretch/>
        </p:blipFill>
        <p:spPr bwMode="auto">
          <a:xfrm>
            <a:off x="267095" y="889191"/>
            <a:ext cx="3609805" cy="31061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40201" y="1857669"/>
            <a:ext cx="66717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3934144"/>
            <a:ext cx="194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 TeV pp Min Bias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767" y="4150538"/>
            <a:ext cx="9135618" cy="27074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tabLst>
                <a:tab pos="1614488" algn="l"/>
              </a:tabLst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193675" indent="-31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ð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384175" indent="5302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µ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576263" indent="-15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2" charset="2"/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766763" indent="1062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5pPr>
            <a:lvl6pPr marL="12239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6pPr>
            <a:lvl7pPr marL="16811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7pPr>
            <a:lvl8pPr marL="21383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8pPr>
            <a:lvl9pPr marL="2595563" indent="1062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tabLst>
                <a:tab pos="1614488" algn="l"/>
              </a:tabLs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Char char="l"/>
              <a:tabLst>
                <a:tab pos="1614488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Density Paradigm: Hydro: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 collisions/particle &gt;&gt;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3675" marR="0" lvl="1" indent="-31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Char char="ð"/>
              <a:tabLst>
                <a:tab pos="1614488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Pressure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Tomography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driven via pressure gradients in momentum space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Char char="l"/>
              <a:tabLst>
                <a:tab pos="1614488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Density Paradigm: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Transport 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# collisions/particle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3675" marR="0" lvl="1" indent="-31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Char char="ð"/>
              <a:tabLst>
                <a:tab pos="1614488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Density Tomography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driven by density gradients in coordinate space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Char char="l"/>
              <a:tabLst>
                <a:tab pos="161448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93675" marR="0" lvl="1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>
                <a:tab pos="1614488" algn="l"/>
              </a:tabLst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5952" y="4107934"/>
            <a:ext cx="138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K=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/R &lt;&lt; 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116" y="793690"/>
            <a:ext cx="7261260" cy="1671227"/>
          </a:xfrm>
          <a:prstGeom prst="rect">
            <a:avLst/>
          </a:prstGeom>
          <a:solidFill>
            <a:srgbClr val="FFFF00"/>
          </a:solidFill>
          <a:ln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questions are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hydro be described by transport ?</a:t>
            </a:r>
          </a:p>
          <a:p>
            <a:pPr lvl="0"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transport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theory often IS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microscopic physic of hydro**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 transport smoothly evolve from free streaming to hydro?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Yes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with in(de)creasing Knudson number (R/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l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mfp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</a:t>
            </a:r>
            <a:endParaRPr kumimoji="0" lang="en-US" sz="1800" b="0" i="0" u="none" strike="noStrike" kern="1200" cap="none" spc="0" normalizeH="0" baseline="30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0317" y="5532370"/>
            <a:ext cx="6624736" cy="1255728"/>
          </a:xfrm>
          <a:prstGeom prst="rect">
            <a:avLst/>
          </a:prstGeom>
          <a:solidFill>
            <a:srgbClr val="FFFF00"/>
          </a:solidFill>
          <a:ln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questions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HD hydro and LD transport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observationally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distinct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i.e.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ualitative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significant quantitative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differences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any/all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relevant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(pp, pA, AA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1390" y="2685728"/>
            <a:ext cx="6408712" cy="1006429"/>
          </a:xfrm>
          <a:prstGeom prst="rect">
            <a:avLst/>
          </a:prstGeom>
          <a:solidFill>
            <a:srgbClr val="FFFF00"/>
          </a:solidFill>
          <a:ln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Two sides of the same coin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(different approximations but similar results)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Different physics &amp; different observable consequences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67" y="6323166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** </a:t>
            </a:r>
            <a:r>
              <a:rPr lang="en-US" sz="1000" dirty="0" err="1" smtClean="0"/>
              <a:t>AdS</a:t>
            </a:r>
            <a:r>
              <a:rPr lang="en-US" sz="1000" dirty="0" smtClean="0"/>
              <a:t>/CFT</a:t>
            </a:r>
          </a:p>
          <a:p>
            <a:r>
              <a:rPr lang="en-US" sz="1000" dirty="0" smtClean="0"/>
              <a:t>is an alternative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283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894" y="-36731"/>
            <a:ext cx="6110647" cy="591573"/>
          </a:xfrm>
        </p:spPr>
        <p:txBody>
          <a:bodyPr/>
          <a:lstStyle/>
          <a:p>
            <a:r>
              <a:rPr lang="en-US" dirty="0" smtClean="0"/>
              <a:t>What connects IS and FS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2017 Puebla WS J. Schukraft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B3392B-8E1C-4953-AFF5-843B4B02F0A2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screen"/>
          <a:srcRect l="27020" t="22762" r="26886" b="26460"/>
          <a:stretch/>
        </p:blipFill>
        <p:spPr bwMode="auto">
          <a:xfrm>
            <a:off x="345925" y="2947714"/>
            <a:ext cx="1074704" cy="107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/>
        </p:nvGrpSpPr>
        <p:grpSpPr>
          <a:xfrm>
            <a:off x="6639533" y="2678288"/>
            <a:ext cx="2467897" cy="2571569"/>
            <a:chOff x="6676103" y="1466112"/>
            <a:chExt cx="2467897" cy="2571569"/>
          </a:xfrm>
        </p:grpSpPr>
        <p:grpSp>
          <p:nvGrpSpPr>
            <p:cNvPr id="37" name="Group 142"/>
            <p:cNvGrpSpPr/>
            <p:nvPr/>
          </p:nvGrpSpPr>
          <p:grpSpPr>
            <a:xfrm>
              <a:off x="6676103" y="1466112"/>
              <a:ext cx="2467897" cy="2571569"/>
              <a:chOff x="6422408" y="3126276"/>
              <a:chExt cx="2467897" cy="2571569"/>
            </a:xfrm>
          </p:grpSpPr>
          <p:pic>
            <p:nvPicPr>
              <p:cNvPr id="42" name="Picture 5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6422408" y="3126276"/>
                <a:ext cx="2467897" cy="257156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" name="Text Box 5"/>
              <p:cNvSpPr txBox="1">
                <a:spLocks noChangeArrowheads="1"/>
              </p:cNvSpPr>
              <p:nvPr/>
            </p:nvSpPr>
            <p:spPr bwMode="auto">
              <a:xfrm>
                <a:off x="7157227" y="3872116"/>
                <a:ext cx="1086511" cy="342274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dN</a:t>
                </a:r>
                <a:r>
                  <a:rPr kumimoji="0" lang="en-US" sz="1800" b="1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ch</a:t>
                </a: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d</a:t>
                </a:r>
                <a:r>
                  <a:rPr kumimoji="0" lang="en-US" sz="1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f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 bwMode="auto">
            <a:xfrm flipH="1" flipV="1">
              <a:off x="6940627" y="2544896"/>
              <a:ext cx="11016" cy="583894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7954178" y="3327094"/>
              <a:ext cx="9180" cy="218501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6964673" y="2743200"/>
              <a:ext cx="31290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42490" y="3259157"/>
              <a:ext cx="312906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0" y="657836"/>
            <a:ext cx="444960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Object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Density distribution in XY Space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03017" y="683921"/>
            <a:ext cx="460441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Picture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Density distribution in XY Space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6" name="Group 111"/>
          <p:cNvGrpSpPr>
            <a:grpSpLocks/>
          </p:cNvGrpSpPr>
          <p:nvPr/>
        </p:nvGrpSpPr>
        <p:grpSpPr bwMode="auto">
          <a:xfrm>
            <a:off x="4735206" y="1155665"/>
            <a:ext cx="3384860" cy="1850834"/>
            <a:chOff x="240" y="2229"/>
            <a:chExt cx="2350" cy="1323"/>
          </a:xfrm>
        </p:grpSpPr>
        <p:sp>
          <p:nvSpPr>
            <p:cNvPr id="47" name="Text Box 112"/>
            <p:cNvSpPr txBox="1">
              <a:spLocks noChangeArrowheads="1"/>
            </p:cNvSpPr>
            <p:nvPr/>
          </p:nvSpPr>
          <p:spPr bwMode="auto">
            <a:xfrm>
              <a:off x="2256" y="2689"/>
              <a:ext cx="334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MS PGothic" pitchFamily="34" charset="-128"/>
                  <a:cs typeface="+mn-cs"/>
                </a:rPr>
                <a:t>P</a:t>
              </a:r>
              <a:r>
                <a:rPr kumimoji="1" lang="en-US" altLang="ja-JP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MS PGothic" pitchFamily="34" charset="-128"/>
                  <a:cs typeface="+mn-cs"/>
                </a:rPr>
                <a:t>x</a:t>
              </a:r>
            </a:p>
          </p:txBody>
        </p:sp>
        <p:sp>
          <p:nvSpPr>
            <p:cNvPr id="48" name="Text Box 113"/>
            <p:cNvSpPr txBox="1">
              <a:spLocks noChangeArrowheads="1"/>
            </p:cNvSpPr>
            <p:nvPr/>
          </p:nvSpPr>
          <p:spPr bwMode="auto">
            <a:xfrm>
              <a:off x="1515" y="2249"/>
              <a:ext cx="334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MS PGothic" pitchFamily="34" charset="-128"/>
                  <a:cs typeface="+mn-cs"/>
                </a:rPr>
                <a:t>P</a:t>
              </a:r>
              <a:r>
                <a:rPr kumimoji="1" lang="en-US" altLang="ja-JP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MS PGothic" pitchFamily="34" charset="-128"/>
                  <a:cs typeface="+mn-cs"/>
                </a:rPr>
                <a:t>y</a:t>
              </a:r>
            </a:p>
          </p:txBody>
        </p:sp>
        <p:sp>
          <p:nvSpPr>
            <p:cNvPr id="49" name="Text Box 114"/>
            <p:cNvSpPr txBox="1">
              <a:spLocks noChangeArrowheads="1"/>
            </p:cNvSpPr>
            <p:nvPr/>
          </p:nvSpPr>
          <p:spPr bwMode="auto">
            <a:xfrm>
              <a:off x="2150" y="2248"/>
              <a:ext cx="335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MS PGothic" pitchFamily="34" charset="-128"/>
                  <a:cs typeface="+mn-cs"/>
                </a:rPr>
                <a:t>P</a:t>
              </a:r>
              <a:r>
                <a:rPr kumimoji="1" lang="en-US" altLang="ja-JP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MS PGothic" pitchFamily="34" charset="-128"/>
                  <a:cs typeface="+mn-cs"/>
                </a:rPr>
                <a:t>z</a:t>
              </a:r>
            </a:p>
          </p:txBody>
        </p:sp>
        <p:grpSp>
          <p:nvGrpSpPr>
            <p:cNvPr id="50" name="Group 115"/>
            <p:cNvGrpSpPr>
              <a:grpSpLocks/>
            </p:cNvGrpSpPr>
            <p:nvPr/>
          </p:nvGrpSpPr>
          <p:grpSpPr bwMode="auto">
            <a:xfrm>
              <a:off x="240" y="2304"/>
              <a:ext cx="2256" cy="1248"/>
              <a:chOff x="435" y="2308"/>
              <a:chExt cx="2354" cy="1394"/>
            </a:xfrm>
          </p:grpSpPr>
          <p:sp>
            <p:nvSpPr>
              <p:cNvPr id="54" name="Line 116"/>
              <p:cNvSpPr>
                <a:spLocks noChangeShapeType="1"/>
              </p:cNvSpPr>
              <p:nvPr/>
            </p:nvSpPr>
            <p:spPr bwMode="auto">
              <a:xfrm rot="543536">
                <a:off x="994" y="2940"/>
                <a:ext cx="144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Line 117"/>
              <p:cNvSpPr>
                <a:spLocks noChangeShapeType="1"/>
              </p:cNvSpPr>
              <p:nvPr/>
            </p:nvSpPr>
            <p:spPr bwMode="auto">
              <a:xfrm rot="543536" flipH="1">
                <a:off x="1935" y="2505"/>
                <a:ext cx="633" cy="94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Line 118"/>
              <p:cNvSpPr>
                <a:spLocks noChangeShapeType="1"/>
              </p:cNvSpPr>
              <p:nvPr/>
            </p:nvSpPr>
            <p:spPr bwMode="auto">
              <a:xfrm rot="543536" flipH="1">
                <a:off x="1757" y="2450"/>
                <a:ext cx="633" cy="94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Line 119"/>
              <p:cNvSpPr>
                <a:spLocks noChangeShapeType="1"/>
              </p:cNvSpPr>
              <p:nvPr/>
            </p:nvSpPr>
            <p:spPr bwMode="auto">
              <a:xfrm rot="543536" flipH="1">
                <a:off x="1545" y="2417"/>
                <a:ext cx="633" cy="94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Line 120"/>
              <p:cNvSpPr>
                <a:spLocks noChangeShapeType="1"/>
              </p:cNvSpPr>
              <p:nvPr/>
            </p:nvSpPr>
            <p:spPr bwMode="auto">
              <a:xfrm rot="543536">
                <a:off x="1803" y="2744"/>
                <a:ext cx="8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Line 121"/>
              <p:cNvSpPr>
                <a:spLocks noChangeShapeType="1"/>
              </p:cNvSpPr>
              <p:nvPr/>
            </p:nvSpPr>
            <p:spPr bwMode="auto">
              <a:xfrm rot="543536">
                <a:off x="772" y="3137"/>
                <a:ext cx="893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Line 122"/>
              <p:cNvSpPr>
                <a:spLocks noChangeShapeType="1"/>
              </p:cNvSpPr>
              <p:nvPr/>
            </p:nvSpPr>
            <p:spPr bwMode="auto">
              <a:xfrm rot="543536" flipH="1">
                <a:off x="1496" y="2777"/>
                <a:ext cx="597" cy="88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1" name="Line 123"/>
              <p:cNvSpPr>
                <a:spLocks noChangeShapeType="1"/>
              </p:cNvSpPr>
              <p:nvPr/>
            </p:nvSpPr>
            <p:spPr bwMode="auto">
              <a:xfrm rot="543536" flipH="1">
                <a:off x="966" y="2308"/>
                <a:ext cx="438" cy="64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" name="Line 124"/>
              <p:cNvSpPr>
                <a:spLocks noChangeShapeType="1"/>
              </p:cNvSpPr>
              <p:nvPr/>
            </p:nvSpPr>
            <p:spPr bwMode="auto">
              <a:xfrm rot="543536" flipH="1">
                <a:off x="1176" y="2341"/>
                <a:ext cx="429" cy="63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3" name="Line 125"/>
              <p:cNvSpPr>
                <a:spLocks noChangeShapeType="1"/>
              </p:cNvSpPr>
              <p:nvPr/>
            </p:nvSpPr>
            <p:spPr bwMode="auto">
              <a:xfrm rot="543536">
                <a:off x="1332" y="2580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4" name="AutoShape 126"/>
              <p:cNvSpPr>
                <a:spLocks noChangeArrowheads="1"/>
              </p:cNvSpPr>
              <p:nvPr/>
            </p:nvSpPr>
            <p:spPr bwMode="auto">
              <a:xfrm rot="543536">
                <a:off x="502" y="2383"/>
                <a:ext cx="2287" cy="1261"/>
              </a:xfrm>
              <a:prstGeom prst="parallelogram">
                <a:avLst>
                  <a:gd name="adj" fmla="val 67289"/>
                </a:avLst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5" name="Line 127"/>
              <p:cNvSpPr>
                <a:spLocks noChangeShapeType="1"/>
              </p:cNvSpPr>
              <p:nvPr/>
            </p:nvSpPr>
            <p:spPr bwMode="auto">
              <a:xfrm rot="543536" flipH="1">
                <a:off x="437" y="3200"/>
                <a:ext cx="183" cy="27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6" name="Line 128"/>
              <p:cNvSpPr>
                <a:spLocks noChangeShapeType="1"/>
              </p:cNvSpPr>
              <p:nvPr/>
            </p:nvSpPr>
            <p:spPr bwMode="auto">
              <a:xfrm rot="543536" flipH="1">
                <a:off x="1263" y="2364"/>
                <a:ext cx="532" cy="79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" name="Line 129"/>
              <p:cNvSpPr>
                <a:spLocks noChangeShapeType="1"/>
              </p:cNvSpPr>
              <p:nvPr/>
            </p:nvSpPr>
            <p:spPr bwMode="auto">
              <a:xfrm rot="543536" flipH="1">
                <a:off x="1060" y="3002"/>
                <a:ext cx="392" cy="58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8" name="Line 130"/>
              <p:cNvSpPr>
                <a:spLocks noChangeShapeType="1"/>
              </p:cNvSpPr>
              <p:nvPr/>
            </p:nvSpPr>
            <p:spPr bwMode="auto">
              <a:xfrm rot="543536">
                <a:off x="1459" y="2392"/>
                <a:ext cx="593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543536">
                <a:off x="1651" y="2550"/>
                <a:ext cx="426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543536">
                <a:off x="1221" y="2652"/>
                <a:ext cx="8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543536" flipH="1">
                <a:off x="1812" y="2646"/>
                <a:ext cx="230" cy="34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543536">
                <a:off x="1106" y="2820"/>
                <a:ext cx="144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543536" flipH="1">
                <a:off x="1112" y="2365"/>
                <a:ext cx="843" cy="125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543536" flipH="1">
                <a:off x="1700" y="2759"/>
                <a:ext cx="633" cy="94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543536" flipH="1">
                <a:off x="1386" y="3027"/>
                <a:ext cx="98" cy="14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543536">
                <a:off x="1176" y="3018"/>
                <a:ext cx="337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543536" flipH="1">
                <a:off x="1229" y="2878"/>
                <a:ext cx="159" cy="23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543536">
                <a:off x="1193" y="3204"/>
                <a:ext cx="893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 141"/>
              <p:cNvSpPr>
                <a:spLocks/>
              </p:cNvSpPr>
              <p:nvPr/>
            </p:nvSpPr>
            <p:spPr bwMode="auto">
              <a:xfrm rot="543536">
                <a:off x="776" y="3433"/>
                <a:ext cx="1211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66" y="0"/>
                  </a:cxn>
                </a:cxnLst>
                <a:rect l="0" t="0" r="r" b="b"/>
                <a:pathLst>
                  <a:path w="1266" h="3">
                    <a:moveTo>
                      <a:pt x="0" y="3"/>
                    </a:moveTo>
                    <a:lnTo>
                      <a:pt x="1266" y="0"/>
                    </a:ln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0" name="Line 142"/>
              <p:cNvSpPr>
                <a:spLocks noChangeShapeType="1"/>
              </p:cNvSpPr>
              <p:nvPr/>
            </p:nvSpPr>
            <p:spPr bwMode="auto">
              <a:xfrm rot="543536">
                <a:off x="1161" y="3340"/>
                <a:ext cx="94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1" name="Line 143"/>
              <p:cNvSpPr>
                <a:spLocks noChangeShapeType="1"/>
              </p:cNvSpPr>
              <p:nvPr/>
            </p:nvSpPr>
            <p:spPr bwMode="auto">
              <a:xfrm rot="543536" flipH="1">
                <a:off x="832" y="3382"/>
                <a:ext cx="99" cy="14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" name="Line 144"/>
              <p:cNvSpPr>
                <a:spLocks noChangeShapeType="1"/>
              </p:cNvSpPr>
              <p:nvPr/>
            </p:nvSpPr>
            <p:spPr bwMode="auto">
              <a:xfrm rot="543536" flipH="1">
                <a:off x="635" y="3317"/>
                <a:ext cx="118" cy="17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3" name="Line 145"/>
              <p:cNvSpPr>
                <a:spLocks noChangeShapeType="1"/>
              </p:cNvSpPr>
              <p:nvPr/>
            </p:nvSpPr>
            <p:spPr bwMode="auto">
              <a:xfrm rot="543536">
                <a:off x="435" y="3571"/>
                <a:ext cx="1410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4" name="Line 146"/>
              <p:cNvSpPr>
                <a:spLocks noChangeShapeType="1"/>
              </p:cNvSpPr>
              <p:nvPr/>
            </p:nvSpPr>
            <p:spPr bwMode="auto">
              <a:xfrm rot="543536">
                <a:off x="556" y="3324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5" name="Line 147"/>
              <p:cNvSpPr>
                <a:spLocks noChangeShapeType="1"/>
              </p:cNvSpPr>
              <p:nvPr/>
            </p:nvSpPr>
            <p:spPr bwMode="auto">
              <a:xfrm rot="543536">
                <a:off x="2473" y="2798"/>
                <a:ext cx="176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" name="Line 148"/>
              <p:cNvSpPr>
                <a:spLocks noChangeShapeType="1"/>
              </p:cNvSpPr>
              <p:nvPr/>
            </p:nvSpPr>
            <p:spPr bwMode="auto">
              <a:xfrm rot="543536" flipH="1">
                <a:off x="2582" y="2529"/>
                <a:ext cx="72" cy="10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7" name="Oval 149"/>
              <p:cNvSpPr>
                <a:spLocks noChangeAspect="1" noChangeArrowheads="1"/>
              </p:cNvSpPr>
              <p:nvPr/>
            </p:nvSpPr>
            <p:spPr bwMode="auto">
              <a:xfrm rot="571988">
                <a:off x="1065" y="2614"/>
                <a:ext cx="1225" cy="60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8" name="Line 150"/>
              <p:cNvSpPr>
                <a:spLocks noChangeShapeType="1"/>
              </p:cNvSpPr>
              <p:nvPr/>
            </p:nvSpPr>
            <p:spPr bwMode="auto">
              <a:xfrm rot="543536" flipH="1">
                <a:off x="1261" y="3022"/>
                <a:ext cx="400" cy="59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9" name="Line 151"/>
              <p:cNvSpPr>
                <a:spLocks noChangeShapeType="1"/>
              </p:cNvSpPr>
              <p:nvPr/>
            </p:nvSpPr>
            <p:spPr bwMode="auto">
              <a:xfrm rot="543536">
                <a:off x="668" y="3261"/>
                <a:ext cx="94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0" name="Arc 152"/>
              <p:cNvSpPr>
                <a:spLocks/>
              </p:cNvSpPr>
              <p:nvPr/>
            </p:nvSpPr>
            <p:spPr bwMode="auto">
              <a:xfrm rot="11371988">
                <a:off x="1085" y="2615"/>
                <a:ext cx="1218" cy="392"/>
              </a:xfrm>
              <a:custGeom>
                <a:avLst/>
                <a:gdLst>
                  <a:gd name="G0" fmla="+- 14686 0 0"/>
                  <a:gd name="G1" fmla="+- 21600 0 0"/>
                  <a:gd name="G2" fmla="+- 21600 0 0"/>
                  <a:gd name="T0" fmla="*/ 0 w 29645"/>
                  <a:gd name="T1" fmla="*/ 5761 h 21600"/>
                  <a:gd name="T2" fmla="*/ 29645 w 29645"/>
                  <a:gd name="T3" fmla="*/ 6018 h 21600"/>
                  <a:gd name="T4" fmla="*/ 14686 w 2964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645" h="21600" fill="none" extrusionOk="0">
                    <a:moveTo>
                      <a:pt x="-1" y="5760"/>
                    </a:moveTo>
                    <a:cubicBezTo>
                      <a:pt x="3993" y="2057"/>
                      <a:pt x="9239" y="-1"/>
                      <a:pt x="14686" y="0"/>
                    </a:cubicBezTo>
                    <a:cubicBezTo>
                      <a:pt x="20262" y="0"/>
                      <a:pt x="25622" y="2156"/>
                      <a:pt x="29644" y="6018"/>
                    </a:cubicBezTo>
                  </a:path>
                  <a:path w="29645" h="21600" stroke="0" extrusionOk="0">
                    <a:moveTo>
                      <a:pt x="-1" y="5760"/>
                    </a:moveTo>
                    <a:cubicBezTo>
                      <a:pt x="3993" y="2057"/>
                      <a:pt x="9239" y="-1"/>
                      <a:pt x="14686" y="0"/>
                    </a:cubicBezTo>
                    <a:cubicBezTo>
                      <a:pt x="20262" y="0"/>
                      <a:pt x="25622" y="2156"/>
                      <a:pt x="29644" y="6018"/>
                    </a:cubicBezTo>
                    <a:lnTo>
                      <a:pt x="14686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153"/>
              <p:cNvSpPr>
                <a:spLocks/>
              </p:cNvSpPr>
              <p:nvPr/>
            </p:nvSpPr>
            <p:spPr bwMode="auto">
              <a:xfrm>
                <a:off x="1072" y="2795"/>
                <a:ext cx="1212" cy="438"/>
              </a:xfrm>
              <a:custGeom>
                <a:avLst/>
                <a:gdLst/>
                <a:ahLst/>
                <a:cxnLst>
                  <a:cxn ang="0">
                    <a:pos x="58" y="184"/>
                  </a:cxn>
                  <a:cxn ang="0">
                    <a:pos x="108" y="234"/>
                  </a:cxn>
                  <a:cxn ang="0">
                    <a:pos x="163" y="276"/>
                  </a:cxn>
                  <a:cxn ang="0">
                    <a:pos x="244" y="322"/>
                  </a:cxn>
                  <a:cxn ang="0">
                    <a:pos x="334" y="361"/>
                  </a:cxn>
                  <a:cxn ang="0">
                    <a:pos x="394" y="382"/>
                  </a:cxn>
                  <a:cxn ang="0">
                    <a:pos x="471" y="405"/>
                  </a:cxn>
                  <a:cxn ang="0">
                    <a:pos x="526" y="414"/>
                  </a:cxn>
                  <a:cxn ang="0">
                    <a:pos x="579" y="424"/>
                  </a:cxn>
                  <a:cxn ang="0">
                    <a:pos x="658" y="433"/>
                  </a:cxn>
                  <a:cxn ang="0">
                    <a:pos x="730" y="436"/>
                  </a:cxn>
                  <a:cxn ang="0">
                    <a:pos x="792" y="436"/>
                  </a:cxn>
                  <a:cxn ang="0">
                    <a:pos x="871" y="430"/>
                  </a:cxn>
                  <a:cxn ang="0">
                    <a:pos x="940" y="418"/>
                  </a:cxn>
                  <a:cxn ang="0">
                    <a:pos x="1008" y="400"/>
                  </a:cxn>
                  <a:cxn ang="0">
                    <a:pos x="1090" y="367"/>
                  </a:cxn>
                  <a:cxn ang="0">
                    <a:pos x="1167" y="312"/>
                  </a:cxn>
                  <a:cxn ang="0">
                    <a:pos x="1195" y="271"/>
                  </a:cxn>
                  <a:cxn ang="0">
                    <a:pos x="1205" y="251"/>
                  </a:cxn>
                  <a:cxn ang="0">
                    <a:pos x="1212" y="207"/>
                  </a:cxn>
                  <a:cxn ang="0">
                    <a:pos x="1143" y="219"/>
                  </a:cxn>
                  <a:cxn ang="0">
                    <a:pos x="1107" y="225"/>
                  </a:cxn>
                  <a:cxn ang="0">
                    <a:pos x="1027" y="232"/>
                  </a:cxn>
                  <a:cxn ang="0">
                    <a:pos x="940" y="238"/>
                  </a:cxn>
                  <a:cxn ang="0">
                    <a:pos x="861" y="237"/>
                  </a:cxn>
                  <a:cxn ang="0">
                    <a:pos x="777" y="234"/>
                  </a:cxn>
                  <a:cxn ang="0">
                    <a:pos x="675" y="222"/>
                  </a:cxn>
                  <a:cxn ang="0">
                    <a:pos x="615" y="214"/>
                  </a:cxn>
                  <a:cxn ang="0">
                    <a:pos x="541" y="199"/>
                  </a:cxn>
                  <a:cxn ang="0">
                    <a:pos x="460" y="183"/>
                  </a:cxn>
                  <a:cxn ang="0">
                    <a:pos x="387" y="165"/>
                  </a:cxn>
                  <a:cxn ang="0">
                    <a:pos x="316" y="142"/>
                  </a:cxn>
                  <a:cxn ang="0">
                    <a:pos x="252" y="121"/>
                  </a:cxn>
                  <a:cxn ang="0">
                    <a:pos x="203" y="101"/>
                  </a:cxn>
                  <a:cxn ang="0">
                    <a:pos x="169" y="87"/>
                  </a:cxn>
                  <a:cxn ang="0">
                    <a:pos x="123" y="64"/>
                  </a:cxn>
                  <a:cxn ang="0">
                    <a:pos x="70" y="36"/>
                  </a:cxn>
                  <a:cxn ang="0">
                    <a:pos x="29" y="15"/>
                  </a:cxn>
                  <a:cxn ang="0">
                    <a:pos x="7" y="1"/>
                  </a:cxn>
                  <a:cxn ang="0">
                    <a:pos x="0" y="45"/>
                  </a:cxn>
                  <a:cxn ang="0">
                    <a:pos x="10" y="106"/>
                  </a:cxn>
                  <a:cxn ang="0">
                    <a:pos x="57" y="183"/>
                  </a:cxn>
                </a:cxnLst>
                <a:rect l="0" t="0" r="r" b="b"/>
                <a:pathLst>
                  <a:path w="1212" h="438">
                    <a:moveTo>
                      <a:pt x="58" y="184"/>
                    </a:moveTo>
                    <a:cubicBezTo>
                      <a:pt x="69" y="195"/>
                      <a:pt x="60" y="192"/>
                      <a:pt x="108" y="234"/>
                    </a:cubicBezTo>
                    <a:cubicBezTo>
                      <a:pt x="157" y="271"/>
                      <a:pt x="130" y="252"/>
                      <a:pt x="163" y="276"/>
                    </a:cubicBezTo>
                    <a:cubicBezTo>
                      <a:pt x="200" y="299"/>
                      <a:pt x="211" y="307"/>
                      <a:pt x="244" y="322"/>
                    </a:cubicBezTo>
                    <a:cubicBezTo>
                      <a:pt x="276" y="337"/>
                      <a:pt x="318" y="355"/>
                      <a:pt x="334" y="361"/>
                    </a:cubicBezTo>
                    <a:cubicBezTo>
                      <a:pt x="354" y="369"/>
                      <a:pt x="374" y="375"/>
                      <a:pt x="394" y="382"/>
                    </a:cubicBezTo>
                    <a:cubicBezTo>
                      <a:pt x="415" y="390"/>
                      <a:pt x="445" y="396"/>
                      <a:pt x="471" y="405"/>
                    </a:cubicBezTo>
                    <a:cubicBezTo>
                      <a:pt x="516" y="411"/>
                      <a:pt x="505" y="411"/>
                      <a:pt x="526" y="414"/>
                    </a:cubicBezTo>
                    <a:cubicBezTo>
                      <a:pt x="555" y="420"/>
                      <a:pt x="559" y="421"/>
                      <a:pt x="579" y="424"/>
                    </a:cubicBezTo>
                    <a:cubicBezTo>
                      <a:pt x="615" y="429"/>
                      <a:pt x="637" y="433"/>
                      <a:pt x="658" y="433"/>
                    </a:cubicBezTo>
                    <a:cubicBezTo>
                      <a:pt x="697" y="438"/>
                      <a:pt x="717" y="435"/>
                      <a:pt x="730" y="436"/>
                    </a:cubicBezTo>
                    <a:cubicBezTo>
                      <a:pt x="774" y="436"/>
                      <a:pt x="763" y="438"/>
                      <a:pt x="792" y="436"/>
                    </a:cubicBezTo>
                    <a:cubicBezTo>
                      <a:pt x="828" y="435"/>
                      <a:pt x="849" y="433"/>
                      <a:pt x="871" y="430"/>
                    </a:cubicBezTo>
                    <a:cubicBezTo>
                      <a:pt x="934" y="420"/>
                      <a:pt x="915" y="424"/>
                      <a:pt x="940" y="418"/>
                    </a:cubicBezTo>
                    <a:cubicBezTo>
                      <a:pt x="987" y="406"/>
                      <a:pt x="985" y="408"/>
                      <a:pt x="1008" y="400"/>
                    </a:cubicBezTo>
                    <a:cubicBezTo>
                      <a:pt x="1054" y="385"/>
                      <a:pt x="1068" y="381"/>
                      <a:pt x="1090" y="367"/>
                    </a:cubicBezTo>
                    <a:cubicBezTo>
                      <a:pt x="1137" y="334"/>
                      <a:pt x="1142" y="336"/>
                      <a:pt x="1167" y="312"/>
                    </a:cubicBezTo>
                    <a:cubicBezTo>
                      <a:pt x="1191" y="281"/>
                      <a:pt x="1183" y="292"/>
                      <a:pt x="1195" y="271"/>
                    </a:cubicBezTo>
                    <a:cubicBezTo>
                      <a:pt x="1210" y="237"/>
                      <a:pt x="1201" y="259"/>
                      <a:pt x="1205" y="251"/>
                    </a:cubicBezTo>
                    <a:cubicBezTo>
                      <a:pt x="1206" y="236"/>
                      <a:pt x="1209" y="237"/>
                      <a:pt x="1212" y="207"/>
                    </a:cubicBezTo>
                    <a:cubicBezTo>
                      <a:pt x="1176" y="213"/>
                      <a:pt x="1163" y="217"/>
                      <a:pt x="1143" y="219"/>
                    </a:cubicBezTo>
                    <a:cubicBezTo>
                      <a:pt x="1134" y="222"/>
                      <a:pt x="1107" y="225"/>
                      <a:pt x="1107" y="225"/>
                    </a:cubicBezTo>
                    <a:cubicBezTo>
                      <a:pt x="1068" y="232"/>
                      <a:pt x="1054" y="231"/>
                      <a:pt x="1027" y="232"/>
                    </a:cubicBezTo>
                    <a:cubicBezTo>
                      <a:pt x="994" y="235"/>
                      <a:pt x="962" y="238"/>
                      <a:pt x="940" y="238"/>
                    </a:cubicBezTo>
                    <a:cubicBezTo>
                      <a:pt x="907" y="237"/>
                      <a:pt x="891" y="235"/>
                      <a:pt x="861" y="237"/>
                    </a:cubicBezTo>
                    <a:cubicBezTo>
                      <a:pt x="818" y="236"/>
                      <a:pt x="814" y="234"/>
                      <a:pt x="777" y="234"/>
                    </a:cubicBezTo>
                    <a:cubicBezTo>
                      <a:pt x="738" y="229"/>
                      <a:pt x="723" y="230"/>
                      <a:pt x="675" y="222"/>
                    </a:cubicBezTo>
                    <a:cubicBezTo>
                      <a:pt x="654" y="219"/>
                      <a:pt x="634" y="217"/>
                      <a:pt x="615" y="214"/>
                    </a:cubicBezTo>
                    <a:cubicBezTo>
                      <a:pt x="593" y="210"/>
                      <a:pt x="567" y="204"/>
                      <a:pt x="541" y="199"/>
                    </a:cubicBezTo>
                    <a:cubicBezTo>
                      <a:pt x="511" y="194"/>
                      <a:pt x="494" y="191"/>
                      <a:pt x="460" y="183"/>
                    </a:cubicBezTo>
                    <a:cubicBezTo>
                      <a:pt x="424" y="176"/>
                      <a:pt x="424" y="172"/>
                      <a:pt x="387" y="165"/>
                    </a:cubicBezTo>
                    <a:cubicBezTo>
                      <a:pt x="358" y="157"/>
                      <a:pt x="338" y="149"/>
                      <a:pt x="316" y="142"/>
                    </a:cubicBezTo>
                    <a:cubicBezTo>
                      <a:pt x="306" y="138"/>
                      <a:pt x="262" y="122"/>
                      <a:pt x="252" y="121"/>
                    </a:cubicBezTo>
                    <a:cubicBezTo>
                      <a:pt x="233" y="114"/>
                      <a:pt x="219" y="107"/>
                      <a:pt x="203" y="101"/>
                    </a:cubicBezTo>
                    <a:cubicBezTo>
                      <a:pt x="187" y="95"/>
                      <a:pt x="185" y="92"/>
                      <a:pt x="169" y="87"/>
                    </a:cubicBezTo>
                    <a:cubicBezTo>
                      <a:pt x="154" y="81"/>
                      <a:pt x="138" y="73"/>
                      <a:pt x="123" y="64"/>
                    </a:cubicBezTo>
                    <a:cubicBezTo>
                      <a:pt x="106" y="55"/>
                      <a:pt x="86" y="46"/>
                      <a:pt x="70" y="36"/>
                    </a:cubicBezTo>
                    <a:cubicBezTo>
                      <a:pt x="59" y="29"/>
                      <a:pt x="40" y="21"/>
                      <a:pt x="29" y="15"/>
                    </a:cubicBezTo>
                    <a:cubicBezTo>
                      <a:pt x="27" y="14"/>
                      <a:pt x="6" y="0"/>
                      <a:pt x="7" y="1"/>
                    </a:cubicBezTo>
                    <a:cubicBezTo>
                      <a:pt x="5" y="12"/>
                      <a:pt x="1" y="15"/>
                      <a:pt x="0" y="45"/>
                    </a:cubicBezTo>
                    <a:cubicBezTo>
                      <a:pt x="0" y="73"/>
                      <a:pt x="1" y="77"/>
                      <a:pt x="10" y="106"/>
                    </a:cubicBezTo>
                    <a:cubicBezTo>
                      <a:pt x="27" y="139"/>
                      <a:pt x="40" y="163"/>
                      <a:pt x="57" y="183"/>
                    </a:cubicBezTo>
                  </a:path>
                </a:pathLst>
              </a:custGeom>
              <a:solidFill>
                <a:schemeClr val="bg1">
                  <a:alpha val="50000"/>
                </a:schemeClr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2" name="Line 154"/>
              <p:cNvSpPr>
                <a:spLocks noChangeAspect="1" noChangeShapeType="1"/>
              </p:cNvSpPr>
              <p:nvPr/>
            </p:nvSpPr>
            <p:spPr bwMode="auto">
              <a:xfrm rot="543536" flipH="1">
                <a:off x="1173" y="2954"/>
                <a:ext cx="331" cy="49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3" name="Line 155"/>
              <p:cNvSpPr>
                <a:spLocks noChangeAspect="1" noChangeShapeType="1"/>
              </p:cNvSpPr>
              <p:nvPr/>
            </p:nvSpPr>
            <p:spPr bwMode="auto">
              <a:xfrm rot="543536" flipH="1">
                <a:off x="892" y="2895"/>
                <a:ext cx="428" cy="63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4" name="Line 156"/>
              <p:cNvSpPr>
                <a:spLocks noChangeAspect="1" noChangeShapeType="1"/>
              </p:cNvSpPr>
              <p:nvPr/>
            </p:nvSpPr>
            <p:spPr bwMode="auto">
              <a:xfrm rot="543536" flipH="1">
                <a:off x="701" y="2823"/>
                <a:ext cx="449" cy="66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Line 157"/>
              <p:cNvSpPr>
                <a:spLocks noChangeShapeType="1"/>
              </p:cNvSpPr>
              <p:nvPr/>
            </p:nvSpPr>
            <p:spPr bwMode="auto">
              <a:xfrm rot="543536" flipH="1">
                <a:off x="1298" y="2982"/>
                <a:ext cx="400" cy="59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6" name="Line 158"/>
              <p:cNvSpPr>
                <a:spLocks noChangeShapeType="1"/>
              </p:cNvSpPr>
              <p:nvPr/>
            </p:nvSpPr>
            <p:spPr bwMode="auto">
              <a:xfrm rot="543536" flipH="1">
                <a:off x="1525" y="2998"/>
                <a:ext cx="400" cy="59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7" name="Line 159"/>
              <p:cNvSpPr>
                <a:spLocks noChangeShapeType="1"/>
              </p:cNvSpPr>
              <p:nvPr/>
            </p:nvSpPr>
            <p:spPr bwMode="auto">
              <a:xfrm rot="543536">
                <a:off x="1655" y="3120"/>
                <a:ext cx="663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8" name="Line 160"/>
              <p:cNvSpPr>
                <a:spLocks noChangeShapeType="1"/>
              </p:cNvSpPr>
              <p:nvPr/>
            </p:nvSpPr>
            <p:spPr bwMode="auto">
              <a:xfrm rot="543536">
                <a:off x="884" y="3025"/>
                <a:ext cx="101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9" name="Line 161"/>
              <p:cNvSpPr>
                <a:spLocks noChangeAspect="1" noChangeShapeType="1"/>
              </p:cNvSpPr>
              <p:nvPr/>
            </p:nvSpPr>
            <p:spPr bwMode="auto">
              <a:xfrm rot="543536">
                <a:off x="992" y="2842"/>
                <a:ext cx="204" cy="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0" name="Line 162"/>
              <p:cNvSpPr>
                <a:spLocks noChangeAspect="1" noChangeShapeType="1"/>
              </p:cNvSpPr>
              <p:nvPr/>
            </p:nvSpPr>
            <p:spPr bwMode="auto">
              <a:xfrm rot="543536">
                <a:off x="2205" y="3036"/>
                <a:ext cx="227" cy="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1" name="Line 163"/>
              <p:cNvSpPr>
                <a:spLocks noChangeAspect="1" noChangeShapeType="1"/>
              </p:cNvSpPr>
              <p:nvPr/>
            </p:nvSpPr>
            <p:spPr bwMode="auto">
              <a:xfrm rot="543536" flipH="1">
                <a:off x="1701" y="2976"/>
                <a:ext cx="462" cy="68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2" name="Line 164"/>
              <p:cNvSpPr>
                <a:spLocks noChangeShapeType="1"/>
              </p:cNvSpPr>
              <p:nvPr/>
            </p:nvSpPr>
            <p:spPr bwMode="auto">
              <a:xfrm rot="543536">
                <a:off x="1194" y="3213"/>
                <a:ext cx="101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03" name="Group 165"/>
              <p:cNvGrpSpPr>
                <a:grpSpLocks/>
              </p:cNvGrpSpPr>
              <p:nvPr/>
            </p:nvGrpSpPr>
            <p:grpSpPr bwMode="auto">
              <a:xfrm>
                <a:off x="1973" y="2659"/>
                <a:ext cx="512" cy="317"/>
                <a:chOff x="2059" y="1117"/>
                <a:chExt cx="512" cy="317"/>
              </a:xfrm>
            </p:grpSpPr>
            <p:sp>
              <p:nvSpPr>
                <p:cNvPr id="127" name="Line 166"/>
                <p:cNvSpPr>
                  <a:spLocks noChangeShapeType="1"/>
                </p:cNvSpPr>
                <p:nvPr/>
              </p:nvSpPr>
              <p:spPr bwMode="auto">
                <a:xfrm rot="543536" flipV="1">
                  <a:off x="2059" y="1180"/>
                  <a:ext cx="50" cy="73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Line 167"/>
                <p:cNvSpPr>
                  <a:spLocks noChangeShapeType="1"/>
                </p:cNvSpPr>
                <p:nvPr/>
              </p:nvSpPr>
              <p:spPr bwMode="auto">
                <a:xfrm rot="543536" flipV="1">
                  <a:off x="2200" y="1117"/>
                  <a:ext cx="130" cy="109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Line 168"/>
                <p:cNvSpPr>
                  <a:spLocks noChangeShapeType="1"/>
                </p:cNvSpPr>
                <p:nvPr/>
              </p:nvSpPr>
              <p:spPr bwMode="auto">
                <a:xfrm rot="543536" flipV="1">
                  <a:off x="2268" y="1265"/>
                  <a:ext cx="204" cy="53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Line 169"/>
                <p:cNvSpPr>
                  <a:spLocks noChangeShapeType="1"/>
                </p:cNvSpPr>
                <p:nvPr/>
              </p:nvSpPr>
              <p:spPr bwMode="auto">
                <a:xfrm rot="543536" flipV="1">
                  <a:off x="2336" y="1419"/>
                  <a:ext cx="235" cy="1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Line 170"/>
                <p:cNvSpPr>
                  <a:spLocks noChangeShapeType="1"/>
                </p:cNvSpPr>
                <p:nvPr/>
              </p:nvSpPr>
              <p:spPr bwMode="auto">
                <a:xfrm rot="543536" flipV="1">
                  <a:off x="2112" y="1267"/>
                  <a:ext cx="88" cy="31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Line 171"/>
                <p:cNvSpPr>
                  <a:spLocks noChangeShapeType="1"/>
                </p:cNvSpPr>
                <p:nvPr/>
              </p:nvSpPr>
              <p:spPr bwMode="auto">
                <a:xfrm rot="543536" flipV="1">
                  <a:off x="2099" y="1380"/>
                  <a:ext cx="146" cy="9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" name="Group 172"/>
              <p:cNvGrpSpPr>
                <a:grpSpLocks/>
              </p:cNvGrpSpPr>
              <p:nvPr/>
            </p:nvGrpSpPr>
            <p:grpSpPr bwMode="auto">
              <a:xfrm>
                <a:off x="925" y="2557"/>
                <a:ext cx="594" cy="238"/>
                <a:chOff x="1020" y="1015"/>
                <a:chExt cx="594" cy="238"/>
              </a:xfrm>
            </p:grpSpPr>
            <p:sp>
              <p:nvSpPr>
                <p:cNvPr id="120" name="Line 173"/>
                <p:cNvSpPr>
                  <a:spLocks noChangeShapeType="1"/>
                </p:cNvSpPr>
                <p:nvPr/>
              </p:nvSpPr>
              <p:spPr bwMode="auto">
                <a:xfrm rot="543536" flipH="1" flipV="1">
                  <a:off x="1202" y="1026"/>
                  <a:ext cx="211" cy="88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Line 174"/>
                <p:cNvSpPr>
                  <a:spLocks noChangeShapeType="1"/>
                </p:cNvSpPr>
                <p:nvPr/>
              </p:nvSpPr>
              <p:spPr bwMode="auto">
                <a:xfrm rot="543536" flipH="1" flipV="1">
                  <a:off x="1066" y="1108"/>
                  <a:ext cx="229" cy="5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Line 175"/>
                <p:cNvSpPr>
                  <a:spLocks noChangeShapeType="1"/>
                </p:cNvSpPr>
                <p:nvPr/>
              </p:nvSpPr>
              <p:spPr bwMode="auto">
                <a:xfrm rot="543536" flipH="1" flipV="1">
                  <a:off x="1020" y="1207"/>
                  <a:ext cx="204" cy="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Line 176"/>
                <p:cNvSpPr>
                  <a:spLocks noChangeShapeType="1"/>
                </p:cNvSpPr>
                <p:nvPr/>
              </p:nvSpPr>
              <p:spPr bwMode="auto">
                <a:xfrm rot="543536" flipH="1" flipV="1">
                  <a:off x="1282" y="1238"/>
                  <a:ext cx="146" cy="1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Line 177"/>
                <p:cNvSpPr>
                  <a:spLocks noChangeShapeType="1"/>
                </p:cNvSpPr>
                <p:nvPr/>
              </p:nvSpPr>
              <p:spPr bwMode="auto">
                <a:xfrm rot="543536" flipH="1" flipV="1">
                  <a:off x="1428" y="1071"/>
                  <a:ext cx="129" cy="38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Line 178"/>
                <p:cNvSpPr>
                  <a:spLocks noChangeShapeType="1"/>
                </p:cNvSpPr>
                <p:nvPr/>
              </p:nvSpPr>
              <p:spPr bwMode="auto">
                <a:xfrm rot="543536" flipH="1" flipV="1">
                  <a:off x="1565" y="1015"/>
                  <a:ext cx="49" cy="56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Line 179"/>
                <p:cNvSpPr>
                  <a:spLocks noChangeShapeType="1"/>
                </p:cNvSpPr>
                <p:nvPr/>
              </p:nvSpPr>
              <p:spPr bwMode="auto">
                <a:xfrm rot="543536" flipH="1" flipV="1">
                  <a:off x="1428" y="1182"/>
                  <a:ext cx="82" cy="2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" name="Group 180"/>
              <p:cNvGrpSpPr>
                <a:grpSpLocks/>
              </p:cNvGrpSpPr>
              <p:nvPr/>
            </p:nvGrpSpPr>
            <p:grpSpPr bwMode="auto">
              <a:xfrm>
                <a:off x="975" y="2882"/>
                <a:ext cx="298" cy="276"/>
                <a:chOff x="1047" y="1344"/>
                <a:chExt cx="298" cy="276"/>
              </a:xfrm>
            </p:grpSpPr>
            <p:sp>
              <p:nvSpPr>
                <p:cNvPr id="114" name="Line 181"/>
                <p:cNvSpPr>
                  <a:spLocks noChangeShapeType="1"/>
                </p:cNvSpPr>
                <p:nvPr/>
              </p:nvSpPr>
              <p:spPr bwMode="auto">
                <a:xfrm rot="11343536" flipV="1">
                  <a:off x="1292" y="1525"/>
                  <a:ext cx="53" cy="9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Line 182"/>
                <p:cNvSpPr>
                  <a:spLocks noChangeShapeType="1"/>
                </p:cNvSpPr>
                <p:nvPr/>
              </p:nvSpPr>
              <p:spPr bwMode="auto">
                <a:xfrm rot="11343536" flipV="1">
                  <a:off x="1163" y="1480"/>
                  <a:ext cx="129" cy="110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Line 183"/>
                <p:cNvSpPr>
                  <a:spLocks noChangeShapeType="1"/>
                </p:cNvSpPr>
                <p:nvPr/>
              </p:nvSpPr>
              <p:spPr bwMode="auto">
                <a:xfrm rot="11343536" flipV="1">
                  <a:off x="1066" y="1427"/>
                  <a:ext cx="203" cy="53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Line 184"/>
                <p:cNvSpPr>
                  <a:spLocks noChangeShapeType="1"/>
                </p:cNvSpPr>
                <p:nvPr/>
              </p:nvSpPr>
              <p:spPr bwMode="auto">
                <a:xfrm rot="11343536" flipV="1">
                  <a:off x="1047" y="1344"/>
                  <a:ext cx="155" cy="11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Line 185"/>
                <p:cNvSpPr>
                  <a:spLocks noChangeShapeType="1"/>
                </p:cNvSpPr>
                <p:nvPr/>
              </p:nvSpPr>
              <p:spPr bwMode="auto">
                <a:xfrm rot="11343536" flipV="1">
                  <a:off x="1249" y="1450"/>
                  <a:ext cx="89" cy="30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Line 186"/>
                <p:cNvSpPr>
                  <a:spLocks noChangeShapeType="1"/>
                </p:cNvSpPr>
                <p:nvPr/>
              </p:nvSpPr>
              <p:spPr bwMode="auto">
                <a:xfrm rot="11343536" flipV="1">
                  <a:off x="1156" y="1389"/>
                  <a:ext cx="146" cy="9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" name="Group 187"/>
              <p:cNvGrpSpPr>
                <a:grpSpLocks/>
              </p:cNvGrpSpPr>
              <p:nvPr/>
            </p:nvGrpSpPr>
            <p:grpSpPr bwMode="auto">
              <a:xfrm>
                <a:off x="1880" y="3100"/>
                <a:ext cx="501" cy="194"/>
                <a:chOff x="2016" y="1510"/>
                <a:chExt cx="501" cy="194"/>
              </a:xfrm>
            </p:grpSpPr>
            <p:sp>
              <p:nvSpPr>
                <p:cNvPr id="107" name="Line 188"/>
                <p:cNvSpPr>
                  <a:spLocks noChangeShapeType="1"/>
                </p:cNvSpPr>
                <p:nvPr/>
              </p:nvSpPr>
              <p:spPr bwMode="auto">
                <a:xfrm rot="11343536" flipH="1" flipV="1">
                  <a:off x="2079" y="1616"/>
                  <a:ext cx="211" cy="88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Line 189"/>
                <p:cNvSpPr>
                  <a:spLocks noChangeShapeType="1"/>
                </p:cNvSpPr>
                <p:nvPr/>
              </p:nvSpPr>
              <p:spPr bwMode="auto">
                <a:xfrm rot="11343536" flipH="1" flipV="1">
                  <a:off x="2197" y="1570"/>
                  <a:ext cx="229" cy="5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Line 190"/>
                <p:cNvSpPr>
                  <a:spLocks noChangeShapeType="1"/>
                </p:cNvSpPr>
                <p:nvPr/>
              </p:nvSpPr>
              <p:spPr bwMode="auto">
                <a:xfrm rot="11343536" flipH="1" flipV="1">
                  <a:off x="2314" y="1525"/>
                  <a:ext cx="203" cy="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Line 191"/>
                <p:cNvSpPr>
                  <a:spLocks noChangeShapeType="1"/>
                </p:cNvSpPr>
                <p:nvPr/>
              </p:nvSpPr>
              <p:spPr bwMode="auto">
                <a:xfrm rot="11343536" flipH="1" flipV="1">
                  <a:off x="2143" y="1510"/>
                  <a:ext cx="147" cy="1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Line 192"/>
                <p:cNvSpPr>
                  <a:spLocks noChangeShapeType="1"/>
                </p:cNvSpPr>
                <p:nvPr/>
              </p:nvSpPr>
              <p:spPr bwMode="auto">
                <a:xfrm rot="11343536" flipH="1" flipV="1">
                  <a:off x="2070" y="1570"/>
                  <a:ext cx="130" cy="38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Line 193"/>
                <p:cNvSpPr>
                  <a:spLocks noChangeShapeType="1"/>
                </p:cNvSpPr>
                <p:nvPr/>
              </p:nvSpPr>
              <p:spPr bwMode="auto">
                <a:xfrm rot="11343536" flipH="1" flipV="1">
                  <a:off x="2016" y="1616"/>
                  <a:ext cx="48" cy="57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Line 194"/>
                <p:cNvSpPr>
                  <a:spLocks noChangeShapeType="1"/>
                </p:cNvSpPr>
                <p:nvPr/>
              </p:nvSpPr>
              <p:spPr bwMode="auto">
                <a:xfrm rot="11343536" flipH="1" flipV="1">
                  <a:off x="2064" y="1525"/>
                  <a:ext cx="82" cy="2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1" name="Line 195"/>
            <p:cNvSpPr>
              <a:spLocks noChangeAspect="1" noChangeShapeType="1"/>
            </p:cNvSpPr>
            <p:nvPr/>
          </p:nvSpPr>
          <p:spPr bwMode="auto">
            <a:xfrm rot="16677775">
              <a:off x="2227" y="2779"/>
              <a:ext cx="1" cy="3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2" name="Line 196"/>
            <p:cNvSpPr>
              <a:spLocks noChangeAspect="1" noChangeShapeType="1"/>
            </p:cNvSpPr>
            <p:nvPr/>
          </p:nvSpPr>
          <p:spPr bwMode="auto">
            <a:xfrm rot="-16677775" flipH="1" flipV="1">
              <a:off x="1281" y="2574"/>
              <a:ext cx="440" cy="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3" name="Line 197"/>
            <p:cNvSpPr>
              <a:spLocks noChangeShapeType="1"/>
            </p:cNvSpPr>
            <p:nvPr/>
          </p:nvSpPr>
          <p:spPr bwMode="auto">
            <a:xfrm rot="13380000">
              <a:off x="2014" y="2229"/>
              <a:ext cx="0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33" name="Right Arrow 132"/>
          <p:cNvSpPr/>
          <p:nvPr/>
        </p:nvSpPr>
        <p:spPr bwMode="auto">
          <a:xfrm rot="18811751">
            <a:off x="1688474" y="2794899"/>
            <a:ext cx="716096" cy="363557"/>
          </a:xfrm>
          <a:prstGeom prst="rightArrow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5" name="Right Arrow 134"/>
          <p:cNvSpPr/>
          <p:nvPr/>
        </p:nvSpPr>
        <p:spPr bwMode="auto">
          <a:xfrm rot="5400000">
            <a:off x="7937187" y="2315456"/>
            <a:ext cx="432000" cy="363557"/>
          </a:xfrm>
          <a:prstGeom prst="rightArrow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2304297" y="1024090"/>
            <a:ext cx="2269471" cy="2109730"/>
            <a:chOff x="3569459" y="2677098"/>
            <a:chExt cx="2269471" cy="2109730"/>
          </a:xfrm>
        </p:grpSpPr>
        <p:grpSp>
          <p:nvGrpSpPr>
            <p:cNvPr id="137" name="Group 185"/>
            <p:cNvGrpSpPr>
              <a:grpSpLocks/>
            </p:cNvGrpSpPr>
            <p:nvPr/>
          </p:nvGrpSpPr>
          <p:grpSpPr bwMode="auto">
            <a:xfrm>
              <a:off x="3569459" y="2677098"/>
              <a:ext cx="2269471" cy="2109730"/>
              <a:chOff x="3011" y="1837"/>
              <a:chExt cx="1668" cy="1746"/>
            </a:xfrm>
          </p:grpSpPr>
          <p:pic>
            <p:nvPicPr>
              <p:cNvPr id="140" name="Picture 186" descr="initial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011" y="1837"/>
                <a:ext cx="1668" cy="1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" name="Line 187"/>
              <p:cNvSpPr>
                <a:spLocks noChangeShapeType="1"/>
              </p:cNvSpPr>
              <p:nvPr/>
            </p:nvSpPr>
            <p:spPr bwMode="auto">
              <a:xfrm flipV="1">
                <a:off x="3901" y="2294"/>
                <a:ext cx="0" cy="40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>
                <a:off x="3921" y="2698"/>
                <a:ext cx="273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" name="Text Box 189"/>
              <p:cNvSpPr txBox="1">
                <a:spLocks noChangeArrowheads="1"/>
              </p:cNvSpPr>
              <p:nvPr/>
            </p:nvSpPr>
            <p:spPr bwMode="auto">
              <a:xfrm>
                <a:off x="3181" y="3090"/>
                <a:ext cx="1446" cy="26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Pressure</a:t>
                </a: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p</a:t>
                </a:r>
                <a:r>
                  <a:rPr kumimoji="0" lang="en-US" sz="16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&gt;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p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y</a:t>
                </a:r>
                <a:endPara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4825564" y="3699832"/>
              <a:ext cx="31290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394071" y="3257321"/>
              <a:ext cx="312906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34" name="Right Arrow 133"/>
          <p:cNvSpPr/>
          <p:nvPr/>
        </p:nvSpPr>
        <p:spPr bwMode="auto">
          <a:xfrm>
            <a:off x="4494860" y="1764018"/>
            <a:ext cx="716096" cy="363557"/>
          </a:xfrm>
          <a:prstGeom prst="rightArrow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064" y="1225256"/>
            <a:ext cx="159892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Multiple scattering of most particles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93063" y="5478477"/>
            <a:ext cx="159892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Single scattering of a few particles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183829" y="3964072"/>
            <a:ext cx="1915646" cy="1915645"/>
            <a:chOff x="3285362" y="4448276"/>
            <a:chExt cx="1915646" cy="1915645"/>
          </a:xfrm>
        </p:grpSpPr>
        <p:pic>
          <p:nvPicPr>
            <p:cNvPr id="145" name="Picture 2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 l="27020" t="22762" r="26886" b="26460"/>
            <a:stretch/>
          </p:blipFill>
          <p:spPr bwMode="auto">
            <a:xfrm>
              <a:off x="3285362" y="4448276"/>
              <a:ext cx="1915646" cy="191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 bwMode="auto">
            <a:xfrm flipV="1">
              <a:off x="4139952" y="4561869"/>
              <a:ext cx="646547" cy="652591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6" name="Straight Arrow Connector 145"/>
            <p:cNvCxnSpPr/>
            <p:nvPr/>
          </p:nvCxnSpPr>
          <p:spPr bwMode="auto">
            <a:xfrm>
              <a:off x="4522714" y="4978066"/>
              <a:ext cx="492525" cy="785125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7" name="Straight Arrow Connector 146"/>
            <p:cNvCxnSpPr/>
            <p:nvPr/>
          </p:nvCxnSpPr>
          <p:spPr bwMode="auto">
            <a:xfrm flipH="1" flipV="1">
              <a:off x="3329798" y="5224085"/>
              <a:ext cx="905861" cy="333750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8" name="Straight Arrow Connector 147"/>
            <p:cNvCxnSpPr/>
            <p:nvPr/>
          </p:nvCxnSpPr>
          <p:spPr bwMode="auto">
            <a:xfrm flipH="1" flipV="1">
              <a:off x="4119641" y="4648522"/>
              <a:ext cx="116018" cy="1079858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Freeform 18"/>
            <p:cNvSpPr/>
            <p:nvPr/>
          </p:nvSpPr>
          <p:spPr bwMode="auto">
            <a:xfrm>
              <a:off x="3397541" y="5293453"/>
              <a:ext cx="788565" cy="637564"/>
            </a:xfrm>
            <a:custGeom>
              <a:avLst/>
              <a:gdLst>
                <a:gd name="connsiteX0" fmla="*/ 788565 w 788565"/>
                <a:gd name="connsiteY0" fmla="*/ 637564 h 637564"/>
                <a:gd name="connsiteX1" fmla="*/ 637564 w 788565"/>
                <a:gd name="connsiteY1" fmla="*/ 0 h 637564"/>
                <a:gd name="connsiteX2" fmla="*/ 0 w 788565"/>
                <a:gd name="connsiteY2" fmla="*/ 234892 h 63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8565" h="637564">
                  <a:moveTo>
                    <a:pt x="788565" y="637564"/>
                  </a:moveTo>
                  <a:lnTo>
                    <a:pt x="637564" y="0"/>
                  </a:lnTo>
                  <a:lnTo>
                    <a:pt x="0" y="234892"/>
                  </a:ln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4320330" y="5066950"/>
              <a:ext cx="352338" cy="1023457"/>
            </a:xfrm>
            <a:custGeom>
              <a:avLst/>
              <a:gdLst>
                <a:gd name="connsiteX0" fmla="*/ 352338 w 352338"/>
                <a:gd name="connsiteY0" fmla="*/ 0 h 1023457"/>
                <a:gd name="connsiteX1" fmla="*/ 352338 w 352338"/>
                <a:gd name="connsiteY1" fmla="*/ 0 h 1023457"/>
                <a:gd name="connsiteX2" fmla="*/ 285226 w 352338"/>
                <a:gd name="connsiteY2" fmla="*/ 50334 h 1023457"/>
                <a:gd name="connsiteX3" fmla="*/ 0 w 352338"/>
                <a:gd name="connsiteY3" fmla="*/ 419450 h 1023457"/>
                <a:gd name="connsiteX4" fmla="*/ 335560 w 352338"/>
                <a:gd name="connsiteY4" fmla="*/ 1023457 h 102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338" h="1023457">
                  <a:moveTo>
                    <a:pt x="352338" y="0"/>
                  </a:moveTo>
                  <a:lnTo>
                    <a:pt x="352338" y="0"/>
                  </a:lnTo>
                  <a:lnTo>
                    <a:pt x="285226" y="50334"/>
                  </a:lnTo>
                  <a:lnTo>
                    <a:pt x="0" y="419450"/>
                  </a:lnTo>
                  <a:lnTo>
                    <a:pt x="335560" y="1023457"/>
                  </a:lnTo>
                </a:path>
              </a:pathLst>
            </a:cu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 bwMode="auto">
            <a:xfrm>
              <a:off x="3806523" y="5822913"/>
              <a:ext cx="764694" cy="267494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1" name="Straight Arrow Connector 150"/>
            <p:cNvCxnSpPr/>
            <p:nvPr/>
          </p:nvCxnSpPr>
          <p:spPr bwMode="auto">
            <a:xfrm flipH="1" flipV="1">
              <a:off x="3589112" y="4625756"/>
              <a:ext cx="445858" cy="606334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52" name="Right Arrow 151"/>
          <p:cNvSpPr/>
          <p:nvPr/>
        </p:nvSpPr>
        <p:spPr bwMode="auto">
          <a:xfrm rot="1243719">
            <a:off x="1759550" y="3995224"/>
            <a:ext cx="716096" cy="363557"/>
          </a:xfrm>
          <a:prstGeom prst="rightArrow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" name="Right Arrow 152"/>
          <p:cNvSpPr/>
          <p:nvPr/>
        </p:nvSpPr>
        <p:spPr bwMode="auto">
          <a:xfrm rot="19464314">
            <a:off x="5651837" y="4516842"/>
            <a:ext cx="716096" cy="363557"/>
          </a:xfrm>
          <a:prstGeom prst="rightArrow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6668464" y="5301966"/>
            <a:ext cx="2475536" cy="1615977"/>
            <a:chOff x="3326551" y="3237231"/>
            <a:chExt cx="4001561" cy="2612133"/>
          </a:xfrm>
        </p:grpSpPr>
        <p:grpSp>
          <p:nvGrpSpPr>
            <p:cNvPr id="160" name="Group 159"/>
            <p:cNvGrpSpPr/>
            <p:nvPr/>
          </p:nvGrpSpPr>
          <p:grpSpPr>
            <a:xfrm>
              <a:off x="3326551" y="3237231"/>
              <a:ext cx="3903818" cy="2612133"/>
              <a:chOff x="3608952" y="3237231"/>
              <a:chExt cx="3903818" cy="2612133"/>
            </a:xfrm>
          </p:grpSpPr>
          <p:pic>
            <p:nvPicPr>
              <p:cNvPr id="165" name="Picture 164"/>
              <p:cNvPicPr>
                <a:picLocks noChangeAspect="1"/>
              </p:cNvPicPr>
              <p:nvPr/>
            </p:nvPicPr>
            <p:blipFill rotWithShape="1">
              <a:blip r:embed="rId5"/>
              <a:srcRect l="7905" t="6920" r="2555" b="27213"/>
              <a:stretch/>
            </p:blipFill>
            <p:spPr>
              <a:xfrm>
                <a:off x="3608952" y="3237231"/>
                <a:ext cx="3903818" cy="2612133"/>
              </a:xfrm>
              <a:prstGeom prst="rect">
                <a:avLst/>
              </a:prstGeom>
            </p:spPr>
          </p:pic>
          <p:sp>
            <p:nvSpPr>
              <p:cNvPr id="166" name="TextBox 165"/>
              <p:cNvSpPr txBox="1"/>
              <p:nvPr/>
            </p:nvSpPr>
            <p:spPr>
              <a:xfrm>
                <a:off x="4446244" y="3909403"/>
                <a:ext cx="992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escaping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4817715" y="4285390"/>
                <a:ext cx="117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interacting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168" name="Straight Arrow Connector 167"/>
              <p:cNvCxnSpPr/>
              <p:nvPr/>
            </p:nvCxnSpPr>
            <p:spPr bwMode="auto">
              <a:xfrm flipV="1">
                <a:off x="5420317" y="3950989"/>
                <a:ext cx="281334" cy="14308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9" name="Straight Arrow Connector 168"/>
              <p:cNvCxnSpPr/>
              <p:nvPr/>
            </p:nvCxnSpPr>
            <p:spPr bwMode="auto">
              <a:xfrm>
                <a:off x="5961530" y="4471731"/>
                <a:ext cx="452125" cy="18299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1" name="Group 160"/>
            <p:cNvGrpSpPr/>
            <p:nvPr/>
          </p:nvGrpSpPr>
          <p:grpSpPr>
            <a:xfrm>
              <a:off x="6392008" y="3909403"/>
              <a:ext cx="936104" cy="1224136"/>
              <a:chOff x="4173082" y="3478179"/>
              <a:chExt cx="936104" cy="1224136"/>
            </a:xfrm>
          </p:grpSpPr>
          <p:sp>
            <p:nvSpPr>
              <p:cNvPr id="162" name="Oval 161"/>
              <p:cNvSpPr/>
              <p:nvPr/>
            </p:nvSpPr>
            <p:spPr bwMode="auto">
              <a:xfrm>
                <a:off x="4173082" y="3478179"/>
                <a:ext cx="576064" cy="122413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163" name="Straight Arrow Connector 162"/>
              <p:cNvCxnSpPr/>
              <p:nvPr/>
            </p:nvCxnSpPr>
            <p:spPr bwMode="auto">
              <a:xfrm flipV="1">
                <a:off x="4461114" y="3694203"/>
                <a:ext cx="0" cy="36004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" name="Straight Arrow Connector 163"/>
              <p:cNvCxnSpPr/>
              <p:nvPr/>
            </p:nvCxnSpPr>
            <p:spPr bwMode="auto">
              <a:xfrm>
                <a:off x="4461114" y="4054243"/>
                <a:ext cx="648072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" name="Group 8"/>
          <p:cNvGrpSpPr/>
          <p:nvPr/>
        </p:nvGrpSpPr>
        <p:grpSpPr>
          <a:xfrm>
            <a:off x="2775339" y="1187025"/>
            <a:ext cx="3096344" cy="2813957"/>
            <a:chOff x="2775339" y="1187025"/>
            <a:chExt cx="3096344" cy="2813957"/>
          </a:xfrm>
        </p:grpSpPr>
        <p:grpSp>
          <p:nvGrpSpPr>
            <p:cNvPr id="27" name="Group 26"/>
            <p:cNvGrpSpPr/>
            <p:nvPr/>
          </p:nvGrpSpPr>
          <p:grpSpPr>
            <a:xfrm>
              <a:off x="2775339" y="1187025"/>
              <a:ext cx="3096344" cy="2813957"/>
              <a:chOff x="2451970" y="3289965"/>
              <a:chExt cx="3096344" cy="2813957"/>
            </a:xfrm>
          </p:grpSpPr>
          <p:pic>
            <p:nvPicPr>
              <p:cNvPr id="157" name="Picture 2" descr="flow"/>
              <p:cNvPicPr>
                <a:picLocks noChangeAspect="1" noChangeArrowheads="1"/>
              </p:cNvPicPr>
              <p:nvPr/>
            </p:nvPicPr>
            <p:blipFill rotWithShape="1">
              <a:blip r:embed="rId6" cstate="screen"/>
              <a:srcRect l="19844" t="38932" r="33180" b="19374"/>
              <a:stretch/>
            </p:blipFill>
            <p:spPr bwMode="auto">
              <a:xfrm>
                <a:off x="2451970" y="3289965"/>
                <a:ext cx="3096344" cy="1728192"/>
              </a:xfrm>
              <a:prstGeom prst="rect">
                <a:avLst/>
              </a:prstGeom>
              <a:noFill/>
            </p:spPr>
          </p:pic>
          <p:sp>
            <p:nvSpPr>
              <p:cNvPr id="158" name="TextBox 157"/>
              <p:cNvSpPr txBox="1"/>
              <p:nvPr/>
            </p:nvSpPr>
            <p:spPr>
              <a:xfrm>
                <a:off x="2451971" y="5026704"/>
                <a:ext cx="2682050" cy="107721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All particles </a:t>
                </a:r>
                <a:r>
                  <a:rPr kumimoji="0" lang="en-US" sz="16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close in space </a:t>
                </a: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have </a:t>
                </a:r>
                <a:r>
                  <a:rPr kumimoji="0" lang="en-US" sz="16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similar momenta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IS Information is in the ‘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flowing</a:t>
                </a: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’ stuff !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>
              <a:off x="4366633" y="1346371"/>
              <a:ext cx="1165705" cy="369332"/>
            </a:xfrm>
            <a:prstGeom prst="rect">
              <a:avLst/>
            </a:prstGeom>
            <a:solidFill>
              <a:srgbClr val="BCFFB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HD Hydro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16808" y="4004154"/>
            <a:ext cx="3836377" cy="2892965"/>
            <a:chOff x="2516808" y="4004154"/>
            <a:chExt cx="3836377" cy="2892965"/>
          </a:xfrm>
        </p:grpSpPr>
        <p:grpSp>
          <p:nvGrpSpPr>
            <p:cNvPr id="154" name="Group 153"/>
            <p:cNvGrpSpPr/>
            <p:nvPr/>
          </p:nvGrpSpPr>
          <p:grpSpPr>
            <a:xfrm>
              <a:off x="2516808" y="4087635"/>
              <a:ext cx="3484635" cy="2809484"/>
              <a:chOff x="6299219" y="3433754"/>
              <a:chExt cx="3484635" cy="2809484"/>
            </a:xfrm>
          </p:grpSpPr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70264" y="3433754"/>
                <a:ext cx="1378215" cy="1752203"/>
              </a:xfrm>
              <a:prstGeom prst="rect">
                <a:avLst/>
              </a:prstGeom>
            </p:spPr>
          </p:pic>
          <p:sp>
            <p:nvSpPr>
              <p:cNvPr id="156" name="TextBox 155"/>
              <p:cNvSpPr txBox="1"/>
              <p:nvPr/>
            </p:nvSpPr>
            <p:spPr>
              <a:xfrm>
                <a:off x="6299219" y="5166020"/>
                <a:ext cx="3484635" cy="107721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All particles drawn from the same single particle probability distribution 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IS Information is in the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‘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non-interacting</a:t>
                </a: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’ stuff !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4917664" y="4004154"/>
              <a:ext cx="1435521" cy="369332"/>
            </a:xfrm>
            <a:prstGeom prst="rect">
              <a:avLst/>
            </a:prstGeom>
            <a:solidFill>
              <a:srgbClr val="BCFFB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LD Transport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47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133" grpId="0" animBg="1"/>
      <p:bldP spid="135" grpId="0" animBg="1"/>
      <p:bldP spid="134" grpId="0" animBg="1"/>
      <p:bldP spid="6" grpId="0" animBg="1"/>
      <p:bldP spid="144" grpId="0" animBg="1"/>
      <p:bldP spid="152" grpId="0" animBg="1"/>
      <p:bldP spid="1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70" y="46326"/>
            <a:ext cx="8162491" cy="591573"/>
          </a:xfrm>
        </p:spPr>
        <p:txBody>
          <a:bodyPr/>
          <a:lstStyle/>
          <a:p>
            <a:r>
              <a:rPr lang="en-US" dirty="0" smtClean="0"/>
              <a:t>Why are small systems interesting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pre- LHC answer</a:t>
            </a:r>
          </a:p>
          <a:p>
            <a:pPr lvl="1"/>
            <a:r>
              <a:rPr lang="en-US" b="1" dirty="0">
                <a:solidFill>
                  <a:srgbClr val="FF00FF"/>
                </a:solidFill>
              </a:rPr>
              <a:t>p</a:t>
            </a:r>
            <a:r>
              <a:rPr lang="en-US" b="1" dirty="0" smtClean="0">
                <a:solidFill>
                  <a:srgbClr val="FF00FF"/>
                </a:solidFill>
              </a:rPr>
              <a:t>p = “Baseline” 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SEP</a:t>
            </a:r>
            <a:r>
              <a:rPr lang="en-US" dirty="0" smtClean="0"/>
              <a:t>*: Soft QCD is too difficult, hard QCD too imprecise </a:t>
            </a:r>
          </a:p>
          <a:p>
            <a:pPr lvl="3"/>
            <a:r>
              <a:rPr lang="en-US" dirty="0" smtClean="0"/>
              <a:t>lets measure what happens in ‘elementary’ collisions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>
                <a:solidFill>
                  <a:srgbClr val="FF00FF"/>
                </a:solidFill>
              </a:rPr>
              <a:t>pA = “Cold Nuclear Matter” </a:t>
            </a:r>
            <a:r>
              <a:rPr lang="en-US" dirty="0" smtClean="0"/>
              <a:t>modifications	              </a:t>
            </a:r>
            <a:r>
              <a:rPr lang="en-US" sz="1400" dirty="0" smtClean="0"/>
              <a:t>Note</a:t>
            </a:r>
            <a:r>
              <a:rPr lang="en-US" sz="1400" dirty="0"/>
              <a:t>: COMOVERS are not </a:t>
            </a:r>
            <a:r>
              <a:rPr lang="en-US" sz="1400" dirty="0" smtClean="0"/>
              <a:t>CNM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IS</a:t>
            </a:r>
            <a:r>
              <a:rPr lang="en-US" dirty="0" smtClean="0"/>
              <a:t>: shadowing, energy loss of incoming partons, ↑ with √s </a:t>
            </a:r>
            <a:r>
              <a:rPr lang="en-US" sz="1400" dirty="0" smtClean="0"/>
              <a:t>(small x)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FS</a:t>
            </a:r>
            <a:r>
              <a:rPr lang="en-US" dirty="0" smtClean="0"/>
              <a:t>: interaction inside nuclei (</a:t>
            </a:r>
            <a:r>
              <a:rPr lang="en-US" dirty="0" err="1" smtClean="0"/>
              <a:t>p,n</a:t>
            </a:r>
            <a:r>
              <a:rPr lang="en-US" dirty="0" smtClean="0"/>
              <a:t>)	               ↓ with √s </a:t>
            </a:r>
            <a:r>
              <a:rPr lang="en-US" sz="1400" dirty="0" smtClean="0"/>
              <a:t>(Lorentz </a:t>
            </a:r>
            <a:r>
              <a:rPr lang="en-US" sz="1400" dirty="0" smtClean="0">
                <a:latin typeface="Symbol" panose="05050102010706020507" pitchFamily="18" charset="2"/>
              </a:rPr>
              <a:t>g</a:t>
            </a:r>
            <a:r>
              <a:rPr lang="en-US" sz="14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400" dirty="0" smtClean="0"/>
          </a:p>
          <a:p>
            <a:pPr lvl="1"/>
            <a:r>
              <a:rPr lang="en-US" b="1" dirty="0" smtClean="0">
                <a:solidFill>
                  <a:srgbClr val="FF00FF"/>
                </a:solidFill>
              </a:rPr>
              <a:t>AA = “QGP” </a:t>
            </a:r>
            <a:r>
              <a:rPr lang="en-US" dirty="0" smtClean="0"/>
              <a:t>(hot/dense/macroscopic strongly interacting matter)</a:t>
            </a:r>
          </a:p>
          <a:p>
            <a:pPr lvl="2"/>
            <a:r>
              <a:rPr lang="en-US" dirty="0" smtClean="0"/>
              <a:t>modifications to baseline (pp) after correcting for CNM (pA) R</a:t>
            </a:r>
            <a:r>
              <a:rPr lang="en-US" baseline="-25000" dirty="0" smtClean="0"/>
              <a:t>AA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LHC “September Revolution” 			(21.9.2010)</a:t>
            </a:r>
          </a:p>
          <a:p>
            <a:pPr lvl="2"/>
            <a:endParaRPr lang="en-US" dirty="0" smtClean="0"/>
          </a:p>
          <a:p>
            <a:pPr marL="914400" lvl="3" indent="-285750">
              <a:buFont typeface="Symbol" panose="05050102010706020507" pitchFamily="18" charset="2"/>
              <a:buChar char="Þ"/>
            </a:pPr>
            <a:endParaRPr lang="en-US" dirty="0" smtClean="0"/>
          </a:p>
          <a:p>
            <a:pPr marL="479425" lvl="1" indent="-285750">
              <a:buFont typeface="Symbol" panose="05050102010706020507" pitchFamily="18" charset="2"/>
              <a:buChar char="Þ"/>
            </a:pPr>
            <a:endParaRPr lang="en-US" b="1" dirty="0" smtClean="0">
              <a:solidFill>
                <a:srgbClr val="FF00FF"/>
              </a:solidFill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2017 Puebla WS J. Schukraft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D3667D-64B6-48C6-86B8-FA491E514B2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666030"/>
            <a:ext cx="1949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SEP = Somebody else's problem</a:t>
            </a:r>
            <a:endParaRPr lang="en-US" sz="1000" dirty="0"/>
          </a:p>
        </p:txBody>
      </p:sp>
      <p:grpSp>
        <p:nvGrpSpPr>
          <p:cNvPr id="7" name="Group 6"/>
          <p:cNvGrpSpPr/>
          <p:nvPr/>
        </p:nvGrpSpPr>
        <p:grpSpPr>
          <a:xfrm>
            <a:off x="7612962" y="1188130"/>
            <a:ext cx="1400163" cy="797713"/>
            <a:chOff x="6636229" y="2780930"/>
            <a:chExt cx="1400163" cy="797713"/>
          </a:xfrm>
        </p:grpSpPr>
        <p:sp>
          <p:nvSpPr>
            <p:cNvPr id="8" name="Rectangle 7"/>
            <p:cNvSpPr/>
            <p:nvPr/>
          </p:nvSpPr>
          <p:spPr bwMode="auto">
            <a:xfrm>
              <a:off x="6636229" y="2780930"/>
              <a:ext cx="1400163" cy="797713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741970" y="2835532"/>
              <a:ext cx="1173407" cy="576064"/>
              <a:chOff x="6461521" y="2564904"/>
              <a:chExt cx="1173407" cy="57606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t="30563" r="84349" b="42676"/>
              <a:stretch/>
            </p:blipFill>
            <p:spPr>
              <a:xfrm flipH="1">
                <a:off x="7092280" y="2636912"/>
                <a:ext cx="542648" cy="28803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t="25148" r="84590" b="21331"/>
              <a:stretch/>
            </p:blipFill>
            <p:spPr>
              <a:xfrm>
                <a:off x="6461521" y="2564904"/>
                <a:ext cx="534264" cy="576064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394755" y="2860522"/>
                <a:ext cx="553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/>
                  <a:t>p</a:t>
                </a:r>
                <a:endParaRPr lang="en-US" sz="1100" b="1" dirty="0"/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6882" r="57308"/>
          <a:stretch/>
        </p:blipFill>
        <p:spPr>
          <a:xfrm>
            <a:off x="7578485" y="2924877"/>
            <a:ext cx="1480157" cy="8946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0001" t="11689" b="6807"/>
          <a:stretch/>
        </p:blipFill>
        <p:spPr>
          <a:xfrm>
            <a:off x="7367384" y="3885547"/>
            <a:ext cx="1789832" cy="9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897" y="76289"/>
            <a:ext cx="7792198" cy="536173"/>
          </a:xfrm>
        </p:spPr>
        <p:txBody>
          <a:bodyPr/>
          <a:lstStyle/>
          <a:p>
            <a:r>
              <a:rPr lang="en-US" sz="3200" dirty="0" smtClean="0"/>
              <a:t>Discriminator I: Expansion Dynamics 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2017 Puebla WS J. Schukraft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D3667D-64B6-48C6-86B8-FA491E514B2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9" y="1132064"/>
            <a:ext cx="4869557" cy="511256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7504" y="661680"/>
            <a:ext cx="3672408" cy="389011"/>
            <a:chOff x="251520" y="803852"/>
            <a:chExt cx="3672408" cy="3890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803852"/>
              <a:ext cx="3672408" cy="38414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627784" y="915864"/>
              <a:ext cx="915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1710.03050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684674" y="1155166"/>
            <a:ext cx="483581" cy="922623"/>
            <a:chOff x="4146" y="1327"/>
            <a:chExt cx="374" cy="753"/>
          </a:xfrm>
        </p:grpSpPr>
        <p:sp>
          <p:nvSpPr>
            <p:cNvPr id="13" name="Oval 43"/>
            <p:cNvSpPr>
              <a:spLocks noChangeArrowheads="1"/>
            </p:cNvSpPr>
            <p:nvPr/>
          </p:nvSpPr>
          <p:spPr bwMode="auto">
            <a:xfrm>
              <a:off x="4146" y="1328"/>
              <a:ext cx="373" cy="75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4146" y="1686"/>
              <a:ext cx="374" cy="394"/>
            </a:xfrm>
            <a:custGeom>
              <a:avLst/>
              <a:gdLst>
                <a:gd name="T0" fmla="*/ 8 w 489"/>
                <a:gd name="T1" fmla="*/ 27 h 515"/>
                <a:gd name="T2" fmla="*/ 38 w 489"/>
                <a:gd name="T3" fmla="*/ 47 h 515"/>
                <a:gd name="T4" fmla="*/ 71 w 489"/>
                <a:gd name="T5" fmla="*/ 57 h 515"/>
                <a:gd name="T6" fmla="*/ 103 w 489"/>
                <a:gd name="T7" fmla="*/ 66 h 515"/>
                <a:gd name="T8" fmla="*/ 141 w 489"/>
                <a:gd name="T9" fmla="*/ 67 h 515"/>
                <a:gd name="T10" fmla="*/ 183 w 489"/>
                <a:gd name="T11" fmla="*/ 60 h 515"/>
                <a:gd name="T12" fmla="*/ 225 w 489"/>
                <a:gd name="T13" fmla="*/ 46 h 515"/>
                <a:gd name="T14" fmla="*/ 265 w 489"/>
                <a:gd name="T15" fmla="*/ 17 h 515"/>
                <a:gd name="T16" fmla="*/ 284 w 489"/>
                <a:gd name="T17" fmla="*/ 4 h 515"/>
                <a:gd name="T18" fmla="*/ 285 w 489"/>
                <a:gd name="T19" fmla="*/ 41 h 515"/>
                <a:gd name="T20" fmla="*/ 278 w 489"/>
                <a:gd name="T21" fmla="*/ 111 h 515"/>
                <a:gd name="T22" fmla="*/ 260 w 489"/>
                <a:gd name="T23" fmla="*/ 178 h 515"/>
                <a:gd name="T24" fmla="*/ 239 w 489"/>
                <a:gd name="T25" fmla="*/ 226 h 515"/>
                <a:gd name="T26" fmla="*/ 208 w 489"/>
                <a:gd name="T27" fmla="*/ 268 h 515"/>
                <a:gd name="T28" fmla="*/ 169 w 489"/>
                <a:gd name="T29" fmla="*/ 295 h 515"/>
                <a:gd name="T30" fmla="*/ 125 w 489"/>
                <a:gd name="T31" fmla="*/ 298 h 515"/>
                <a:gd name="T32" fmla="*/ 83 w 489"/>
                <a:gd name="T33" fmla="*/ 275 h 515"/>
                <a:gd name="T34" fmla="*/ 51 w 489"/>
                <a:gd name="T35" fmla="*/ 233 h 515"/>
                <a:gd name="T36" fmla="*/ 23 w 489"/>
                <a:gd name="T37" fmla="*/ 169 h 515"/>
                <a:gd name="T38" fmla="*/ 6 w 489"/>
                <a:gd name="T39" fmla="*/ 94 h 515"/>
                <a:gd name="T40" fmla="*/ 0 w 489"/>
                <a:gd name="T41" fmla="*/ 16 h 515"/>
                <a:gd name="T42" fmla="*/ 8 w 489"/>
                <a:gd name="T43" fmla="*/ 27 h 5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9"/>
                <a:gd name="T67" fmla="*/ 0 h 515"/>
                <a:gd name="T68" fmla="*/ 489 w 489"/>
                <a:gd name="T69" fmla="*/ 515 h 5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9" h="515">
                  <a:moveTo>
                    <a:pt x="13" y="46"/>
                  </a:moveTo>
                  <a:cubicBezTo>
                    <a:pt x="24" y="55"/>
                    <a:pt x="47" y="72"/>
                    <a:pt x="65" y="81"/>
                  </a:cubicBezTo>
                  <a:cubicBezTo>
                    <a:pt x="83" y="90"/>
                    <a:pt x="103" y="92"/>
                    <a:pt x="121" y="97"/>
                  </a:cubicBezTo>
                  <a:cubicBezTo>
                    <a:pt x="139" y="102"/>
                    <a:pt x="156" y="109"/>
                    <a:pt x="176" y="112"/>
                  </a:cubicBezTo>
                  <a:cubicBezTo>
                    <a:pt x="196" y="115"/>
                    <a:pt x="218" y="115"/>
                    <a:pt x="241" y="114"/>
                  </a:cubicBezTo>
                  <a:cubicBezTo>
                    <a:pt x="264" y="113"/>
                    <a:pt x="289" y="109"/>
                    <a:pt x="313" y="103"/>
                  </a:cubicBezTo>
                  <a:cubicBezTo>
                    <a:pt x="337" y="97"/>
                    <a:pt x="362" y="90"/>
                    <a:pt x="385" y="78"/>
                  </a:cubicBezTo>
                  <a:cubicBezTo>
                    <a:pt x="408" y="66"/>
                    <a:pt x="435" y="41"/>
                    <a:pt x="452" y="29"/>
                  </a:cubicBezTo>
                  <a:cubicBezTo>
                    <a:pt x="469" y="17"/>
                    <a:pt x="479" y="0"/>
                    <a:pt x="485" y="7"/>
                  </a:cubicBezTo>
                  <a:cubicBezTo>
                    <a:pt x="483" y="11"/>
                    <a:pt x="489" y="40"/>
                    <a:pt x="487" y="70"/>
                  </a:cubicBezTo>
                  <a:cubicBezTo>
                    <a:pt x="485" y="100"/>
                    <a:pt x="481" y="151"/>
                    <a:pt x="474" y="190"/>
                  </a:cubicBezTo>
                  <a:cubicBezTo>
                    <a:pt x="467" y="229"/>
                    <a:pt x="455" y="272"/>
                    <a:pt x="444" y="304"/>
                  </a:cubicBezTo>
                  <a:cubicBezTo>
                    <a:pt x="433" y="336"/>
                    <a:pt x="423" y="359"/>
                    <a:pt x="408" y="385"/>
                  </a:cubicBezTo>
                  <a:cubicBezTo>
                    <a:pt x="394" y="411"/>
                    <a:pt x="376" y="438"/>
                    <a:pt x="356" y="458"/>
                  </a:cubicBezTo>
                  <a:cubicBezTo>
                    <a:pt x="336" y="478"/>
                    <a:pt x="313" y="495"/>
                    <a:pt x="289" y="503"/>
                  </a:cubicBezTo>
                  <a:cubicBezTo>
                    <a:pt x="265" y="511"/>
                    <a:pt x="238" y="515"/>
                    <a:pt x="214" y="509"/>
                  </a:cubicBezTo>
                  <a:cubicBezTo>
                    <a:pt x="189" y="503"/>
                    <a:pt x="164" y="488"/>
                    <a:pt x="143" y="469"/>
                  </a:cubicBezTo>
                  <a:cubicBezTo>
                    <a:pt x="122" y="450"/>
                    <a:pt x="104" y="427"/>
                    <a:pt x="87" y="397"/>
                  </a:cubicBezTo>
                  <a:cubicBezTo>
                    <a:pt x="69" y="367"/>
                    <a:pt x="52" y="328"/>
                    <a:pt x="39" y="289"/>
                  </a:cubicBezTo>
                  <a:cubicBezTo>
                    <a:pt x="27" y="250"/>
                    <a:pt x="17" y="204"/>
                    <a:pt x="10" y="161"/>
                  </a:cubicBezTo>
                  <a:cubicBezTo>
                    <a:pt x="4" y="118"/>
                    <a:pt x="0" y="47"/>
                    <a:pt x="0" y="28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45"/>
            <p:cNvSpPr>
              <a:spLocks/>
            </p:cNvSpPr>
            <p:nvPr/>
          </p:nvSpPr>
          <p:spPr bwMode="auto">
            <a:xfrm>
              <a:off x="4146" y="1688"/>
              <a:ext cx="372" cy="84"/>
            </a:xfrm>
            <a:custGeom>
              <a:avLst/>
              <a:gdLst>
                <a:gd name="T0" fmla="*/ 0 w 979"/>
                <a:gd name="T1" fmla="*/ 8 h 257"/>
                <a:gd name="T2" fmla="*/ 14 w 979"/>
                <a:gd name="T3" fmla="*/ 17 h 257"/>
                <a:gd name="T4" fmla="*/ 38 w 979"/>
                <a:gd name="T5" fmla="*/ 25 h 257"/>
                <a:gd name="T6" fmla="*/ 59 w 979"/>
                <a:gd name="T7" fmla="*/ 27 h 257"/>
                <a:gd name="T8" fmla="*/ 88 w 979"/>
                <a:gd name="T9" fmla="*/ 25 h 257"/>
                <a:gd name="T10" fmla="*/ 116 w 979"/>
                <a:gd name="T11" fmla="*/ 17 h 257"/>
                <a:gd name="T12" fmla="*/ 141 w 979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9"/>
                <a:gd name="T22" fmla="*/ 0 h 257"/>
                <a:gd name="T23" fmla="*/ 979 w 979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9" h="257">
                  <a:moveTo>
                    <a:pt x="0" y="78"/>
                  </a:moveTo>
                  <a:cubicBezTo>
                    <a:pt x="17" y="92"/>
                    <a:pt x="57" y="134"/>
                    <a:pt x="101" y="160"/>
                  </a:cubicBezTo>
                  <a:cubicBezTo>
                    <a:pt x="145" y="186"/>
                    <a:pt x="213" y="216"/>
                    <a:pt x="263" y="232"/>
                  </a:cubicBezTo>
                  <a:cubicBezTo>
                    <a:pt x="313" y="248"/>
                    <a:pt x="347" y="255"/>
                    <a:pt x="404" y="256"/>
                  </a:cubicBezTo>
                  <a:cubicBezTo>
                    <a:pt x="461" y="257"/>
                    <a:pt x="542" y="254"/>
                    <a:pt x="608" y="238"/>
                  </a:cubicBezTo>
                  <a:cubicBezTo>
                    <a:pt x="674" y="222"/>
                    <a:pt x="738" y="200"/>
                    <a:pt x="800" y="160"/>
                  </a:cubicBezTo>
                  <a:cubicBezTo>
                    <a:pt x="862" y="120"/>
                    <a:pt x="942" y="33"/>
                    <a:pt x="979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Oval 46"/>
            <p:cNvSpPr>
              <a:spLocks noChangeArrowheads="1"/>
            </p:cNvSpPr>
            <p:nvPr/>
          </p:nvSpPr>
          <p:spPr bwMode="auto">
            <a:xfrm>
              <a:off x="4146" y="1327"/>
              <a:ext cx="373" cy="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2" name="Right Arrow 64"/>
          <p:cNvSpPr>
            <a:spLocks noChangeArrowheads="1"/>
          </p:cNvSpPr>
          <p:nvPr/>
        </p:nvSpPr>
        <p:spPr bwMode="auto">
          <a:xfrm>
            <a:off x="5204171" y="1426154"/>
            <a:ext cx="527555" cy="2227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5775667" y="1058360"/>
            <a:ext cx="1088946" cy="1073349"/>
            <a:chOff x="4146" y="1327"/>
            <a:chExt cx="374" cy="753"/>
          </a:xfrm>
        </p:grpSpPr>
        <p:sp>
          <p:nvSpPr>
            <p:cNvPr id="18" name="Oval 43"/>
            <p:cNvSpPr>
              <a:spLocks noChangeArrowheads="1"/>
            </p:cNvSpPr>
            <p:nvPr/>
          </p:nvSpPr>
          <p:spPr bwMode="auto">
            <a:xfrm>
              <a:off x="4146" y="1328"/>
              <a:ext cx="373" cy="75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Freeform 44"/>
            <p:cNvSpPr>
              <a:spLocks/>
            </p:cNvSpPr>
            <p:nvPr/>
          </p:nvSpPr>
          <p:spPr bwMode="auto">
            <a:xfrm>
              <a:off x="4146" y="1686"/>
              <a:ext cx="374" cy="394"/>
            </a:xfrm>
            <a:custGeom>
              <a:avLst/>
              <a:gdLst>
                <a:gd name="T0" fmla="*/ 8 w 489"/>
                <a:gd name="T1" fmla="*/ 27 h 515"/>
                <a:gd name="T2" fmla="*/ 38 w 489"/>
                <a:gd name="T3" fmla="*/ 47 h 515"/>
                <a:gd name="T4" fmla="*/ 71 w 489"/>
                <a:gd name="T5" fmla="*/ 57 h 515"/>
                <a:gd name="T6" fmla="*/ 103 w 489"/>
                <a:gd name="T7" fmla="*/ 66 h 515"/>
                <a:gd name="T8" fmla="*/ 141 w 489"/>
                <a:gd name="T9" fmla="*/ 67 h 515"/>
                <a:gd name="T10" fmla="*/ 183 w 489"/>
                <a:gd name="T11" fmla="*/ 60 h 515"/>
                <a:gd name="T12" fmla="*/ 225 w 489"/>
                <a:gd name="T13" fmla="*/ 46 h 515"/>
                <a:gd name="T14" fmla="*/ 265 w 489"/>
                <a:gd name="T15" fmla="*/ 17 h 515"/>
                <a:gd name="T16" fmla="*/ 284 w 489"/>
                <a:gd name="T17" fmla="*/ 4 h 515"/>
                <a:gd name="T18" fmla="*/ 285 w 489"/>
                <a:gd name="T19" fmla="*/ 41 h 515"/>
                <a:gd name="T20" fmla="*/ 278 w 489"/>
                <a:gd name="T21" fmla="*/ 111 h 515"/>
                <a:gd name="T22" fmla="*/ 260 w 489"/>
                <a:gd name="T23" fmla="*/ 178 h 515"/>
                <a:gd name="T24" fmla="*/ 239 w 489"/>
                <a:gd name="T25" fmla="*/ 226 h 515"/>
                <a:gd name="T26" fmla="*/ 208 w 489"/>
                <a:gd name="T27" fmla="*/ 268 h 515"/>
                <a:gd name="T28" fmla="*/ 169 w 489"/>
                <a:gd name="T29" fmla="*/ 295 h 515"/>
                <a:gd name="T30" fmla="*/ 125 w 489"/>
                <a:gd name="T31" fmla="*/ 298 h 515"/>
                <a:gd name="T32" fmla="*/ 83 w 489"/>
                <a:gd name="T33" fmla="*/ 275 h 515"/>
                <a:gd name="T34" fmla="*/ 51 w 489"/>
                <a:gd name="T35" fmla="*/ 233 h 515"/>
                <a:gd name="T36" fmla="*/ 23 w 489"/>
                <a:gd name="T37" fmla="*/ 169 h 515"/>
                <a:gd name="T38" fmla="*/ 6 w 489"/>
                <a:gd name="T39" fmla="*/ 94 h 515"/>
                <a:gd name="T40" fmla="*/ 0 w 489"/>
                <a:gd name="T41" fmla="*/ 16 h 515"/>
                <a:gd name="T42" fmla="*/ 8 w 489"/>
                <a:gd name="T43" fmla="*/ 27 h 5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9"/>
                <a:gd name="T67" fmla="*/ 0 h 515"/>
                <a:gd name="T68" fmla="*/ 489 w 489"/>
                <a:gd name="T69" fmla="*/ 515 h 5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9" h="515">
                  <a:moveTo>
                    <a:pt x="13" y="46"/>
                  </a:moveTo>
                  <a:cubicBezTo>
                    <a:pt x="24" y="55"/>
                    <a:pt x="47" y="72"/>
                    <a:pt x="65" y="81"/>
                  </a:cubicBezTo>
                  <a:cubicBezTo>
                    <a:pt x="83" y="90"/>
                    <a:pt x="103" y="92"/>
                    <a:pt x="121" y="97"/>
                  </a:cubicBezTo>
                  <a:cubicBezTo>
                    <a:pt x="139" y="102"/>
                    <a:pt x="156" y="109"/>
                    <a:pt x="176" y="112"/>
                  </a:cubicBezTo>
                  <a:cubicBezTo>
                    <a:pt x="196" y="115"/>
                    <a:pt x="218" y="115"/>
                    <a:pt x="241" y="114"/>
                  </a:cubicBezTo>
                  <a:cubicBezTo>
                    <a:pt x="264" y="113"/>
                    <a:pt x="289" y="109"/>
                    <a:pt x="313" y="103"/>
                  </a:cubicBezTo>
                  <a:cubicBezTo>
                    <a:pt x="337" y="97"/>
                    <a:pt x="362" y="90"/>
                    <a:pt x="385" y="78"/>
                  </a:cubicBezTo>
                  <a:cubicBezTo>
                    <a:pt x="408" y="66"/>
                    <a:pt x="435" y="41"/>
                    <a:pt x="452" y="29"/>
                  </a:cubicBezTo>
                  <a:cubicBezTo>
                    <a:pt x="469" y="17"/>
                    <a:pt x="479" y="0"/>
                    <a:pt x="485" y="7"/>
                  </a:cubicBezTo>
                  <a:cubicBezTo>
                    <a:pt x="483" y="11"/>
                    <a:pt x="489" y="40"/>
                    <a:pt x="487" y="70"/>
                  </a:cubicBezTo>
                  <a:cubicBezTo>
                    <a:pt x="485" y="100"/>
                    <a:pt x="481" y="151"/>
                    <a:pt x="474" y="190"/>
                  </a:cubicBezTo>
                  <a:cubicBezTo>
                    <a:pt x="467" y="229"/>
                    <a:pt x="455" y="272"/>
                    <a:pt x="444" y="304"/>
                  </a:cubicBezTo>
                  <a:cubicBezTo>
                    <a:pt x="433" y="336"/>
                    <a:pt x="423" y="359"/>
                    <a:pt x="408" y="385"/>
                  </a:cubicBezTo>
                  <a:cubicBezTo>
                    <a:pt x="394" y="411"/>
                    <a:pt x="376" y="438"/>
                    <a:pt x="356" y="458"/>
                  </a:cubicBezTo>
                  <a:cubicBezTo>
                    <a:pt x="336" y="478"/>
                    <a:pt x="313" y="495"/>
                    <a:pt x="289" y="503"/>
                  </a:cubicBezTo>
                  <a:cubicBezTo>
                    <a:pt x="265" y="511"/>
                    <a:pt x="238" y="515"/>
                    <a:pt x="214" y="509"/>
                  </a:cubicBezTo>
                  <a:cubicBezTo>
                    <a:pt x="189" y="503"/>
                    <a:pt x="164" y="488"/>
                    <a:pt x="143" y="469"/>
                  </a:cubicBezTo>
                  <a:cubicBezTo>
                    <a:pt x="122" y="450"/>
                    <a:pt x="104" y="427"/>
                    <a:pt x="87" y="397"/>
                  </a:cubicBezTo>
                  <a:cubicBezTo>
                    <a:pt x="69" y="367"/>
                    <a:pt x="52" y="328"/>
                    <a:pt x="39" y="289"/>
                  </a:cubicBezTo>
                  <a:cubicBezTo>
                    <a:pt x="27" y="250"/>
                    <a:pt x="17" y="204"/>
                    <a:pt x="10" y="161"/>
                  </a:cubicBezTo>
                  <a:cubicBezTo>
                    <a:pt x="4" y="118"/>
                    <a:pt x="0" y="47"/>
                    <a:pt x="0" y="28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Freeform 45"/>
            <p:cNvSpPr>
              <a:spLocks/>
            </p:cNvSpPr>
            <p:nvPr/>
          </p:nvSpPr>
          <p:spPr bwMode="auto">
            <a:xfrm>
              <a:off x="4146" y="1688"/>
              <a:ext cx="372" cy="84"/>
            </a:xfrm>
            <a:custGeom>
              <a:avLst/>
              <a:gdLst>
                <a:gd name="T0" fmla="*/ 0 w 979"/>
                <a:gd name="T1" fmla="*/ 8 h 257"/>
                <a:gd name="T2" fmla="*/ 14 w 979"/>
                <a:gd name="T3" fmla="*/ 17 h 257"/>
                <a:gd name="T4" fmla="*/ 38 w 979"/>
                <a:gd name="T5" fmla="*/ 25 h 257"/>
                <a:gd name="T6" fmla="*/ 59 w 979"/>
                <a:gd name="T7" fmla="*/ 27 h 257"/>
                <a:gd name="T8" fmla="*/ 88 w 979"/>
                <a:gd name="T9" fmla="*/ 25 h 257"/>
                <a:gd name="T10" fmla="*/ 116 w 979"/>
                <a:gd name="T11" fmla="*/ 17 h 257"/>
                <a:gd name="T12" fmla="*/ 141 w 979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9"/>
                <a:gd name="T22" fmla="*/ 0 h 257"/>
                <a:gd name="T23" fmla="*/ 979 w 979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9" h="257">
                  <a:moveTo>
                    <a:pt x="0" y="78"/>
                  </a:moveTo>
                  <a:cubicBezTo>
                    <a:pt x="17" y="92"/>
                    <a:pt x="57" y="134"/>
                    <a:pt x="101" y="160"/>
                  </a:cubicBezTo>
                  <a:cubicBezTo>
                    <a:pt x="145" y="186"/>
                    <a:pt x="213" y="216"/>
                    <a:pt x="263" y="232"/>
                  </a:cubicBezTo>
                  <a:cubicBezTo>
                    <a:pt x="313" y="248"/>
                    <a:pt x="347" y="255"/>
                    <a:pt x="404" y="256"/>
                  </a:cubicBezTo>
                  <a:cubicBezTo>
                    <a:pt x="461" y="257"/>
                    <a:pt x="542" y="254"/>
                    <a:pt x="608" y="238"/>
                  </a:cubicBezTo>
                  <a:cubicBezTo>
                    <a:pt x="674" y="222"/>
                    <a:pt x="738" y="200"/>
                    <a:pt x="800" y="160"/>
                  </a:cubicBezTo>
                  <a:cubicBezTo>
                    <a:pt x="862" y="120"/>
                    <a:pt x="942" y="33"/>
                    <a:pt x="979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Oval 46"/>
            <p:cNvSpPr>
              <a:spLocks noChangeArrowheads="1"/>
            </p:cNvSpPr>
            <p:nvPr/>
          </p:nvSpPr>
          <p:spPr bwMode="auto">
            <a:xfrm>
              <a:off x="4146" y="1327"/>
              <a:ext cx="373" cy="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7473318" y="1044266"/>
            <a:ext cx="1672837" cy="1140745"/>
            <a:chOff x="4146" y="1327"/>
            <a:chExt cx="374" cy="753"/>
          </a:xfrm>
        </p:grpSpPr>
        <p:sp>
          <p:nvSpPr>
            <p:cNvPr id="23" name="Oval 43"/>
            <p:cNvSpPr>
              <a:spLocks noChangeArrowheads="1"/>
            </p:cNvSpPr>
            <p:nvPr/>
          </p:nvSpPr>
          <p:spPr bwMode="auto">
            <a:xfrm>
              <a:off x="4146" y="1328"/>
              <a:ext cx="373" cy="75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4146" y="1686"/>
              <a:ext cx="374" cy="394"/>
            </a:xfrm>
            <a:custGeom>
              <a:avLst/>
              <a:gdLst>
                <a:gd name="T0" fmla="*/ 8 w 489"/>
                <a:gd name="T1" fmla="*/ 27 h 515"/>
                <a:gd name="T2" fmla="*/ 38 w 489"/>
                <a:gd name="T3" fmla="*/ 47 h 515"/>
                <a:gd name="T4" fmla="*/ 71 w 489"/>
                <a:gd name="T5" fmla="*/ 57 h 515"/>
                <a:gd name="T6" fmla="*/ 103 w 489"/>
                <a:gd name="T7" fmla="*/ 66 h 515"/>
                <a:gd name="T8" fmla="*/ 141 w 489"/>
                <a:gd name="T9" fmla="*/ 67 h 515"/>
                <a:gd name="T10" fmla="*/ 183 w 489"/>
                <a:gd name="T11" fmla="*/ 60 h 515"/>
                <a:gd name="T12" fmla="*/ 225 w 489"/>
                <a:gd name="T13" fmla="*/ 46 h 515"/>
                <a:gd name="T14" fmla="*/ 265 w 489"/>
                <a:gd name="T15" fmla="*/ 17 h 515"/>
                <a:gd name="T16" fmla="*/ 284 w 489"/>
                <a:gd name="T17" fmla="*/ 4 h 515"/>
                <a:gd name="T18" fmla="*/ 285 w 489"/>
                <a:gd name="T19" fmla="*/ 41 h 515"/>
                <a:gd name="T20" fmla="*/ 278 w 489"/>
                <a:gd name="T21" fmla="*/ 111 h 515"/>
                <a:gd name="T22" fmla="*/ 260 w 489"/>
                <a:gd name="T23" fmla="*/ 178 h 515"/>
                <a:gd name="T24" fmla="*/ 239 w 489"/>
                <a:gd name="T25" fmla="*/ 226 h 515"/>
                <a:gd name="T26" fmla="*/ 208 w 489"/>
                <a:gd name="T27" fmla="*/ 268 h 515"/>
                <a:gd name="T28" fmla="*/ 169 w 489"/>
                <a:gd name="T29" fmla="*/ 295 h 515"/>
                <a:gd name="T30" fmla="*/ 125 w 489"/>
                <a:gd name="T31" fmla="*/ 298 h 515"/>
                <a:gd name="T32" fmla="*/ 83 w 489"/>
                <a:gd name="T33" fmla="*/ 275 h 515"/>
                <a:gd name="T34" fmla="*/ 51 w 489"/>
                <a:gd name="T35" fmla="*/ 233 h 515"/>
                <a:gd name="T36" fmla="*/ 23 w 489"/>
                <a:gd name="T37" fmla="*/ 169 h 515"/>
                <a:gd name="T38" fmla="*/ 6 w 489"/>
                <a:gd name="T39" fmla="*/ 94 h 515"/>
                <a:gd name="T40" fmla="*/ 0 w 489"/>
                <a:gd name="T41" fmla="*/ 16 h 515"/>
                <a:gd name="T42" fmla="*/ 8 w 489"/>
                <a:gd name="T43" fmla="*/ 27 h 5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9"/>
                <a:gd name="T67" fmla="*/ 0 h 515"/>
                <a:gd name="T68" fmla="*/ 489 w 489"/>
                <a:gd name="T69" fmla="*/ 515 h 5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9" h="515">
                  <a:moveTo>
                    <a:pt x="13" y="46"/>
                  </a:moveTo>
                  <a:cubicBezTo>
                    <a:pt x="24" y="55"/>
                    <a:pt x="47" y="72"/>
                    <a:pt x="65" y="81"/>
                  </a:cubicBezTo>
                  <a:cubicBezTo>
                    <a:pt x="83" y="90"/>
                    <a:pt x="103" y="92"/>
                    <a:pt x="121" y="97"/>
                  </a:cubicBezTo>
                  <a:cubicBezTo>
                    <a:pt x="139" y="102"/>
                    <a:pt x="156" y="109"/>
                    <a:pt x="176" y="112"/>
                  </a:cubicBezTo>
                  <a:cubicBezTo>
                    <a:pt x="196" y="115"/>
                    <a:pt x="218" y="115"/>
                    <a:pt x="241" y="114"/>
                  </a:cubicBezTo>
                  <a:cubicBezTo>
                    <a:pt x="264" y="113"/>
                    <a:pt x="289" y="109"/>
                    <a:pt x="313" y="103"/>
                  </a:cubicBezTo>
                  <a:cubicBezTo>
                    <a:pt x="337" y="97"/>
                    <a:pt x="362" y="90"/>
                    <a:pt x="385" y="78"/>
                  </a:cubicBezTo>
                  <a:cubicBezTo>
                    <a:pt x="408" y="66"/>
                    <a:pt x="435" y="41"/>
                    <a:pt x="452" y="29"/>
                  </a:cubicBezTo>
                  <a:cubicBezTo>
                    <a:pt x="469" y="17"/>
                    <a:pt x="479" y="0"/>
                    <a:pt x="485" y="7"/>
                  </a:cubicBezTo>
                  <a:cubicBezTo>
                    <a:pt x="483" y="11"/>
                    <a:pt x="489" y="40"/>
                    <a:pt x="487" y="70"/>
                  </a:cubicBezTo>
                  <a:cubicBezTo>
                    <a:pt x="485" y="100"/>
                    <a:pt x="481" y="151"/>
                    <a:pt x="474" y="190"/>
                  </a:cubicBezTo>
                  <a:cubicBezTo>
                    <a:pt x="467" y="229"/>
                    <a:pt x="455" y="272"/>
                    <a:pt x="444" y="304"/>
                  </a:cubicBezTo>
                  <a:cubicBezTo>
                    <a:pt x="433" y="336"/>
                    <a:pt x="423" y="359"/>
                    <a:pt x="408" y="385"/>
                  </a:cubicBezTo>
                  <a:cubicBezTo>
                    <a:pt x="394" y="411"/>
                    <a:pt x="376" y="438"/>
                    <a:pt x="356" y="458"/>
                  </a:cubicBezTo>
                  <a:cubicBezTo>
                    <a:pt x="336" y="478"/>
                    <a:pt x="313" y="495"/>
                    <a:pt x="289" y="503"/>
                  </a:cubicBezTo>
                  <a:cubicBezTo>
                    <a:pt x="265" y="511"/>
                    <a:pt x="238" y="515"/>
                    <a:pt x="214" y="509"/>
                  </a:cubicBezTo>
                  <a:cubicBezTo>
                    <a:pt x="189" y="503"/>
                    <a:pt x="164" y="488"/>
                    <a:pt x="143" y="469"/>
                  </a:cubicBezTo>
                  <a:cubicBezTo>
                    <a:pt x="122" y="450"/>
                    <a:pt x="104" y="427"/>
                    <a:pt x="87" y="397"/>
                  </a:cubicBezTo>
                  <a:cubicBezTo>
                    <a:pt x="69" y="367"/>
                    <a:pt x="52" y="328"/>
                    <a:pt x="39" y="289"/>
                  </a:cubicBezTo>
                  <a:cubicBezTo>
                    <a:pt x="27" y="250"/>
                    <a:pt x="17" y="204"/>
                    <a:pt x="10" y="161"/>
                  </a:cubicBezTo>
                  <a:cubicBezTo>
                    <a:pt x="4" y="118"/>
                    <a:pt x="0" y="47"/>
                    <a:pt x="0" y="28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4146" y="1688"/>
              <a:ext cx="372" cy="84"/>
            </a:xfrm>
            <a:custGeom>
              <a:avLst/>
              <a:gdLst>
                <a:gd name="T0" fmla="*/ 0 w 979"/>
                <a:gd name="T1" fmla="*/ 8 h 257"/>
                <a:gd name="T2" fmla="*/ 14 w 979"/>
                <a:gd name="T3" fmla="*/ 17 h 257"/>
                <a:gd name="T4" fmla="*/ 38 w 979"/>
                <a:gd name="T5" fmla="*/ 25 h 257"/>
                <a:gd name="T6" fmla="*/ 59 w 979"/>
                <a:gd name="T7" fmla="*/ 27 h 257"/>
                <a:gd name="T8" fmla="*/ 88 w 979"/>
                <a:gd name="T9" fmla="*/ 25 h 257"/>
                <a:gd name="T10" fmla="*/ 116 w 979"/>
                <a:gd name="T11" fmla="*/ 17 h 257"/>
                <a:gd name="T12" fmla="*/ 141 w 979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9"/>
                <a:gd name="T22" fmla="*/ 0 h 257"/>
                <a:gd name="T23" fmla="*/ 979 w 979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9" h="257">
                  <a:moveTo>
                    <a:pt x="0" y="78"/>
                  </a:moveTo>
                  <a:cubicBezTo>
                    <a:pt x="17" y="92"/>
                    <a:pt x="57" y="134"/>
                    <a:pt x="101" y="160"/>
                  </a:cubicBezTo>
                  <a:cubicBezTo>
                    <a:pt x="145" y="186"/>
                    <a:pt x="213" y="216"/>
                    <a:pt x="263" y="232"/>
                  </a:cubicBezTo>
                  <a:cubicBezTo>
                    <a:pt x="313" y="248"/>
                    <a:pt x="347" y="255"/>
                    <a:pt x="404" y="256"/>
                  </a:cubicBezTo>
                  <a:cubicBezTo>
                    <a:pt x="461" y="257"/>
                    <a:pt x="542" y="254"/>
                    <a:pt x="608" y="238"/>
                  </a:cubicBezTo>
                  <a:cubicBezTo>
                    <a:pt x="674" y="222"/>
                    <a:pt x="738" y="200"/>
                    <a:pt x="800" y="160"/>
                  </a:cubicBezTo>
                  <a:cubicBezTo>
                    <a:pt x="862" y="120"/>
                    <a:pt x="942" y="33"/>
                    <a:pt x="979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Oval 46"/>
            <p:cNvSpPr>
              <a:spLocks noChangeArrowheads="1"/>
            </p:cNvSpPr>
            <p:nvPr/>
          </p:nvSpPr>
          <p:spPr bwMode="auto">
            <a:xfrm>
              <a:off x="4146" y="1327"/>
              <a:ext cx="373" cy="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7" name="Right Arrow 64"/>
          <p:cNvSpPr>
            <a:spLocks noChangeArrowheads="1"/>
          </p:cNvSpPr>
          <p:nvPr/>
        </p:nvSpPr>
        <p:spPr bwMode="auto">
          <a:xfrm>
            <a:off x="6874820" y="1437107"/>
            <a:ext cx="527555" cy="2227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0885" y="750390"/>
            <a:ext cx="1298752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Prolate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&gt; 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35649" y="693178"/>
            <a:ext cx="1492716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Spherical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68344" y="707269"/>
            <a:ext cx="1263487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Oblate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&lt; 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37065" y="2417949"/>
            <a:ext cx="3205792" cy="600164"/>
          </a:xfrm>
          <a:prstGeom prst="rect">
            <a:avLst/>
          </a:prstGeom>
          <a:solidFill>
            <a:srgbClr val="FFFF00"/>
          </a:solidFill>
          <a:ln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Hydro: pressure driven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overshoot into oblate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e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&lt;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5" name="Group 42"/>
          <p:cNvGrpSpPr>
            <a:grpSpLocks/>
          </p:cNvGrpSpPr>
          <p:nvPr/>
        </p:nvGrpSpPr>
        <p:grpSpPr bwMode="auto">
          <a:xfrm>
            <a:off x="5126402" y="3474844"/>
            <a:ext cx="341546" cy="651635"/>
            <a:chOff x="4146" y="1327"/>
            <a:chExt cx="374" cy="753"/>
          </a:xfrm>
        </p:grpSpPr>
        <p:sp>
          <p:nvSpPr>
            <p:cNvPr id="36" name="Oval 43"/>
            <p:cNvSpPr>
              <a:spLocks noChangeArrowheads="1"/>
            </p:cNvSpPr>
            <p:nvPr/>
          </p:nvSpPr>
          <p:spPr bwMode="auto">
            <a:xfrm>
              <a:off x="4146" y="1328"/>
              <a:ext cx="373" cy="75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4146" y="1686"/>
              <a:ext cx="374" cy="394"/>
            </a:xfrm>
            <a:custGeom>
              <a:avLst/>
              <a:gdLst>
                <a:gd name="T0" fmla="*/ 8 w 489"/>
                <a:gd name="T1" fmla="*/ 27 h 515"/>
                <a:gd name="T2" fmla="*/ 38 w 489"/>
                <a:gd name="T3" fmla="*/ 47 h 515"/>
                <a:gd name="T4" fmla="*/ 71 w 489"/>
                <a:gd name="T5" fmla="*/ 57 h 515"/>
                <a:gd name="T6" fmla="*/ 103 w 489"/>
                <a:gd name="T7" fmla="*/ 66 h 515"/>
                <a:gd name="T8" fmla="*/ 141 w 489"/>
                <a:gd name="T9" fmla="*/ 67 h 515"/>
                <a:gd name="T10" fmla="*/ 183 w 489"/>
                <a:gd name="T11" fmla="*/ 60 h 515"/>
                <a:gd name="T12" fmla="*/ 225 w 489"/>
                <a:gd name="T13" fmla="*/ 46 h 515"/>
                <a:gd name="T14" fmla="*/ 265 w 489"/>
                <a:gd name="T15" fmla="*/ 17 h 515"/>
                <a:gd name="T16" fmla="*/ 284 w 489"/>
                <a:gd name="T17" fmla="*/ 4 h 515"/>
                <a:gd name="T18" fmla="*/ 285 w 489"/>
                <a:gd name="T19" fmla="*/ 41 h 515"/>
                <a:gd name="T20" fmla="*/ 278 w 489"/>
                <a:gd name="T21" fmla="*/ 111 h 515"/>
                <a:gd name="T22" fmla="*/ 260 w 489"/>
                <a:gd name="T23" fmla="*/ 178 h 515"/>
                <a:gd name="T24" fmla="*/ 239 w 489"/>
                <a:gd name="T25" fmla="*/ 226 h 515"/>
                <a:gd name="T26" fmla="*/ 208 w 489"/>
                <a:gd name="T27" fmla="*/ 268 h 515"/>
                <a:gd name="T28" fmla="*/ 169 w 489"/>
                <a:gd name="T29" fmla="*/ 295 h 515"/>
                <a:gd name="T30" fmla="*/ 125 w 489"/>
                <a:gd name="T31" fmla="*/ 298 h 515"/>
                <a:gd name="T32" fmla="*/ 83 w 489"/>
                <a:gd name="T33" fmla="*/ 275 h 515"/>
                <a:gd name="T34" fmla="*/ 51 w 489"/>
                <a:gd name="T35" fmla="*/ 233 h 515"/>
                <a:gd name="T36" fmla="*/ 23 w 489"/>
                <a:gd name="T37" fmla="*/ 169 h 515"/>
                <a:gd name="T38" fmla="*/ 6 w 489"/>
                <a:gd name="T39" fmla="*/ 94 h 515"/>
                <a:gd name="T40" fmla="*/ 0 w 489"/>
                <a:gd name="T41" fmla="*/ 16 h 515"/>
                <a:gd name="T42" fmla="*/ 8 w 489"/>
                <a:gd name="T43" fmla="*/ 27 h 5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9"/>
                <a:gd name="T67" fmla="*/ 0 h 515"/>
                <a:gd name="T68" fmla="*/ 489 w 489"/>
                <a:gd name="T69" fmla="*/ 515 h 5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9" h="515">
                  <a:moveTo>
                    <a:pt x="13" y="46"/>
                  </a:moveTo>
                  <a:cubicBezTo>
                    <a:pt x="24" y="55"/>
                    <a:pt x="47" y="72"/>
                    <a:pt x="65" y="81"/>
                  </a:cubicBezTo>
                  <a:cubicBezTo>
                    <a:pt x="83" y="90"/>
                    <a:pt x="103" y="92"/>
                    <a:pt x="121" y="97"/>
                  </a:cubicBezTo>
                  <a:cubicBezTo>
                    <a:pt x="139" y="102"/>
                    <a:pt x="156" y="109"/>
                    <a:pt x="176" y="112"/>
                  </a:cubicBezTo>
                  <a:cubicBezTo>
                    <a:pt x="196" y="115"/>
                    <a:pt x="218" y="115"/>
                    <a:pt x="241" y="114"/>
                  </a:cubicBezTo>
                  <a:cubicBezTo>
                    <a:pt x="264" y="113"/>
                    <a:pt x="289" y="109"/>
                    <a:pt x="313" y="103"/>
                  </a:cubicBezTo>
                  <a:cubicBezTo>
                    <a:pt x="337" y="97"/>
                    <a:pt x="362" y="90"/>
                    <a:pt x="385" y="78"/>
                  </a:cubicBezTo>
                  <a:cubicBezTo>
                    <a:pt x="408" y="66"/>
                    <a:pt x="435" y="41"/>
                    <a:pt x="452" y="29"/>
                  </a:cubicBezTo>
                  <a:cubicBezTo>
                    <a:pt x="469" y="17"/>
                    <a:pt x="479" y="0"/>
                    <a:pt x="485" y="7"/>
                  </a:cubicBezTo>
                  <a:cubicBezTo>
                    <a:pt x="483" y="11"/>
                    <a:pt x="489" y="40"/>
                    <a:pt x="487" y="70"/>
                  </a:cubicBezTo>
                  <a:cubicBezTo>
                    <a:pt x="485" y="100"/>
                    <a:pt x="481" y="151"/>
                    <a:pt x="474" y="190"/>
                  </a:cubicBezTo>
                  <a:cubicBezTo>
                    <a:pt x="467" y="229"/>
                    <a:pt x="455" y="272"/>
                    <a:pt x="444" y="304"/>
                  </a:cubicBezTo>
                  <a:cubicBezTo>
                    <a:pt x="433" y="336"/>
                    <a:pt x="423" y="359"/>
                    <a:pt x="408" y="385"/>
                  </a:cubicBezTo>
                  <a:cubicBezTo>
                    <a:pt x="394" y="411"/>
                    <a:pt x="376" y="438"/>
                    <a:pt x="356" y="458"/>
                  </a:cubicBezTo>
                  <a:cubicBezTo>
                    <a:pt x="336" y="478"/>
                    <a:pt x="313" y="495"/>
                    <a:pt x="289" y="503"/>
                  </a:cubicBezTo>
                  <a:cubicBezTo>
                    <a:pt x="265" y="511"/>
                    <a:pt x="238" y="515"/>
                    <a:pt x="214" y="509"/>
                  </a:cubicBezTo>
                  <a:cubicBezTo>
                    <a:pt x="189" y="503"/>
                    <a:pt x="164" y="488"/>
                    <a:pt x="143" y="469"/>
                  </a:cubicBezTo>
                  <a:cubicBezTo>
                    <a:pt x="122" y="450"/>
                    <a:pt x="104" y="427"/>
                    <a:pt x="87" y="397"/>
                  </a:cubicBezTo>
                  <a:cubicBezTo>
                    <a:pt x="69" y="367"/>
                    <a:pt x="52" y="328"/>
                    <a:pt x="39" y="289"/>
                  </a:cubicBezTo>
                  <a:cubicBezTo>
                    <a:pt x="27" y="250"/>
                    <a:pt x="17" y="204"/>
                    <a:pt x="10" y="161"/>
                  </a:cubicBezTo>
                  <a:cubicBezTo>
                    <a:pt x="4" y="118"/>
                    <a:pt x="0" y="47"/>
                    <a:pt x="0" y="28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4146" y="1688"/>
              <a:ext cx="372" cy="84"/>
            </a:xfrm>
            <a:custGeom>
              <a:avLst/>
              <a:gdLst>
                <a:gd name="T0" fmla="*/ 0 w 979"/>
                <a:gd name="T1" fmla="*/ 8 h 257"/>
                <a:gd name="T2" fmla="*/ 14 w 979"/>
                <a:gd name="T3" fmla="*/ 17 h 257"/>
                <a:gd name="T4" fmla="*/ 38 w 979"/>
                <a:gd name="T5" fmla="*/ 25 h 257"/>
                <a:gd name="T6" fmla="*/ 59 w 979"/>
                <a:gd name="T7" fmla="*/ 27 h 257"/>
                <a:gd name="T8" fmla="*/ 88 w 979"/>
                <a:gd name="T9" fmla="*/ 25 h 257"/>
                <a:gd name="T10" fmla="*/ 116 w 979"/>
                <a:gd name="T11" fmla="*/ 17 h 257"/>
                <a:gd name="T12" fmla="*/ 141 w 979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9"/>
                <a:gd name="T22" fmla="*/ 0 h 257"/>
                <a:gd name="T23" fmla="*/ 979 w 979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9" h="257">
                  <a:moveTo>
                    <a:pt x="0" y="78"/>
                  </a:moveTo>
                  <a:cubicBezTo>
                    <a:pt x="17" y="92"/>
                    <a:pt x="57" y="134"/>
                    <a:pt x="101" y="160"/>
                  </a:cubicBezTo>
                  <a:cubicBezTo>
                    <a:pt x="145" y="186"/>
                    <a:pt x="213" y="216"/>
                    <a:pt x="263" y="232"/>
                  </a:cubicBezTo>
                  <a:cubicBezTo>
                    <a:pt x="313" y="248"/>
                    <a:pt x="347" y="255"/>
                    <a:pt x="404" y="256"/>
                  </a:cubicBezTo>
                  <a:cubicBezTo>
                    <a:pt x="461" y="257"/>
                    <a:pt x="542" y="254"/>
                    <a:pt x="608" y="238"/>
                  </a:cubicBezTo>
                  <a:cubicBezTo>
                    <a:pt x="674" y="222"/>
                    <a:pt x="738" y="200"/>
                    <a:pt x="800" y="160"/>
                  </a:cubicBezTo>
                  <a:cubicBezTo>
                    <a:pt x="862" y="120"/>
                    <a:pt x="942" y="33"/>
                    <a:pt x="979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Oval 46"/>
            <p:cNvSpPr>
              <a:spLocks noChangeArrowheads="1"/>
            </p:cNvSpPr>
            <p:nvPr/>
          </p:nvSpPr>
          <p:spPr bwMode="auto">
            <a:xfrm>
              <a:off x="4146" y="1327"/>
              <a:ext cx="373" cy="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0" name="Right Arrow 64"/>
          <p:cNvSpPr>
            <a:spLocks noChangeArrowheads="1"/>
          </p:cNvSpPr>
          <p:nvPr/>
        </p:nvSpPr>
        <p:spPr bwMode="auto">
          <a:xfrm>
            <a:off x="5668376" y="3698826"/>
            <a:ext cx="527555" cy="2227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95069" y="4585439"/>
            <a:ext cx="3173875" cy="600164"/>
          </a:xfrm>
          <a:prstGeom prst="rect">
            <a:avLst/>
          </a:prstGeom>
          <a:solidFill>
            <a:srgbClr val="FFFF00"/>
          </a:solidFill>
          <a:ln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LDL: Free streaming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Approaches spherical by ‘dilution’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3" name="Group 42"/>
          <p:cNvGrpSpPr>
            <a:grpSpLocks/>
          </p:cNvGrpSpPr>
          <p:nvPr/>
        </p:nvGrpSpPr>
        <p:grpSpPr bwMode="auto">
          <a:xfrm>
            <a:off x="6559086" y="3130160"/>
            <a:ext cx="1246651" cy="1382014"/>
            <a:chOff x="4146" y="1327"/>
            <a:chExt cx="374" cy="753"/>
          </a:xfrm>
        </p:grpSpPr>
        <p:sp>
          <p:nvSpPr>
            <p:cNvPr id="54" name="Oval 43"/>
            <p:cNvSpPr>
              <a:spLocks noChangeArrowheads="1"/>
            </p:cNvSpPr>
            <p:nvPr/>
          </p:nvSpPr>
          <p:spPr bwMode="auto">
            <a:xfrm>
              <a:off x="4146" y="1328"/>
              <a:ext cx="373" cy="75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4146" y="1686"/>
              <a:ext cx="374" cy="394"/>
            </a:xfrm>
            <a:custGeom>
              <a:avLst/>
              <a:gdLst>
                <a:gd name="T0" fmla="*/ 8 w 489"/>
                <a:gd name="T1" fmla="*/ 27 h 515"/>
                <a:gd name="T2" fmla="*/ 38 w 489"/>
                <a:gd name="T3" fmla="*/ 47 h 515"/>
                <a:gd name="T4" fmla="*/ 71 w 489"/>
                <a:gd name="T5" fmla="*/ 57 h 515"/>
                <a:gd name="T6" fmla="*/ 103 w 489"/>
                <a:gd name="T7" fmla="*/ 66 h 515"/>
                <a:gd name="T8" fmla="*/ 141 w 489"/>
                <a:gd name="T9" fmla="*/ 67 h 515"/>
                <a:gd name="T10" fmla="*/ 183 w 489"/>
                <a:gd name="T11" fmla="*/ 60 h 515"/>
                <a:gd name="T12" fmla="*/ 225 w 489"/>
                <a:gd name="T13" fmla="*/ 46 h 515"/>
                <a:gd name="T14" fmla="*/ 265 w 489"/>
                <a:gd name="T15" fmla="*/ 17 h 515"/>
                <a:gd name="T16" fmla="*/ 284 w 489"/>
                <a:gd name="T17" fmla="*/ 4 h 515"/>
                <a:gd name="T18" fmla="*/ 285 w 489"/>
                <a:gd name="T19" fmla="*/ 41 h 515"/>
                <a:gd name="T20" fmla="*/ 278 w 489"/>
                <a:gd name="T21" fmla="*/ 111 h 515"/>
                <a:gd name="T22" fmla="*/ 260 w 489"/>
                <a:gd name="T23" fmla="*/ 178 h 515"/>
                <a:gd name="T24" fmla="*/ 239 w 489"/>
                <a:gd name="T25" fmla="*/ 226 h 515"/>
                <a:gd name="T26" fmla="*/ 208 w 489"/>
                <a:gd name="T27" fmla="*/ 268 h 515"/>
                <a:gd name="T28" fmla="*/ 169 w 489"/>
                <a:gd name="T29" fmla="*/ 295 h 515"/>
                <a:gd name="T30" fmla="*/ 125 w 489"/>
                <a:gd name="T31" fmla="*/ 298 h 515"/>
                <a:gd name="T32" fmla="*/ 83 w 489"/>
                <a:gd name="T33" fmla="*/ 275 h 515"/>
                <a:gd name="T34" fmla="*/ 51 w 489"/>
                <a:gd name="T35" fmla="*/ 233 h 515"/>
                <a:gd name="T36" fmla="*/ 23 w 489"/>
                <a:gd name="T37" fmla="*/ 169 h 515"/>
                <a:gd name="T38" fmla="*/ 6 w 489"/>
                <a:gd name="T39" fmla="*/ 94 h 515"/>
                <a:gd name="T40" fmla="*/ 0 w 489"/>
                <a:gd name="T41" fmla="*/ 16 h 515"/>
                <a:gd name="T42" fmla="*/ 8 w 489"/>
                <a:gd name="T43" fmla="*/ 27 h 5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9"/>
                <a:gd name="T67" fmla="*/ 0 h 515"/>
                <a:gd name="T68" fmla="*/ 489 w 489"/>
                <a:gd name="T69" fmla="*/ 515 h 5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9" h="515">
                  <a:moveTo>
                    <a:pt x="13" y="46"/>
                  </a:moveTo>
                  <a:cubicBezTo>
                    <a:pt x="24" y="55"/>
                    <a:pt x="47" y="72"/>
                    <a:pt x="65" y="81"/>
                  </a:cubicBezTo>
                  <a:cubicBezTo>
                    <a:pt x="83" y="90"/>
                    <a:pt x="103" y="92"/>
                    <a:pt x="121" y="97"/>
                  </a:cubicBezTo>
                  <a:cubicBezTo>
                    <a:pt x="139" y="102"/>
                    <a:pt x="156" y="109"/>
                    <a:pt x="176" y="112"/>
                  </a:cubicBezTo>
                  <a:cubicBezTo>
                    <a:pt x="196" y="115"/>
                    <a:pt x="218" y="115"/>
                    <a:pt x="241" y="114"/>
                  </a:cubicBezTo>
                  <a:cubicBezTo>
                    <a:pt x="264" y="113"/>
                    <a:pt x="289" y="109"/>
                    <a:pt x="313" y="103"/>
                  </a:cubicBezTo>
                  <a:cubicBezTo>
                    <a:pt x="337" y="97"/>
                    <a:pt x="362" y="90"/>
                    <a:pt x="385" y="78"/>
                  </a:cubicBezTo>
                  <a:cubicBezTo>
                    <a:pt x="408" y="66"/>
                    <a:pt x="435" y="41"/>
                    <a:pt x="452" y="29"/>
                  </a:cubicBezTo>
                  <a:cubicBezTo>
                    <a:pt x="469" y="17"/>
                    <a:pt x="479" y="0"/>
                    <a:pt x="485" y="7"/>
                  </a:cubicBezTo>
                  <a:cubicBezTo>
                    <a:pt x="483" y="11"/>
                    <a:pt x="489" y="40"/>
                    <a:pt x="487" y="70"/>
                  </a:cubicBezTo>
                  <a:cubicBezTo>
                    <a:pt x="485" y="100"/>
                    <a:pt x="481" y="151"/>
                    <a:pt x="474" y="190"/>
                  </a:cubicBezTo>
                  <a:cubicBezTo>
                    <a:pt x="467" y="229"/>
                    <a:pt x="455" y="272"/>
                    <a:pt x="444" y="304"/>
                  </a:cubicBezTo>
                  <a:cubicBezTo>
                    <a:pt x="433" y="336"/>
                    <a:pt x="423" y="359"/>
                    <a:pt x="408" y="385"/>
                  </a:cubicBezTo>
                  <a:cubicBezTo>
                    <a:pt x="394" y="411"/>
                    <a:pt x="376" y="438"/>
                    <a:pt x="356" y="458"/>
                  </a:cubicBezTo>
                  <a:cubicBezTo>
                    <a:pt x="336" y="478"/>
                    <a:pt x="313" y="495"/>
                    <a:pt x="289" y="503"/>
                  </a:cubicBezTo>
                  <a:cubicBezTo>
                    <a:pt x="265" y="511"/>
                    <a:pt x="238" y="515"/>
                    <a:pt x="214" y="509"/>
                  </a:cubicBezTo>
                  <a:cubicBezTo>
                    <a:pt x="189" y="503"/>
                    <a:pt x="164" y="488"/>
                    <a:pt x="143" y="469"/>
                  </a:cubicBezTo>
                  <a:cubicBezTo>
                    <a:pt x="122" y="450"/>
                    <a:pt x="104" y="427"/>
                    <a:pt x="87" y="397"/>
                  </a:cubicBezTo>
                  <a:cubicBezTo>
                    <a:pt x="69" y="367"/>
                    <a:pt x="52" y="328"/>
                    <a:pt x="39" y="289"/>
                  </a:cubicBezTo>
                  <a:cubicBezTo>
                    <a:pt x="27" y="250"/>
                    <a:pt x="17" y="204"/>
                    <a:pt x="10" y="161"/>
                  </a:cubicBezTo>
                  <a:cubicBezTo>
                    <a:pt x="4" y="118"/>
                    <a:pt x="0" y="47"/>
                    <a:pt x="0" y="28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4146" y="1688"/>
              <a:ext cx="372" cy="84"/>
            </a:xfrm>
            <a:custGeom>
              <a:avLst/>
              <a:gdLst>
                <a:gd name="T0" fmla="*/ 0 w 979"/>
                <a:gd name="T1" fmla="*/ 8 h 257"/>
                <a:gd name="T2" fmla="*/ 14 w 979"/>
                <a:gd name="T3" fmla="*/ 17 h 257"/>
                <a:gd name="T4" fmla="*/ 38 w 979"/>
                <a:gd name="T5" fmla="*/ 25 h 257"/>
                <a:gd name="T6" fmla="*/ 59 w 979"/>
                <a:gd name="T7" fmla="*/ 27 h 257"/>
                <a:gd name="T8" fmla="*/ 88 w 979"/>
                <a:gd name="T9" fmla="*/ 25 h 257"/>
                <a:gd name="T10" fmla="*/ 116 w 979"/>
                <a:gd name="T11" fmla="*/ 17 h 257"/>
                <a:gd name="T12" fmla="*/ 141 w 979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9"/>
                <a:gd name="T22" fmla="*/ 0 h 257"/>
                <a:gd name="T23" fmla="*/ 979 w 979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9" h="257">
                  <a:moveTo>
                    <a:pt x="0" y="78"/>
                  </a:moveTo>
                  <a:cubicBezTo>
                    <a:pt x="17" y="92"/>
                    <a:pt x="57" y="134"/>
                    <a:pt x="101" y="160"/>
                  </a:cubicBezTo>
                  <a:cubicBezTo>
                    <a:pt x="145" y="186"/>
                    <a:pt x="213" y="216"/>
                    <a:pt x="263" y="232"/>
                  </a:cubicBezTo>
                  <a:cubicBezTo>
                    <a:pt x="313" y="248"/>
                    <a:pt x="347" y="255"/>
                    <a:pt x="404" y="256"/>
                  </a:cubicBezTo>
                  <a:cubicBezTo>
                    <a:pt x="461" y="257"/>
                    <a:pt x="542" y="254"/>
                    <a:pt x="608" y="238"/>
                  </a:cubicBezTo>
                  <a:cubicBezTo>
                    <a:pt x="674" y="222"/>
                    <a:pt x="738" y="200"/>
                    <a:pt x="800" y="160"/>
                  </a:cubicBezTo>
                  <a:cubicBezTo>
                    <a:pt x="862" y="120"/>
                    <a:pt x="942" y="33"/>
                    <a:pt x="979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Oval 46"/>
            <p:cNvSpPr>
              <a:spLocks noChangeArrowheads="1"/>
            </p:cNvSpPr>
            <p:nvPr/>
          </p:nvSpPr>
          <p:spPr bwMode="auto">
            <a:xfrm>
              <a:off x="4146" y="1327"/>
              <a:ext cx="373" cy="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2974" y="3474844"/>
            <a:ext cx="4437911" cy="3356998"/>
            <a:chOff x="134090" y="3507104"/>
            <a:chExt cx="4437911" cy="3356998"/>
          </a:xfrm>
        </p:grpSpPr>
        <p:sp>
          <p:nvSpPr>
            <p:cNvPr id="34" name="Rectangle 33"/>
            <p:cNvSpPr/>
            <p:nvPr/>
          </p:nvSpPr>
          <p:spPr bwMode="auto">
            <a:xfrm>
              <a:off x="3563889" y="4869160"/>
              <a:ext cx="1008112" cy="216024"/>
            </a:xfrm>
            <a:prstGeom prst="rect">
              <a:avLst/>
            </a:prstGeom>
            <a:solidFill>
              <a:srgbClr val="FFFF99">
                <a:alpha val="50196"/>
              </a:srgb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34090" y="3507104"/>
              <a:ext cx="4424180" cy="3356998"/>
              <a:chOff x="4716016" y="3501008"/>
              <a:chExt cx="4424180" cy="3356998"/>
            </a:xfrm>
          </p:grpSpPr>
          <p:pic>
            <p:nvPicPr>
              <p:cNvPr id="59" name="Picture 4" descr="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60" t="2862" r="3087"/>
              <a:stretch/>
            </p:blipFill>
            <p:spPr bwMode="auto">
              <a:xfrm>
                <a:off x="4716016" y="3813979"/>
                <a:ext cx="4424180" cy="3044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Text Box 5"/>
              <p:cNvSpPr txBox="1">
                <a:spLocks noChangeArrowheads="1"/>
              </p:cNvSpPr>
              <p:nvPr/>
            </p:nvSpPr>
            <p:spPr bwMode="auto">
              <a:xfrm>
                <a:off x="5220074" y="3501008"/>
                <a:ext cx="3528392" cy="342274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18FFD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Azimuthal HBT: </a:t>
                </a: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18FFD">
                        <a:lumMod val="75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e</a:t>
                </a: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18FFD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@ </a:t>
                </a:r>
                <a:r>
                  <a:rPr kumimoji="0" lang="en-US" sz="1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618FFD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freezeout</a:t>
                </a: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827585" y="4694811"/>
              <a:ext cx="72008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Hydro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1380939" y="5085184"/>
              <a:ext cx="166725" cy="360040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 flipH="1">
              <a:off x="1173083" y="5081321"/>
              <a:ext cx="162755" cy="363903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V="1">
              <a:off x="971600" y="5670365"/>
              <a:ext cx="543054" cy="266761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578553" y="5969807"/>
              <a:ext cx="936101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UrQMD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84674" y="5268232"/>
            <a:ext cx="4547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Geometric shape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change (ellipse -&gt; circle) generates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nonlinear mode couplings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both HD &amp; LD !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time evolution however is (presumably ?) much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faster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HD and can go ‘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beyond round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 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(e.g. Urs, 1803.02072, 1805.04081)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2" name="Group 8"/>
          <p:cNvGrpSpPr>
            <a:grpSpLocks/>
          </p:cNvGrpSpPr>
          <p:nvPr/>
        </p:nvGrpSpPr>
        <p:grpSpPr bwMode="auto">
          <a:xfrm>
            <a:off x="285842" y="2138191"/>
            <a:ext cx="5041910" cy="1006475"/>
            <a:chOff x="3131" y="1071"/>
            <a:chExt cx="3176" cy="634"/>
          </a:xfrm>
        </p:grpSpPr>
        <p:sp>
          <p:nvSpPr>
            <p:cNvPr id="65" name="Text Box 6"/>
            <p:cNvSpPr txBox="1">
              <a:spLocks noChangeArrowheads="1"/>
            </p:cNvSpPr>
            <p:nvPr/>
          </p:nvSpPr>
          <p:spPr bwMode="auto">
            <a:xfrm>
              <a:off x="3131" y="1071"/>
              <a:ext cx="3176" cy="634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Conclusion: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There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ARE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qualitative &amp; observable differences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e</a:t>
              </a:r>
              <a:r>
                <a:rPr kumimoji="0" lang="en-US" sz="18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&lt; 0 =&gt; Hydro</a:t>
              </a:r>
            </a:p>
          </p:txBody>
        </p: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4853" y="1434"/>
              <a:ext cx="117" cy="2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9" name="Group 8"/>
          <p:cNvGrpSpPr>
            <a:grpSpLocks/>
          </p:cNvGrpSpPr>
          <p:nvPr/>
        </p:nvGrpSpPr>
        <p:grpSpPr bwMode="auto">
          <a:xfrm>
            <a:off x="2015366" y="3613553"/>
            <a:ext cx="3148020" cy="1339851"/>
            <a:chOff x="3716" y="1012"/>
            <a:chExt cx="1983" cy="844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3716" y="1012"/>
              <a:ext cx="1983" cy="844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HD hydro vs LD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rgbClr val="0000FF"/>
                  </a:solidFill>
                  <a:latin typeface="Arial" pitchFamily="34" charset="0"/>
                </a:rPr>
                <a:t>i</a:t>
              </a:r>
              <a:r>
                <a:rPr lang="en-US" b="1" dirty="0" smtClean="0">
                  <a:solidFill>
                    <a:srgbClr val="0000FF"/>
                  </a:solidFill>
                  <a:latin typeface="Arial" pitchFamily="34" charset="0"/>
                </a:rPr>
                <a:t>n pp/</a:t>
              </a:r>
              <a:r>
                <a:rPr lang="en-US" b="1" dirty="0" err="1" smtClean="0">
                  <a:solidFill>
                    <a:srgbClr val="0000FF"/>
                  </a:solidFill>
                  <a:latin typeface="Arial" pitchFamily="34" charset="0"/>
                </a:rPr>
                <a:t>pA</a:t>
              </a:r>
              <a:r>
                <a:rPr lang="en-US" b="1" dirty="0" smtClean="0">
                  <a:solidFill>
                    <a:srgbClr val="0000FF"/>
                  </a:solidFill>
                  <a:latin typeface="Arial" pitchFamily="34" charset="0"/>
                </a:rPr>
                <a:t>/AA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Question is still open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+mj-lt"/>
                </a:rPr>
                <a:t>may need experimental input</a:t>
              </a:r>
              <a:endPara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4853" y="1434"/>
              <a:ext cx="117" cy="2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2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050" y="46321"/>
            <a:ext cx="7008330" cy="591573"/>
          </a:xfrm>
        </p:spPr>
        <p:txBody>
          <a:bodyPr/>
          <a:lstStyle/>
          <a:p>
            <a:r>
              <a:rPr lang="en-US" dirty="0" smtClean="0"/>
              <a:t>3) What happens after  Hydro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r>
              <a:rPr lang="en-US" dirty="0" smtClean="0"/>
              <a:t> mass matters, up to a point (again,  p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GB" dirty="0"/>
              <a:t>≈ </a:t>
            </a:r>
            <a:r>
              <a:rPr lang="en-US" dirty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)..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presumably, 'falling out of hydro' is a smooth process (over large p</a:t>
            </a:r>
            <a:r>
              <a:rPr lang="en-US" baseline="-25000" dirty="0" smtClean="0"/>
              <a:t>T</a:t>
            </a:r>
            <a:r>
              <a:rPr lang="en-US" dirty="0" smtClean="0"/>
              <a:t> range)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do we need </a:t>
            </a:r>
            <a:r>
              <a:rPr lang="en-US" b="1" dirty="0" smtClean="0"/>
              <a:t>new physics</a:t>
            </a:r>
            <a:r>
              <a:rPr lang="en-US" dirty="0" smtClean="0"/>
              <a:t> (eg coalescence) at intermediate p</a:t>
            </a:r>
            <a:r>
              <a:rPr lang="en-US" baseline="-25000" dirty="0" smtClean="0"/>
              <a:t>T</a:t>
            </a:r>
            <a:r>
              <a:rPr lang="en-US" dirty="0" smtClean="0"/>
              <a:t> (4-10 GeV) ?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or a </a:t>
            </a:r>
            <a:r>
              <a:rPr lang="en-US" b="1" dirty="0" smtClean="0"/>
              <a:t>smooth transition</a:t>
            </a:r>
            <a:r>
              <a:rPr lang="en-US" dirty="0" smtClean="0"/>
              <a:t> between (</a:t>
            </a:r>
            <a:r>
              <a:rPr lang="en-US" dirty="0" err="1" smtClean="0"/>
              <a:t>hydro+thermo</a:t>
            </a:r>
            <a:r>
              <a:rPr lang="en-US" dirty="0" smtClean="0"/>
              <a:t>)  and (</a:t>
            </a:r>
            <a:r>
              <a:rPr lang="en-US" dirty="0" err="1" smtClean="0"/>
              <a:t>jets+fragmentation</a:t>
            </a:r>
            <a:r>
              <a:rPr lang="en-US" dirty="0" smtClean="0"/>
              <a:t>) ?</a:t>
            </a:r>
          </a:p>
          <a:p>
            <a:pPr marL="1905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 Puebla WS J. Schukraft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B3392B-8E1C-4953-AFF5-843B4B02F0A2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9553" y="2492896"/>
            <a:ext cx="4272226" cy="2846945"/>
            <a:chOff x="0" y="795962"/>
            <a:chExt cx="4272226" cy="2846945"/>
          </a:xfrm>
        </p:grpSpPr>
        <p:pic>
          <p:nvPicPr>
            <p:cNvPr id="7" name="Picture Placeholder 1"/>
            <p:cNvPicPr>
              <a:picLocks noChangeAspect="1"/>
            </p:cNvPicPr>
            <p:nvPr/>
          </p:nvPicPr>
          <p:blipFill rotWithShape="1">
            <a:blip r:embed="rId2">
              <a:lum/>
              <a:alphaModFix/>
            </a:blip>
            <a:srcRect t="7166"/>
            <a:stretch/>
          </p:blipFill>
          <p:spPr bwMode="auto">
            <a:xfrm>
              <a:off x="0" y="795962"/>
              <a:ext cx="4272226" cy="2846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2297297" y="2092106"/>
              <a:ext cx="0" cy="809013"/>
            </a:xfrm>
            <a:prstGeom prst="straightConnector1">
              <a:avLst/>
            </a:prstGeom>
            <a:solidFill>
              <a:srgbClr val="FFFF99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4572000" y="2492896"/>
            <a:ext cx="4431939" cy="3011621"/>
            <a:chOff x="4712060" y="795962"/>
            <a:chExt cx="4431939" cy="3011621"/>
          </a:xfrm>
        </p:grpSpPr>
        <p:grpSp>
          <p:nvGrpSpPr>
            <p:cNvPr id="10" name="Group 9"/>
            <p:cNvGrpSpPr/>
            <p:nvPr/>
          </p:nvGrpSpPr>
          <p:grpSpPr>
            <a:xfrm>
              <a:off x="4712060" y="795962"/>
              <a:ext cx="4431939" cy="3011621"/>
              <a:chOff x="5273458" y="1177447"/>
              <a:chExt cx="3870541" cy="263013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3" t="9045"/>
              <a:stretch/>
            </p:blipFill>
            <p:spPr bwMode="auto">
              <a:xfrm>
                <a:off x="5273458" y="1177447"/>
                <a:ext cx="3870541" cy="2512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168" y="3348031"/>
                <a:ext cx="3292700" cy="459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1" name="Straight Arrow Connector 10"/>
            <p:cNvCxnSpPr/>
            <p:nvPr/>
          </p:nvCxnSpPr>
          <p:spPr bwMode="auto">
            <a:xfrm>
              <a:off x="7662179" y="1830185"/>
              <a:ext cx="0" cy="809013"/>
            </a:xfrm>
            <a:prstGeom prst="straightConnector1">
              <a:avLst/>
            </a:prstGeom>
            <a:solidFill>
              <a:srgbClr val="FFFF99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Left-Right Arrow 14"/>
          <p:cNvSpPr/>
          <p:nvPr/>
        </p:nvSpPr>
        <p:spPr bwMode="auto">
          <a:xfrm>
            <a:off x="7270091" y="4815751"/>
            <a:ext cx="1634079" cy="148215"/>
          </a:xfrm>
          <a:prstGeom prst="leftRightArrow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Left-Right Arrow 15"/>
          <p:cNvSpPr/>
          <p:nvPr/>
        </p:nvSpPr>
        <p:spPr bwMode="auto">
          <a:xfrm>
            <a:off x="5220072" y="4795239"/>
            <a:ext cx="780760" cy="206055"/>
          </a:xfrm>
          <a:prstGeom prst="leftRightArrow">
            <a:avLst/>
          </a:prstGeom>
          <a:solidFill>
            <a:srgbClr val="FF00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Left-Right Arrow 16"/>
          <p:cNvSpPr/>
          <p:nvPr/>
        </p:nvSpPr>
        <p:spPr bwMode="auto">
          <a:xfrm>
            <a:off x="5803547" y="4992617"/>
            <a:ext cx="1634079" cy="148215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34644" y="4454618"/>
            <a:ext cx="751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Hydro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5128" y="485219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pQCD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4515" y="476309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8101" y="5644300"/>
            <a:ext cx="4248472" cy="674031"/>
          </a:xfrm>
          <a:prstGeom prst="rect">
            <a:avLst/>
          </a:prstGeom>
          <a:solidFill>
            <a:srgbClr val="FFFF00"/>
          </a:solidFill>
          <a:ln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Varying size &amp; density: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hat effect in intermediate p</a:t>
            </a:r>
            <a:r>
              <a:rPr kumimoji="0" lang="en-US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?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95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723" y="46321"/>
            <a:ext cx="5640968" cy="591573"/>
          </a:xfrm>
        </p:spPr>
        <p:txBody>
          <a:bodyPr/>
          <a:lstStyle/>
          <a:p>
            <a:r>
              <a:rPr lang="en-US" dirty="0" smtClean="0"/>
              <a:t>High p</a:t>
            </a:r>
            <a:r>
              <a:rPr lang="en-US" baseline="-25000" dirty="0" smtClean="0"/>
              <a:t>t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&amp;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" y="678264"/>
            <a:ext cx="8890458" cy="734512"/>
          </a:xfrm>
        </p:spPr>
        <p:txBody>
          <a:bodyPr/>
          <a:lstStyle/>
          <a:p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vs p</a:t>
            </a:r>
            <a:r>
              <a:rPr lang="en-US" baseline="-25000" dirty="0" smtClean="0"/>
              <a:t>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&lt; 5 GeV: full Hydro</a:t>
            </a:r>
            <a:endParaRPr lang="en-US" dirty="0"/>
          </a:p>
          <a:p>
            <a:pPr lvl="1"/>
            <a:r>
              <a:rPr lang="en-US" dirty="0" smtClean="0"/>
              <a:t> 5-10 GeV: decoupling </a:t>
            </a:r>
          </a:p>
          <a:p>
            <a:pPr lvl="2"/>
            <a:r>
              <a:rPr lang="en-US" dirty="0" smtClean="0"/>
              <a:t>“incomplete </a:t>
            </a:r>
            <a:r>
              <a:rPr lang="en-US" dirty="0" err="1" smtClean="0"/>
              <a:t>hydrodynamization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&gt; 10 GeV: jet quenching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919191"/>
                </a:solidFill>
              </a:rPr>
              <a:t>2017 Puebla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75017" y="678264"/>
            <a:ext cx="3477850" cy="3398808"/>
            <a:chOff x="1043608" y="3861048"/>
            <a:chExt cx="3168352" cy="30963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633" t="2371" r="12412" b="4967"/>
            <a:stretch/>
          </p:blipFill>
          <p:spPr>
            <a:xfrm>
              <a:off x="1043608" y="3861048"/>
              <a:ext cx="3168352" cy="30963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735741" y="6154212"/>
              <a:ext cx="12955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1801.03477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470" y="4077072"/>
            <a:ext cx="3802835" cy="278092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6389615" y="1231155"/>
            <a:ext cx="990697" cy="2701901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891300" y="1863665"/>
            <a:ext cx="8194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Flow 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65903" y="2403322"/>
            <a:ext cx="15013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Energy Loss ?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7884368" y="2719206"/>
            <a:ext cx="144016" cy="380434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6804248" y="2232997"/>
            <a:ext cx="628197" cy="120011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150313" y="2746922"/>
            <a:ext cx="5063146" cy="4034878"/>
            <a:chOff x="150313" y="2746922"/>
            <a:chExt cx="5063146" cy="4034878"/>
          </a:xfrm>
        </p:grpSpPr>
        <p:grpSp>
          <p:nvGrpSpPr>
            <p:cNvPr id="11" name="Group 10"/>
            <p:cNvGrpSpPr/>
            <p:nvPr/>
          </p:nvGrpSpPr>
          <p:grpSpPr>
            <a:xfrm>
              <a:off x="150313" y="3521804"/>
              <a:ext cx="4894275" cy="3259996"/>
              <a:chOff x="150313" y="3521804"/>
              <a:chExt cx="4894275" cy="325999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313" y="3521804"/>
                <a:ext cx="4778858" cy="3259996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/>
            </p:nvCxnSpPr>
            <p:spPr bwMode="auto">
              <a:xfrm>
                <a:off x="2236276" y="4581128"/>
                <a:ext cx="2808312" cy="1906922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300896" y="2746922"/>
              <a:ext cx="4912563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Seems we can ‘switch off” jet quenching and study</a:t>
              </a:r>
            </a:p>
            <a:p>
              <a:r>
                <a:rPr lang="en-US" dirty="0" smtClean="0"/>
                <a:t>the hydro decoupling regime in detail in pA !</a:t>
              </a:r>
              <a:endParaRPr lang="en-US" dirty="0"/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2466996" y="2866233"/>
            <a:ext cx="4443424" cy="1543051"/>
            <a:chOff x="3311" y="1012"/>
            <a:chExt cx="2799" cy="972"/>
          </a:xfrm>
        </p:grpSpPr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3311" y="1012"/>
              <a:ext cx="2799" cy="972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rgbClr val="0000FF"/>
                  </a:solidFill>
                  <a:latin typeface="Arial" pitchFamily="34" charset="0"/>
                </a:rPr>
                <a:t>D</a:t>
              </a:r>
              <a:r>
                <a:rPr kumimoji="0" lang="en-US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ata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Consistent </a:t>
              </a:r>
              <a:r>
                <a:rPr lang="en-US" b="1" dirty="0" smtClean="0">
                  <a:solidFill>
                    <a:srgbClr val="0000FF"/>
                  </a:solidFill>
                  <a:latin typeface="Arial" pitchFamily="34" charset="0"/>
                </a:rPr>
                <a:t>W</a:t>
              </a:r>
              <a:r>
                <a:rPr kumimoji="0" lang="en-US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ith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:</a:t>
              </a:r>
            </a:p>
            <a:p>
              <a:pPr lvl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full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hydrolization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</a:rPr>
                <a:t>&lt; 3 </a:t>
              </a: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</a:rPr>
                <a:t>GeV</a:t>
              </a:r>
            </a:p>
            <a:p>
              <a:pPr lvl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gradual decoupling </a:t>
              </a: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</a:rPr>
                <a:t>3-10 GeV</a:t>
              </a:r>
            </a:p>
            <a:p>
              <a:pPr lvl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no (small) E loss in small &amp; dense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sytems</a:t>
              </a:r>
              <a:endParaRPr lang="en-US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pPr lvl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kumimoji="0" lang="en-US" sz="11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(formation</a:t>
              </a:r>
              <a:r>
                <a:rPr kumimoji="0" lang="en-US" sz="110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 time ?)</a:t>
              </a:r>
              <a:endPara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4853" y="1434"/>
              <a:ext cx="117" cy="2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65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955" y="46321"/>
            <a:ext cx="5828519" cy="591573"/>
          </a:xfrm>
        </p:spPr>
        <p:txBody>
          <a:bodyPr/>
          <a:lstStyle/>
          <a:p>
            <a:r>
              <a:rPr lang="en-US" dirty="0"/>
              <a:t>What else can we </a:t>
            </a:r>
            <a:r>
              <a:rPr lang="en-US" dirty="0" smtClean="0"/>
              <a:t>learn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" y="678264"/>
            <a:ext cx="8962466" cy="318278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“Non-QGP” physics in pA</a:t>
            </a:r>
            <a:endParaRPr lang="en-US" dirty="0" smtClean="0"/>
          </a:p>
          <a:p>
            <a:pPr lvl="1"/>
            <a:r>
              <a:rPr lang="en-US" dirty="0"/>
              <a:t> N</a:t>
            </a:r>
            <a:r>
              <a:rPr lang="en-US" dirty="0" smtClean="0"/>
              <a:t>uclear pdfs</a:t>
            </a:r>
          </a:p>
          <a:p>
            <a:pPr lvl="2"/>
            <a:r>
              <a:rPr lang="en-US" dirty="0" smtClean="0"/>
              <a:t> shadowing, saturation, 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Color Glass Condensate physics @ </a:t>
            </a:r>
            <a:r>
              <a:rPr lang="en-US" dirty="0"/>
              <a:t>small x, large </a:t>
            </a:r>
            <a:r>
              <a:rPr lang="en-US" dirty="0">
                <a:latin typeface="Symbol" panose="05050102010706020507" pitchFamily="18" charset="2"/>
              </a:rPr>
              <a:t>h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 existence (dis)proof for interesting CGC physics at EIC/</a:t>
            </a:r>
            <a:r>
              <a:rPr lang="en-US" dirty="0" err="1" smtClean="0"/>
              <a:t>eRHIC</a:t>
            </a:r>
            <a:r>
              <a:rPr lang="en-US" dirty="0" smtClean="0"/>
              <a:t> 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“Weird” forward (large-x) jets  (correlation Q</a:t>
            </a:r>
            <a:r>
              <a:rPr lang="en-US" baseline="30000" dirty="0" smtClean="0"/>
              <a:t>2</a:t>
            </a:r>
            <a:r>
              <a:rPr lang="en-US" dirty="0" smtClean="0"/>
              <a:t> ↔ “event activity”)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IS energy loss (‘jet quenching’ in CNM)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p size (cross section) fluctuations -_ Glauber </a:t>
            </a:r>
            <a:r>
              <a:rPr lang="en-US" dirty="0" err="1" smtClean="0"/>
              <a:t>Gribov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Ultra-peripheral: </a:t>
            </a:r>
          </a:p>
          <a:p>
            <a:pPr lvl="2"/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-p (A = source of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2017 Puebla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842" y="2399409"/>
            <a:ext cx="9242743" cy="4477883"/>
            <a:chOff x="2023" y="2348880"/>
            <a:chExt cx="9242743" cy="44778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5601" t="3867" r="5962" b="17672"/>
            <a:stretch/>
          </p:blipFill>
          <p:spPr>
            <a:xfrm>
              <a:off x="3432100" y="3693143"/>
              <a:ext cx="5256584" cy="30964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3" y="4198296"/>
              <a:ext cx="3454418" cy="262846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804248" y="2348880"/>
              <a:ext cx="244051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dirty="0"/>
                <a:t>Constraining gluon distributions in nuclei using dijets in proton-proton and proton-lead collisions at </a:t>
              </a:r>
              <a:r>
                <a:rPr lang="en-GB" sz="1000" dirty="0" err="1"/>
                <a:t>sNN</a:t>
              </a:r>
              <a:r>
                <a:rPr lang="en-GB" sz="1000" dirty="0"/>
                <a:t>−−−√= 5.02 TeV</a:t>
              </a:r>
              <a:endParaRPr lang="en-US" sz="1000" dirty="0" smtClean="0"/>
            </a:p>
            <a:p>
              <a:r>
                <a:rPr lang="en-US" sz="1000" dirty="0" smtClean="0">
                  <a:hlinkClick r:id="rId4"/>
                </a:rPr>
                <a:t>https</a:t>
              </a:r>
              <a:r>
                <a:rPr lang="en-US" sz="1000" dirty="0">
                  <a:hlinkClick r:id="rId4"/>
                </a:rPr>
                <a:t>://</a:t>
              </a:r>
              <a:r>
                <a:rPr lang="en-US" sz="1000" dirty="0" smtClean="0">
                  <a:hlinkClick r:id="rId4"/>
                </a:rPr>
                <a:t>arxiv.org/abs/1805.04736</a:t>
              </a:r>
              <a:r>
                <a:rPr lang="en-US" sz="1000" dirty="0" smtClean="0"/>
                <a:t> </a:t>
              </a:r>
              <a:endParaRPr lang="en-US" sz="1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51870" y="4205060"/>
            <a:ext cx="6192688" cy="2436854"/>
            <a:chOff x="2787162" y="4101635"/>
            <a:chExt cx="6192688" cy="24368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4718" r="4389" b="25575"/>
            <a:stretch/>
          </p:blipFill>
          <p:spPr>
            <a:xfrm>
              <a:off x="2787162" y="4101635"/>
              <a:ext cx="6192688" cy="243685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948264" y="4254692"/>
              <a:ext cx="7920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1412.4092</a:t>
              </a:r>
              <a:endParaRPr lang="en-US" sz="10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3004" t="2941" r="1824"/>
          <a:stretch/>
        </p:blipFill>
        <p:spPr>
          <a:xfrm>
            <a:off x="3886714" y="2873318"/>
            <a:ext cx="5328592" cy="4034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8174" y="3861048"/>
            <a:ext cx="4463054" cy="30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20" y="74024"/>
            <a:ext cx="7588616" cy="536173"/>
          </a:xfrm>
        </p:spPr>
        <p:txBody>
          <a:bodyPr/>
          <a:lstStyle/>
          <a:p>
            <a:r>
              <a:rPr lang="en-US" sz="3200" dirty="0" smtClean="0"/>
              <a:t>Small Systems .. wherever they lead..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Confront and ‘digest’ the size/density systematics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rgbClr val="FF00FF"/>
                </a:solidFill>
              </a:rPr>
              <a:t>Factorize &amp; separate </a:t>
            </a:r>
            <a:r>
              <a:rPr lang="en-US" dirty="0" smtClean="0"/>
              <a:t>into </a:t>
            </a:r>
            <a:r>
              <a:rPr lang="en-US" u="sng" dirty="0" smtClean="0"/>
              <a:t>different</a:t>
            </a:r>
            <a:r>
              <a:rPr lang="en-US" dirty="0" smtClean="0"/>
              <a:t> </a:t>
            </a:r>
            <a:r>
              <a:rPr lang="en-US" b="1" dirty="0" smtClean="0"/>
              <a:t>pp</a:t>
            </a:r>
            <a:r>
              <a:rPr lang="en-US" dirty="0" smtClean="0"/>
              <a:t> (CR, CGC) and </a:t>
            </a:r>
            <a:r>
              <a:rPr lang="en-US" b="1" dirty="0" smtClean="0"/>
              <a:t>AA</a:t>
            </a:r>
            <a:r>
              <a:rPr lang="en-US" dirty="0" smtClean="0"/>
              <a:t> (QGP, hydro</a:t>
            </a:r>
            <a:r>
              <a:rPr lang="en-US" dirty="0"/>
              <a:t>) physics  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 naturally &amp; economically, without epicycles..</a:t>
            </a:r>
          </a:p>
          <a:p>
            <a:pPr lvl="2"/>
            <a:r>
              <a:rPr lang="en-US" dirty="0" smtClean="0"/>
              <a:t> where to put pA 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rgbClr val="FF00FF"/>
                </a:solidFill>
              </a:rPr>
              <a:t>Incorporate </a:t>
            </a:r>
            <a:r>
              <a:rPr lang="en-US" dirty="0" smtClean="0"/>
              <a:t>into </a:t>
            </a:r>
            <a:r>
              <a:rPr lang="en-US" u="sng" dirty="0" smtClean="0"/>
              <a:t>a united</a:t>
            </a:r>
            <a:r>
              <a:rPr lang="en-US" dirty="0" smtClean="0"/>
              <a:t> </a:t>
            </a:r>
            <a:r>
              <a:rPr lang="en-US" dirty="0" err="1" smtClean="0"/>
              <a:t>thermo</a:t>
            </a:r>
            <a:r>
              <a:rPr lang="en-US" dirty="0" smtClean="0"/>
              <a:t> &amp; hydro sQGP picture ?</a:t>
            </a:r>
          </a:p>
          <a:p>
            <a:pPr lvl="2"/>
            <a:r>
              <a:rPr lang="en-US" dirty="0" smtClean="0"/>
              <a:t> </a:t>
            </a:r>
            <a:r>
              <a:rPr lang="en-US" b="1" dirty="0" smtClean="0"/>
              <a:t>extend</a:t>
            </a:r>
            <a:r>
              <a:rPr lang="en-US" dirty="0" smtClean="0"/>
              <a:t> ‘dense matter’ framework </a:t>
            </a:r>
            <a:r>
              <a:rPr lang="en-US" b="1" dirty="0" smtClean="0"/>
              <a:t>down</a:t>
            </a:r>
            <a:r>
              <a:rPr lang="en-US" dirty="0" smtClean="0"/>
              <a:t> to zero density, non-equilibrium (LDL) </a:t>
            </a:r>
            <a:r>
              <a:rPr lang="en-US" sz="1400" dirty="0" smtClean="0"/>
              <a:t> </a:t>
            </a:r>
          </a:p>
          <a:p>
            <a:pPr lvl="2"/>
            <a:r>
              <a:rPr lang="en-US" dirty="0" smtClean="0"/>
              <a:t> </a:t>
            </a:r>
            <a:r>
              <a:rPr lang="en-US" b="1" dirty="0" smtClean="0"/>
              <a:t>extend</a:t>
            </a:r>
            <a:r>
              <a:rPr lang="en-US" dirty="0" smtClean="0"/>
              <a:t> ‘dilute transport’ framework up to central AA   </a:t>
            </a:r>
            <a:r>
              <a:rPr lang="en-US" sz="1200" dirty="0" smtClean="0"/>
              <a:t>(</a:t>
            </a:r>
            <a:r>
              <a:rPr lang="en-US" sz="1200" dirty="0"/>
              <a:t>AMPT like ?)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lvl="2" indent="0">
              <a:buNone/>
            </a:pP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80" y="1392806"/>
            <a:ext cx="731158" cy="83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90" y="2320183"/>
            <a:ext cx="2082210" cy="240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278" y="5746618"/>
            <a:ext cx="27366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Thermodynamical</a:t>
            </a:r>
            <a:r>
              <a:rPr lang="en-US" b="1" dirty="0"/>
              <a:t> String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Fragmentation</a:t>
            </a:r>
            <a:endParaRPr lang="en-US" b="1" dirty="0"/>
          </a:p>
          <a:p>
            <a:r>
              <a:rPr lang="en-US" sz="1400" dirty="0" smtClean="0"/>
              <a:t>T. </a:t>
            </a:r>
            <a:r>
              <a:rPr lang="en-US" sz="1400" dirty="0" err="1" smtClean="0"/>
              <a:t>Sjöstrand</a:t>
            </a:r>
            <a:r>
              <a:rPr lang="en-US" sz="1400" dirty="0"/>
              <a:t> 1610.09818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731504" y="5372548"/>
            <a:ext cx="6250732" cy="147797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GB" dirty="0"/>
              <a:t>The </a:t>
            </a:r>
            <a:r>
              <a:rPr lang="en-GB" b="1" dirty="0">
                <a:solidFill>
                  <a:srgbClr val="FF00FF"/>
                </a:solidFill>
              </a:rPr>
              <a:t>understanding of soft hadronic physics is changing</a:t>
            </a:r>
            <a:r>
              <a:rPr lang="en-GB" dirty="0"/>
              <a:t> under the onslaught of LHC </a:t>
            </a:r>
            <a:r>
              <a:rPr lang="en-GB" dirty="0" smtClean="0"/>
              <a:t>pp data …</a:t>
            </a:r>
          </a:p>
          <a:p>
            <a:r>
              <a:rPr lang="en-US" dirty="0" smtClean="0"/>
              <a:t>.. we have </a:t>
            </a:r>
            <a:r>
              <a:rPr lang="en-GB" dirty="0" smtClean="0"/>
              <a:t>an </a:t>
            </a:r>
            <a:r>
              <a:rPr lang="en-GB" dirty="0">
                <a:solidFill>
                  <a:srgbClr val="FF00FF"/>
                </a:solidFill>
              </a:rPr>
              <a:t>interesting and challenging time ahead</a:t>
            </a:r>
            <a:r>
              <a:rPr lang="en-GB" dirty="0"/>
              <a:t> of us, where some of the </a:t>
            </a:r>
            <a:r>
              <a:rPr lang="en-GB" dirty="0">
                <a:solidFill>
                  <a:srgbClr val="FF00FF"/>
                </a:solidFill>
              </a:rPr>
              <a:t>most unexpected </a:t>
            </a:r>
            <a:r>
              <a:rPr lang="en-GB" dirty="0" smtClean="0">
                <a:solidFill>
                  <a:srgbClr val="FF00FF"/>
                </a:solidFill>
              </a:rPr>
              <a:t>new LHC </a:t>
            </a:r>
            <a:r>
              <a:rPr lang="en-GB" dirty="0">
                <a:solidFill>
                  <a:srgbClr val="FF00FF"/>
                </a:solidFill>
              </a:rPr>
              <a:t>observations</a:t>
            </a:r>
            <a:r>
              <a:rPr lang="en-GB" dirty="0"/>
              <a:t> may well come in the </a:t>
            </a:r>
            <a:r>
              <a:rPr lang="en-GB" dirty="0" smtClean="0">
                <a:solidFill>
                  <a:srgbClr val="FF00FF"/>
                </a:solidFill>
              </a:rPr>
              <a:t>low-p</a:t>
            </a:r>
            <a:r>
              <a:rPr lang="en-GB" baseline="-25000" dirty="0" smtClean="0">
                <a:solidFill>
                  <a:srgbClr val="FF00FF"/>
                </a:solidFill>
              </a:rPr>
              <a:t>T</a:t>
            </a:r>
            <a:r>
              <a:rPr lang="en-GB" dirty="0" smtClean="0">
                <a:solidFill>
                  <a:srgbClr val="FF00FF"/>
                </a:solidFill>
              </a:rPr>
              <a:t> </a:t>
            </a:r>
            <a:r>
              <a:rPr lang="en-GB" dirty="0">
                <a:solidFill>
                  <a:srgbClr val="FF00FF"/>
                </a:solidFill>
              </a:rPr>
              <a:t>region</a:t>
            </a:r>
            <a:r>
              <a:rPr lang="en-GB" dirty="0"/>
              <a:t> rather than the in </a:t>
            </a:r>
            <a:r>
              <a:rPr lang="en-GB" dirty="0" smtClean="0"/>
              <a:t>high-p</a:t>
            </a:r>
            <a:r>
              <a:rPr lang="en-GB" baseline="-25000" dirty="0" smtClean="0"/>
              <a:t>T</a:t>
            </a:r>
            <a:r>
              <a:rPr lang="en-GB" dirty="0" smtClean="0"/>
              <a:t> </a:t>
            </a:r>
            <a:r>
              <a:rPr lang="en-GB" dirty="0"/>
              <a:t>one.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42900" y="4074369"/>
            <a:ext cx="8496944" cy="1200971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(personal) </a:t>
            </a:r>
            <a:r>
              <a:rPr lang="en-US" sz="2000" b="1" dirty="0" smtClean="0">
                <a:solidFill>
                  <a:srgbClr val="0000FF"/>
                </a:solidFill>
              </a:rPr>
              <a:t>Hypothesis</a:t>
            </a:r>
            <a:r>
              <a:rPr lang="en-US" sz="2000" b="1" dirty="0">
                <a:solidFill>
                  <a:srgbClr val="0000FF"/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The physics </a:t>
            </a:r>
            <a:r>
              <a:rPr lang="en-US" sz="2000" b="1" dirty="0" smtClean="0">
                <a:solidFill>
                  <a:srgbClr val="FF0000"/>
                </a:solidFill>
              </a:rPr>
              <a:t>underlying soft </a:t>
            </a:r>
            <a:r>
              <a:rPr lang="en-US" sz="2000" b="1" dirty="0">
                <a:solidFill>
                  <a:srgbClr val="FF0000"/>
                </a:solidFill>
              </a:rPr>
              <a:t>'collectivity' </a:t>
            </a:r>
            <a:r>
              <a:rPr lang="en-US" sz="2000" b="1" dirty="0" smtClean="0">
                <a:solidFill>
                  <a:srgbClr val="FF0000"/>
                </a:solidFill>
              </a:rPr>
              <a:t>signals is </a:t>
            </a:r>
            <a:r>
              <a:rPr lang="en-US" sz="2000" b="1" dirty="0">
                <a:solidFill>
                  <a:srgbClr val="FF0000"/>
                </a:solidFill>
              </a:rPr>
              <a:t>the same in AA, pA, and </a:t>
            </a:r>
            <a:r>
              <a:rPr lang="en-US" sz="2000" b="1" dirty="0" smtClean="0">
                <a:solidFill>
                  <a:srgbClr val="FF0000"/>
                </a:solidFill>
              </a:rPr>
              <a:t>pp: </a:t>
            </a:r>
          </a:p>
          <a:p>
            <a:r>
              <a:rPr lang="en-US" sz="1200" dirty="0" smtClean="0"/>
              <a:t>Even if dominant in AA and hardly discernable in pp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It is a </a:t>
            </a:r>
            <a:r>
              <a:rPr lang="en-US" sz="2000" b="1" u="sng" dirty="0" smtClean="0">
                <a:solidFill>
                  <a:srgbClr val="FF0000"/>
                </a:solidFill>
              </a:rPr>
              <a:t>generic</a:t>
            </a:r>
            <a:r>
              <a:rPr lang="en-US" sz="2000" b="1" dirty="0" smtClean="0">
                <a:solidFill>
                  <a:srgbClr val="FF0000"/>
                </a:solidFill>
              </a:rPr>
              <a:t> property of all strongly interacting many-body </a:t>
            </a:r>
            <a:r>
              <a:rPr lang="en-US" sz="2000" b="1" dirty="0" smtClean="0">
                <a:solidFill>
                  <a:srgbClr val="002060"/>
                </a:solidFill>
              </a:rPr>
              <a:t>(≥2?)</a:t>
            </a:r>
            <a:r>
              <a:rPr lang="en-US" sz="2000" b="1" dirty="0" smtClean="0">
                <a:solidFill>
                  <a:srgbClr val="FF0000"/>
                </a:solidFill>
              </a:rPr>
              <a:t> systems.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666" y="46321"/>
            <a:ext cx="1853072" cy="591573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2017 Puebla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679" y="48589"/>
            <a:ext cx="5238615" cy="591573"/>
          </a:xfrm>
        </p:spPr>
        <p:txBody>
          <a:bodyPr/>
          <a:lstStyle/>
          <a:p>
            <a:r>
              <a:rPr lang="en-US" dirty="0" smtClean="0"/>
              <a:t>Other Consequences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Soft-Hard correlation (both v</a:t>
            </a:r>
            <a:r>
              <a:rPr lang="en-US" baseline="-25000" dirty="0" smtClean="0"/>
              <a:t>2</a:t>
            </a:r>
            <a:r>
              <a:rPr lang="en-US" dirty="0" smtClean="0"/>
              <a:t> and R</a:t>
            </a:r>
            <a:r>
              <a:rPr lang="en-US" baseline="-25000" dirty="0" smtClean="0"/>
              <a:t>AA</a:t>
            </a:r>
            <a:r>
              <a:rPr lang="en-US" dirty="0" smtClean="0"/>
              <a:t> ~ 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oft &amp; hard linked to same physics: single scattering + density in homogeneities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Quasiparticles </a:t>
            </a:r>
            <a:r>
              <a:rPr lang="en-US" dirty="0" smtClean="0">
                <a:sym typeface="Wingdings" panose="05000000000000000000" pitchFamily="2" charset="2"/>
              </a:rPr>
              <a:t> Ideal </a:t>
            </a:r>
            <a:r>
              <a:rPr lang="en-US" dirty="0">
                <a:sym typeface="Wingdings" panose="05000000000000000000" pitchFamily="2" charset="2"/>
              </a:rPr>
              <a:t>F</a:t>
            </a:r>
            <a:r>
              <a:rPr lang="en-US" dirty="0" smtClean="0">
                <a:sym typeface="Wingdings" panose="05000000000000000000" pitchFamily="2" charset="2"/>
              </a:rPr>
              <a:t>luid; value of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lang="en-US" dirty="0" smtClean="0">
                <a:sym typeface="Wingdings" panose="05000000000000000000" pitchFamily="2" charset="2"/>
              </a:rPr>
              <a:t>/S, ……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2017 Puebla WS J. Schukraft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D3667D-64B6-48C6-86B8-FA491E514B2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97" y="1412776"/>
            <a:ext cx="7198635" cy="3186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66" y="5166268"/>
            <a:ext cx="4508326" cy="43204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507457" y="4365105"/>
            <a:ext cx="3636543" cy="2517606"/>
            <a:chOff x="5507457" y="4365105"/>
            <a:chExt cx="3636543" cy="25176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7457" y="4365105"/>
              <a:ext cx="3636543" cy="251760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71007" y="6178943"/>
              <a:ext cx="85472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1805.04081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2752997" y="2317960"/>
            <a:ext cx="3148020" cy="1339851"/>
            <a:chOff x="3716" y="1012"/>
            <a:chExt cx="1983" cy="844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716" y="1012"/>
              <a:ext cx="1983" cy="844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HD hydro vs LD 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same-same or different ?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Question is still open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+mj-lt"/>
                </a:rPr>
                <a:t>may need experimental input</a:t>
              </a:r>
              <a:endPara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853" y="1434"/>
              <a:ext cx="117" cy="2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9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126" y="46326"/>
            <a:ext cx="2648161" cy="591573"/>
          </a:xfrm>
        </p:spPr>
        <p:txBody>
          <a:bodyPr/>
          <a:lstStyle/>
          <a:p>
            <a:r>
              <a:rPr lang="en-US" dirty="0" smtClean="0"/>
              <a:t>Collectivity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1658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u="sng" dirty="0" smtClean="0"/>
              <a:t>weak</a:t>
            </a:r>
            <a:r>
              <a:rPr lang="en-US" dirty="0" smtClean="0"/>
              <a:t> </a:t>
            </a:r>
            <a:r>
              <a:rPr lang="en-US" sz="1600" dirty="0" smtClean="0"/>
              <a:t>(mathematical)</a:t>
            </a:r>
            <a:r>
              <a:rPr lang="en-US" dirty="0" smtClean="0"/>
              <a:t> definition:  </a:t>
            </a:r>
          </a:p>
          <a:p>
            <a:pPr lvl="1">
              <a:lnSpc>
                <a:spcPct val="100000"/>
              </a:lnSpc>
            </a:pPr>
            <a:r>
              <a:rPr lang="en-US" b="1" dirty="0" smtClean="0"/>
              <a:t>SIMILAR</a:t>
            </a:r>
            <a:r>
              <a:rPr lang="en-US" dirty="0" smtClean="0"/>
              <a:t> effect/probability for </a:t>
            </a:r>
            <a:r>
              <a:rPr lang="en-US" b="1" dirty="0" smtClean="0"/>
              <a:t>ALL</a:t>
            </a:r>
            <a:r>
              <a:rPr lang="en-US" dirty="0" smtClean="0"/>
              <a:t> particles </a:t>
            </a:r>
            <a:r>
              <a:rPr lang="en-US" sz="1100" dirty="0" smtClean="0"/>
              <a:t>(of some kind, say p</a:t>
            </a:r>
            <a:r>
              <a:rPr lang="en-US" sz="1100" baseline="-25000" dirty="0" smtClean="0"/>
              <a:t>T</a:t>
            </a:r>
            <a:r>
              <a:rPr lang="en-US" sz="1100" dirty="0" smtClean="0"/>
              <a:t>/PID)</a:t>
            </a:r>
            <a:r>
              <a:rPr lang="en-US" dirty="0" smtClean="0"/>
              <a:t> in </a:t>
            </a:r>
            <a:r>
              <a:rPr lang="en-US" sz="1100" dirty="0" smtClean="0"/>
              <a:t>(almost) </a:t>
            </a:r>
            <a:r>
              <a:rPr lang="en-US" b="1" dirty="0" smtClean="0"/>
              <a:t>ALL</a:t>
            </a:r>
            <a:r>
              <a:rPr lang="en-US" dirty="0" smtClean="0"/>
              <a:t> events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drawn from the same inclusive single particle </a:t>
            </a:r>
            <a:r>
              <a:rPr lang="en-US" u="sng" dirty="0" smtClean="0"/>
              <a:t>probability</a:t>
            </a:r>
            <a:r>
              <a:rPr lang="en-US" dirty="0" smtClean="0"/>
              <a:t> distribution (e.g. dN/</a:t>
            </a:r>
            <a:r>
              <a:rPr lang="en-US" dirty="0" err="1" smtClean="0"/>
              <a:t>d</a:t>
            </a:r>
            <a:r>
              <a:rPr lang="en-US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probability can be arbitrarily small ! as long as it’s the same for all particles/events</a:t>
            </a:r>
            <a:br>
              <a:rPr lang="en-US" dirty="0" smtClean="0"/>
            </a:b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 </a:t>
            </a:r>
            <a:r>
              <a:rPr lang="en-US" dirty="0"/>
              <a:t>Collectivity is </a:t>
            </a:r>
            <a:r>
              <a:rPr lang="en-US" b="1" dirty="0">
                <a:solidFill>
                  <a:srgbClr val="FF00FF"/>
                </a:solidFill>
              </a:rPr>
              <a:t>experimentally proven</a:t>
            </a:r>
            <a:r>
              <a:rPr lang="en-US" dirty="0"/>
              <a:t> in </a:t>
            </a:r>
            <a:r>
              <a:rPr lang="en-US" b="1" dirty="0">
                <a:solidFill>
                  <a:srgbClr val="FF00FF"/>
                </a:solidFill>
              </a:rPr>
              <a:t>AA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rgbClr val="FF00FF"/>
                </a:solidFill>
              </a:rPr>
              <a:t>pA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4369" y="6644020"/>
            <a:ext cx="1949631" cy="21398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1763688" y="3681399"/>
            <a:ext cx="3384376" cy="3422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en-US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{2}&lt; </a:t>
            </a:r>
            <a:r>
              <a:rPr lang="en-US" b="1" dirty="0">
                <a:solidFill>
                  <a:srgbClr val="0066FF"/>
                </a:solidFill>
                <a:latin typeface="+mn-lt"/>
              </a:rPr>
              <a:t>v</a:t>
            </a:r>
            <a:r>
              <a:rPr lang="en-US" b="1" baseline="-25000" dirty="0">
                <a:solidFill>
                  <a:srgbClr val="0066FF"/>
                </a:solidFill>
                <a:latin typeface="+mn-lt"/>
              </a:rPr>
              <a:t>2</a:t>
            </a:r>
            <a:r>
              <a:rPr lang="en-US" b="1" dirty="0">
                <a:solidFill>
                  <a:srgbClr val="0066FF"/>
                </a:solidFill>
                <a:latin typeface="+mn-lt"/>
              </a:rPr>
              <a:t>{4}</a:t>
            </a:r>
            <a:r>
              <a:rPr lang="en-GB" b="1" dirty="0">
                <a:solidFill>
                  <a:srgbClr val="0066FF"/>
                </a:solidFill>
                <a:latin typeface="+mn-lt"/>
              </a:rPr>
              <a:t>≈</a:t>
            </a:r>
            <a:r>
              <a:rPr lang="en-US" b="1" dirty="0">
                <a:solidFill>
                  <a:srgbClr val="0066FF"/>
                </a:solidFill>
                <a:latin typeface="+mn-lt"/>
              </a:rPr>
              <a:t>v</a:t>
            </a:r>
            <a:r>
              <a:rPr lang="en-US" b="1" baseline="-25000" dirty="0">
                <a:solidFill>
                  <a:srgbClr val="0066FF"/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{6}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≈ … ≈v</a:t>
            </a:r>
            <a:r>
              <a:rPr lang="en-GB" b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{∞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}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2228" y="4456255"/>
            <a:ext cx="4062581" cy="2132856"/>
            <a:chOff x="2735245" y="4725145"/>
            <a:chExt cx="4062581" cy="2132856"/>
          </a:xfrm>
        </p:grpSpPr>
        <p:pic>
          <p:nvPicPr>
            <p:cNvPr id="13318" name="Picture 6" descr="https://twiki.cern.ch/twiki/pub/CMSPublic/PhysicsResultsHIN14006/final_v2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245" y="4725145"/>
              <a:ext cx="4062581" cy="2132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 bwMode="auto">
            <a:xfrm>
              <a:off x="6084168" y="5517232"/>
              <a:ext cx="0" cy="288032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4662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715" y="12429"/>
            <a:ext cx="2904641" cy="591573"/>
          </a:xfrm>
        </p:spPr>
        <p:txBody>
          <a:bodyPr/>
          <a:lstStyle/>
          <a:p>
            <a:r>
              <a:rPr lang="en-US" dirty="0" smtClean="0"/>
              <a:t>‘Collectivity’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324528" cy="6165850"/>
          </a:xfrm>
        </p:spPr>
        <p:txBody>
          <a:bodyPr/>
          <a:lstStyle/>
          <a:p>
            <a:r>
              <a:rPr lang="en-US" u="sng" dirty="0" smtClean="0"/>
              <a:t>strong</a:t>
            </a:r>
            <a:r>
              <a:rPr lang="en-US" dirty="0" smtClean="0"/>
              <a:t> definition:     {'thermo' +  'hydro'} - dynamics</a:t>
            </a:r>
          </a:p>
          <a:p>
            <a:pPr lvl="1"/>
            <a:r>
              <a:rPr lang="en-US" b="1" dirty="0" smtClean="0"/>
              <a:t>emerging-f(</a:t>
            </a:r>
            <a:r>
              <a:rPr lang="en-US" b="1" i="1" dirty="0" smtClean="0"/>
              <a:t>t</a:t>
            </a:r>
            <a:r>
              <a:rPr lang="en-US" b="1" dirty="0" smtClean="0"/>
              <a:t>)-</a:t>
            </a:r>
            <a:r>
              <a:rPr lang="en-US" dirty="0" smtClean="0"/>
              <a:t> </a:t>
            </a:r>
            <a:r>
              <a:rPr lang="en-US" b="1" dirty="0" smtClean="0"/>
              <a:t>strongly interacting</a:t>
            </a:r>
            <a:r>
              <a:rPr lang="en-US" dirty="0" smtClean="0"/>
              <a:t> equilibrated matter with density/pressure </a:t>
            </a:r>
            <a:r>
              <a:rPr lang="en-US" b="1" dirty="0" smtClean="0"/>
              <a:t>gradients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hydro-dynamics:</a:t>
            </a:r>
          </a:p>
          <a:p>
            <a:pPr lvl="2"/>
            <a:r>
              <a:rPr lang="en-US" b="1" dirty="0" smtClean="0"/>
              <a:t>LO</a:t>
            </a:r>
            <a:r>
              <a:rPr lang="en-US" dirty="0" smtClean="0"/>
              <a:t>: radial (v</a:t>
            </a:r>
            <a:r>
              <a:rPr lang="en-US" baseline="-25000" dirty="0" smtClean="0"/>
              <a:t>0</a:t>
            </a:r>
            <a:r>
              <a:rPr lang="en-US" dirty="0" smtClean="0"/>
              <a:t>) &amp; elliptic (v</a:t>
            </a:r>
            <a:r>
              <a:rPr lang="en-US" baseline="-25000" dirty="0" smtClean="0"/>
              <a:t>2</a:t>
            </a:r>
            <a:r>
              <a:rPr lang="en-US" dirty="0" smtClean="0"/>
              <a:t>) flow for &gt; 95% of all particles (p</a:t>
            </a:r>
            <a:r>
              <a:rPr lang="en-US" baseline="-25000" dirty="0" smtClean="0"/>
              <a:t>t</a:t>
            </a:r>
            <a:r>
              <a:rPr lang="en-US" dirty="0" smtClean="0"/>
              <a:t> &lt; few GeV)</a:t>
            </a:r>
          </a:p>
          <a:p>
            <a:pPr lvl="2"/>
            <a:r>
              <a:rPr lang="en-US" b="1" dirty="0" smtClean="0"/>
              <a:t>NLO</a:t>
            </a:r>
            <a:r>
              <a:rPr lang="en-US" dirty="0" smtClean="0"/>
              <a:t>: higher harmonics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, PID  (</a:t>
            </a:r>
            <a:r>
              <a:rPr lang="en-US" i="1" dirty="0" smtClean="0"/>
              <a:t>m</a:t>
            </a:r>
            <a:r>
              <a:rPr lang="en-US" dirty="0" smtClean="0"/>
              <a:t> dependence) of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 ('mode mixing' of v</a:t>
            </a:r>
            <a:r>
              <a:rPr lang="en-US" baseline="-25000" dirty="0" smtClean="0"/>
              <a:t>0</a:t>
            </a:r>
            <a:r>
              <a:rPr lang="en-US" dirty="0" smtClean="0"/>
              <a:t> &amp; v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NNLO</a:t>
            </a:r>
            <a:r>
              <a:rPr lang="en-US" dirty="0" smtClean="0"/>
              <a:t>: non-linear mode mixing 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GB" dirty="0" smtClean="0"/>
              <a:t>≠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n</a:t>
            </a:r>
            <a:r>
              <a:rPr lang="en-US" dirty="0" smtClean="0"/>
              <a:t>), factorization violation r(p</a:t>
            </a:r>
            <a:r>
              <a:rPr lang="en-US" baseline="-25000" dirty="0" smtClean="0"/>
              <a:t>T</a:t>
            </a:r>
            <a:r>
              <a:rPr lang="en-US" dirty="0" smtClean="0"/>
              <a:t>), EbE P(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), …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thermo-dynamics: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particle ratios (Statistical Model) to 10-30%</a:t>
            </a:r>
          </a:p>
          <a:p>
            <a:pPr lvl="2"/>
            <a:r>
              <a:rPr lang="en-US" dirty="0" smtClean="0"/>
              <a:t>in pp/pA: 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s</a:t>
            </a:r>
            <a:r>
              <a:rPr lang="en-US" dirty="0" smtClean="0"/>
              <a:t> -&gt; 1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err="1" smtClean="0"/>
              <a:t>thermo</a:t>
            </a:r>
            <a:r>
              <a:rPr lang="en-US" b="1" dirty="0" smtClean="0"/>
              <a:t> + hydro: =&gt; Space Time Evolution (STE)</a:t>
            </a:r>
          </a:p>
          <a:p>
            <a:pPr lvl="2"/>
            <a:r>
              <a:rPr lang="en-US" dirty="0" smtClean="0"/>
              <a:t>HBT f(T,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):  (R(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), R(N</a:t>
            </a:r>
            <a:r>
              <a:rPr lang="en-US" baseline="-25000" dirty="0" smtClean="0"/>
              <a:t>ch</a:t>
            </a:r>
            <a:r>
              <a:rPr lang="en-US" baseline="30000" dirty="0" smtClean="0"/>
              <a:t>1/3</a:t>
            </a:r>
            <a:r>
              <a:rPr lang="en-US" dirty="0" smtClean="0"/>
              <a:t>),  R</a:t>
            </a:r>
            <a:r>
              <a:rPr lang="en-US" baseline="-25000" dirty="0" smtClean="0"/>
              <a:t>out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side</a:t>
            </a:r>
            <a:r>
              <a:rPr lang="en-US" dirty="0" smtClean="0"/>
              <a:t> </a:t>
            </a:r>
            <a:r>
              <a:rPr lang="en-GB" dirty="0" smtClean="0"/>
              <a:t>≈</a:t>
            </a:r>
            <a:r>
              <a:rPr lang="en-US" dirty="0" smtClean="0"/>
              <a:t> 1)</a:t>
            </a:r>
          </a:p>
          <a:p>
            <a:pPr lvl="2"/>
            <a:r>
              <a:rPr lang="en-US" dirty="0" smtClean="0"/>
              <a:t> Charge Balance functions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strong Collectivity </a:t>
            </a:r>
            <a:r>
              <a:rPr lang="en-US" b="1" dirty="0" smtClean="0">
                <a:solidFill>
                  <a:srgbClr val="FF00FF"/>
                </a:solidFill>
              </a:rPr>
              <a:t>consistent with </a:t>
            </a:r>
            <a:r>
              <a:rPr lang="en-GB" b="1" dirty="0">
                <a:solidFill>
                  <a:srgbClr val="FF00FF"/>
                </a:solidFill>
              </a:rPr>
              <a:t>≈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smtClean="0">
                <a:solidFill>
                  <a:srgbClr val="FF00FF"/>
                </a:solidFill>
              </a:rPr>
              <a:t>all data </a:t>
            </a:r>
            <a:r>
              <a:rPr lang="en-US" b="1" dirty="0">
                <a:solidFill>
                  <a:srgbClr val="FF00FF"/>
                </a:solidFill>
              </a:rPr>
              <a:t>in </a:t>
            </a:r>
            <a:r>
              <a:rPr lang="en-US" b="1" dirty="0" smtClean="0">
                <a:solidFill>
                  <a:srgbClr val="FF00FF"/>
                </a:solidFill>
              </a:rPr>
              <a:t>pp/pA/AA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200" dirty="0" smtClean="0"/>
              <a:t>to (very) good accuracy, where it was measured..</a:t>
            </a:r>
            <a:br>
              <a:rPr lang="en-US" sz="1200" dirty="0" smtClean="0"/>
            </a:br>
            <a:endParaRPr lang="en-US" sz="1200" dirty="0" smtClean="0"/>
          </a:p>
          <a:p>
            <a:pPr lvl="1"/>
            <a:endParaRPr lang="en-US" dirty="0" smtClean="0"/>
          </a:p>
          <a:p>
            <a:pPr lvl="1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2017 Puebla WS J. Schukraft</a:t>
            </a:r>
            <a:endParaRPr lang="en-US" dirty="0">
              <a:solidFill>
                <a:srgbClr val="91919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2699792" y="980728"/>
            <a:ext cx="216024" cy="144016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4644010" y="980728"/>
            <a:ext cx="3168352" cy="144016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10" y="108160"/>
            <a:ext cx="416171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 'Standard Model' of heavy ion physics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424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58" y="1679788"/>
            <a:ext cx="1321693" cy="152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51" y="2492896"/>
            <a:ext cx="2818715" cy="2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962" y="46326"/>
            <a:ext cx="7096494" cy="591573"/>
          </a:xfrm>
        </p:spPr>
        <p:txBody>
          <a:bodyPr/>
          <a:lstStyle/>
          <a:p>
            <a:r>
              <a:rPr lang="en-US" dirty="0" smtClean="0"/>
              <a:t>A priori: pp </a:t>
            </a:r>
            <a:r>
              <a:rPr lang="en-GB" dirty="0"/>
              <a:t>≈</a:t>
            </a:r>
            <a:r>
              <a:rPr lang="en-US" dirty="0" smtClean="0"/>
              <a:t> pA @ same dN/dy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 </a:t>
            </a:r>
            <a:r>
              <a:rPr lang="en-US" dirty="0"/>
              <a:t>pp = </a:t>
            </a:r>
            <a:r>
              <a:rPr lang="en-US" dirty="0" smtClean="0"/>
              <a:t>pA: N</a:t>
            </a:r>
            <a:r>
              <a:rPr lang="en-US" baseline="-25000" dirty="0" smtClean="0"/>
              <a:t>ch</a:t>
            </a:r>
            <a:r>
              <a:rPr lang="en-US" dirty="0" smtClean="0"/>
              <a:t>, transverse size</a:t>
            </a:r>
            <a:r>
              <a:rPr lang="en-US" dirty="0"/>
              <a:t> </a:t>
            </a:r>
            <a:r>
              <a:rPr lang="en-US" dirty="0" smtClean="0"/>
              <a:t>&amp; shape =&gt; </a:t>
            </a:r>
            <a:r>
              <a:rPr lang="en-US" u="sng" dirty="0" smtClean="0"/>
              <a:t>Initial State 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similar: </a:t>
            </a:r>
          </a:p>
          <a:p>
            <a:pPr lvl="1"/>
            <a:r>
              <a:rPr lang="en-US" dirty="0"/>
              <a:t> </a:t>
            </a:r>
            <a:r>
              <a:rPr lang="en-US" b="1" dirty="0" smtClean="0">
                <a:solidFill>
                  <a:srgbClr val="FF00FF"/>
                </a:solidFill>
              </a:rPr>
              <a:t>experimentally verified</a:t>
            </a:r>
            <a:r>
              <a:rPr lang="en-US" dirty="0" smtClean="0"/>
              <a:t>: </a:t>
            </a:r>
            <a:r>
              <a:rPr lang="en-US" u="sng" dirty="0" smtClean="0"/>
              <a:t>final state </a:t>
            </a:r>
            <a:r>
              <a:rPr lang="en-US" dirty="0" smtClean="0"/>
              <a:t>R(pp) </a:t>
            </a:r>
            <a:r>
              <a:rPr lang="en-GB" dirty="0" smtClean="0"/>
              <a:t>≈ R(pA) &lt; R(AA) @ same N</a:t>
            </a:r>
            <a:r>
              <a:rPr lang="en-GB" baseline="-25000" dirty="0" smtClean="0"/>
              <a:t>ch </a:t>
            </a:r>
            <a:r>
              <a:rPr lang="en-GB" dirty="0" smtClean="0"/>
              <a:t>(≈ N</a:t>
            </a:r>
            <a:r>
              <a:rPr lang="en-GB" baseline="-25000" dirty="0" smtClean="0"/>
              <a:t>part</a:t>
            </a:r>
            <a:r>
              <a:rPr lang="en-GB" dirty="0" smtClean="0"/>
              <a:t>)</a:t>
            </a:r>
            <a:endParaRPr lang="en-US" baseline="-25000" dirty="0" smtClean="0"/>
          </a:p>
          <a:p>
            <a:pPr lvl="1"/>
            <a:r>
              <a:rPr lang="en-US" dirty="0" smtClean="0"/>
              <a:t>IF there is collectivity in central pA, THEN there is no reason why not in 'central' pp </a:t>
            </a:r>
          </a:p>
          <a:p>
            <a:r>
              <a:rPr lang="en-US" dirty="0" smtClean="0"/>
              <a:t>NLO pp </a:t>
            </a:r>
            <a:r>
              <a:rPr lang="en-GB" dirty="0" smtClean="0"/>
              <a:t>≠ pA</a:t>
            </a:r>
            <a:r>
              <a:rPr lang="en-US" dirty="0" smtClean="0"/>
              <a:t>: some differences expected</a:t>
            </a:r>
          </a:p>
          <a:p>
            <a:pPr lvl="1"/>
            <a:r>
              <a:rPr lang="en-US" dirty="0" smtClean="0"/>
              <a:t>MPI vs N</a:t>
            </a:r>
            <a:r>
              <a:rPr lang="en-US" baseline="-25000" dirty="0" smtClean="0"/>
              <a:t>coll</a:t>
            </a:r>
            <a:r>
              <a:rPr lang="en-US" dirty="0" smtClean="0"/>
              <a:t>, transverse 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dirty="0" smtClean="0"/>
              <a:t>-profile, </a:t>
            </a:r>
            <a:br>
              <a:rPr lang="en-US" dirty="0" smtClean="0"/>
            </a:br>
            <a:r>
              <a:rPr lang="en-US" dirty="0" smtClean="0"/>
              <a:t>d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/dN =&gt; bias,  jet fraction, ..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2016 Taxco Mexico WS J. Schukraft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D3667D-64B6-48C6-86B8-FA491E514B2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461" name="Picture 5" descr="Image result for nucleus nucleus collision glau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72816"/>
            <a:ext cx="1636682" cy="11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9665" y="3356992"/>
            <a:ext cx="3480721" cy="3511518"/>
            <a:chOff x="-9665" y="3356992"/>
            <a:chExt cx="3480721" cy="3511518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65" y="3583526"/>
              <a:ext cx="3480721" cy="328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95536" y="3356992"/>
              <a:ext cx="1512168" cy="3145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&lt;p</a:t>
              </a:r>
              <a:r>
                <a:rPr kumimoji="0" lang="en-US" sz="16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&gt; vs N</a:t>
              </a:r>
              <a:r>
                <a:rPr kumimoji="0" lang="en-US" sz="16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</a:t>
              </a:r>
              <a:endPara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45891" y="4797152"/>
            <a:ext cx="2679320" cy="1999097"/>
            <a:chOff x="3245891" y="4797152"/>
            <a:chExt cx="2679320" cy="1999097"/>
          </a:xfrm>
        </p:grpSpPr>
        <p:pic>
          <p:nvPicPr>
            <p:cNvPr id="16" name="Picture 2" descr="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1" r="9402"/>
            <a:stretch/>
          </p:blipFill>
          <p:spPr bwMode="auto">
            <a:xfrm>
              <a:off x="3245891" y="4957932"/>
              <a:ext cx="2679320" cy="1838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3707906" y="4797152"/>
              <a:ext cx="2016224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BW fit: T</a:t>
              </a:r>
              <a:r>
                <a:rPr kumimoji="0" lang="en-US" sz="18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kin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vs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b</a:t>
              </a:r>
              <a:endParaRPr kumimoji="0" lang="en-GB" sz="1800" b="1" i="0" u="none" strike="noStrike" kern="1200" cap="none" spc="0" normalizeH="0" baseline="-2500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99992" y="2204864"/>
            <a:ext cx="1365698" cy="238312"/>
            <a:chOff x="4980393" y="3049179"/>
            <a:chExt cx="1365698" cy="238312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89" r="50663" b="49127"/>
            <a:stretch/>
          </p:blipFill>
          <p:spPr bwMode="auto">
            <a:xfrm>
              <a:off x="4980393" y="3049501"/>
              <a:ext cx="717290" cy="23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89" r="50639" b="48705"/>
            <a:stretch/>
          </p:blipFill>
          <p:spPr bwMode="auto">
            <a:xfrm rot="10800000">
              <a:off x="5628448" y="3049179"/>
              <a:ext cx="717643" cy="23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922256" y="3190382"/>
            <a:ext cx="3221744" cy="3688638"/>
            <a:chOff x="5922256" y="3190382"/>
            <a:chExt cx="3221744" cy="3688638"/>
          </a:xfrm>
        </p:grpSpPr>
        <p:grpSp>
          <p:nvGrpSpPr>
            <p:cNvPr id="7" name="Group 6"/>
            <p:cNvGrpSpPr/>
            <p:nvPr/>
          </p:nvGrpSpPr>
          <p:grpSpPr>
            <a:xfrm>
              <a:off x="5922256" y="3190382"/>
              <a:ext cx="3212596" cy="3688638"/>
              <a:chOff x="5922256" y="3190382"/>
              <a:chExt cx="3212596" cy="368863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922256" y="3190382"/>
                <a:ext cx="3212596" cy="3688638"/>
                <a:chOff x="2843809" y="1196752"/>
                <a:chExt cx="4292716" cy="3688638"/>
              </a:xfrm>
            </p:grpSpPr>
            <p:pic>
              <p:nvPicPr>
                <p:cNvPr id="1945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909" b="48954"/>
                <a:stretch/>
              </p:blipFill>
              <p:spPr bwMode="auto">
                <a:xfrm>
                  <a:off x="2843809" y="1196752"/>
                  <a:ext cx="4292716" cy="3238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0499" r="1152"/>
                <a:stretch/>
              </p:blipFill>
              <p:spPr bwMode="auto">
                <a:xfrm>
                  <a:off x="2843809" y="4282586"/>
                  <a:ext cx="4282206" cy="602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6444208" y="4365104"/>
                <a:ext cx="1152128" cy="610040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18FFD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HBT: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18FFD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 vs N</a:t>
                </a:r>
                <a:r>
                  <a:rPr kumimoji="0" lang="en-US" sz="1600" b="1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618FFD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</a:t>
                </a:r>
                <a:endParaRPr kumimoji="0" lang="en-GB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 bwMode="auto">
            <a:xfrm>
              <a:off x="8172400" y="5517232"/>
              <a:ext cx="971600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4011" y="6127909"/>
            <a:ext cx="396044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pp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closer to pA than pA to  AA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 expected…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0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37720"/>
            <a:ext cx="6300192" cy="1365161"/>
          </a:xfrm>
        </p:spPr>
        <p:txBody>
          <a:bodyPr/>
          <a:lstStyle/>
          <a:p>
            <a:r>
              <a:rPr lang="en-US" dirty="0" smtClean="0"/>
              <a:t>The first LHC Discovery </a:t>
            </a:r>
            <a:r>
              <a:rPr lang="en-US" sz="1600" dirty="0" smtClean="0">
                <a:solidFill>
                  <a:schemeClr val="tx1"/>
                </a:solidFill>
              </a:rPr>
              <a:t>(pp 7 TeV, Sept 2010)</a:t>
            </a:r>
          </a:p>
          <a:p>
            <a:pPr lvl="1"/>
            <a:r>
              <a:rPr lang="en-US" dirty="0" smtClean="0"/>
              <a:t>long range rapidity </a:t>
            </a:r>
            <a:r>
              <a:rPr lang="en-US" b="1" dirty="0" smtClean="0">
                <a:solidFill>
                  <a:srgbClr val="FF0000"/>
                </a:solidFill>
              </a:rPr>
              <a:t>‘Ridge'</a:t>
            </a:r>
            <a:r>
              <a:rPr lang="en-US" dirty="0" smtClean="0"/>
              <a:t> in 2-particle correlations</a:t>
            </a:r>
          </a:p>
          <a:p>
            <a:pPr lvl="2"/>
            <a:r>
              <a:rPr lang="en-US" dirty="0" smtClean="0"/>
              <a:t>visible in the highest multiplicity pp collisions</a:t>
            </a:r>
          </a:p>
          <a:p>
            <a:pPr lvl="2"/>
            <a:r>
              <a:rPr lang="en-US" dirty="0" smtClean="0"/>
              <a:t>arguably still the </a:t>
            </a:r>
            <a:r>
              <a:rPr lang="en-US" dirty="0" smtClean="0">
                <a:solidFill>
                  <a:srgbClr val="FF00FF"/>
                </a:solidFill>
              </a:rPr>
              <a:t>most unexpected LHC discovery</a:t>
            </a:r>
            <a:endParaRPr lang="en-GB" dirty="0">
              <a:solidFill>
                <a:srgbClr val="FF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861" y="6644020"/>
            <a:ext cx="1524456" cy="216086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Yale  2018 J. Schukraft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41C9E1-BDC2-4823-A7A9-8C95C7C43A4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19075" y="46324"/>
            <a:ext cx="2058257" cy="591573"/>
          </a:xfrm>
        </p:spPr>
        <p:txBody>
          <a:bodyPr/>
          <a:lstStyle/>
          <a:p>
            <a:r>
              <a:rPr lang="en-US" dirty="0" smtClean="0"/>
              <a:t>Surprise</a:t>
            </a:r>
            <a:endParaRPr lang="en-GB" dirty="0"/>
          </a:p>
        </p:txBody>
      </p:sp>
      <p:pic>
        <p:nvPicPr>
          <p:cNvPr id="13895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75" y="4049486"/>
            <a:ext cx="3669727" cy="132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" y="1983248"/>
            <a:ext cx="5861826" cy="3759619"/>
            <a:chOff x="1" y="1983248"/>
            <a:chExt cx="5861826" cy="3759619"/>
          </a:xfrm>
        </p:grpSpPr>
        <p:grpSp>
          <p:nvGrpSpPr>
            <p:cNvPr id="2" name="Group 1"/>
            <p:cNvGrpSpPr/>
            <p:nvPr/>
          </p:nvGrpSpPr>
          <p:grpSpPr>
            <a:xfrm>
              <a:off x="1" y="1983248"/>
              <a:ext cx="5861826" cy="3759619"/>
              <a:chOff x="1" y="1983248"/>
              <a:chExt cx="5861826" cy="3759619"/>
            </a:xfrm>
          </p:grpSpPr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19" t="11892" r="6650" b="6900"/>
              <a:stretch/>
            </p:blipFill>
            <p:spPr bwMode="auto">
              <a:xfrm>
                <a:off x="390292" y="2141023"/>
                <a:ext cx="4072289" cy="3601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 Box 16"/>
              <p:cNvSpPr txBox="1">
                <a:spLocks noChangeArrowheads="1"/>
              </p:cNvSpPr>
              <p:nvPr/>
            </p:nvSpPr>
            <p:spPr bwMode="auto">
              <a:xfrm>
                <a:off x="1" y="1983248"/>
                <a:ext cx="2124634" cy="369974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'Near Side Ridge</a:t>
                </a:r>
              </a:p>
            </p:txBody>
          </p:sp>
          <p:sp>
            <p:nvSpPr>
              <p:cNvPr id="28" name="Text Box 16"/>
              <p:cNvSpPr txBox="1">
                <a:spLocks noChangeArrowheads="1"/>
              </p:cNvSpPr>
              <p:nvPr/>
            </p:nvSpPr>
            <p:spPr bwMode="auto">
              <a:xfrm>
                <a:off x="3921512" y="2971989"/>
                <a:ext cx="1932879" cy="369974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'Near Side JET'</a:t>
                </a:r>
              </a:p>
            </p:txBody>
          </p:sp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3928948" y="2154233"/>
                <a:ext cx="1932879" cy="369974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'Away Side JET'</a:t>
                </a:r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 bwMode="auto">
            <a:xfrm>
              <a:off x="1250576" y="2314522"/>
              <a:ext cx="1068880" cy="2458188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3133494" y="3289610"/>
              <a:ext cx="814038" cy="535258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H="1">
              <a:off x="2873301" y="2464412"/>
              <a:ext cx="1040779" cy="531541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6933457" y="1257541"/>
            <a:ext cx="1465365" cy="2253333"/>
            <a:chOff x="2264" y="1103"/>
            <a:chExt cx="374" cy="906"/>
          </a:xfrm>
        </p:grpSpPr>
        <p:pic>
          <p:nvPicPr>
            <p:cNvPr id="23" name="Picture 9" descr="ANd9GcSKWebf1asZ9Ykwot2h7lGlV5l2kCWwO2pjCqRe_8RFKrTyzwQ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264" y="1289"/>
              <a:ext cx="324" cy="720"/>
            </a:xfrm>
            <a:prstGeom prst="rect">
              <a:avLst/>
            </a:prstGeom>
            <a:noFill/>
          </p:spPr>
        </p:pic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2397" y="1103"/>
              <a:ext cx="241" cy="3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buClr>
                  <a:srgbClr val="FC0128"/>
                </a:buClr>
              </a:pPr>
              <a:r>
                <a:rPr lang="en-US" sz="2800" smtClean="0">
                  <a:solidFill>
                    <a:srgbClr val="FC0128"/>
                  </a:solidFill>
                  <a:latin typeface="Arial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07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3" y="46326"/>
            <a:ext cx="3494546" cy="591573"/>
          </a:xfrm>
        </p:spPr>
        <p:txBody>
          <a:bodyPr/>
          <a:lstStyle/>
          <a:p>
            <a:r>
              <a:rPr lang="en-US" dirty="0" smtClean="0"/>
              <a:t>Facts &amp; Fiction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facts:</a:t>
            </a:r>
          </a:p>
          <a:p>
            <a:pPr lvl="1"/>
            <a:r>
              <a:rPr lang="en-US" b="1" dirty="0" smtClean="0">
                <a:solidFill>
                  <a:srgbClr val="FF00FF"/>
                </a:solidFill>
              </a:rPr>
              <a:t>weak collectivity</a:t>
            </a:r>
            <a:r>
              <a:rPr lang="en-US" dirty="0" smtClean="0"/>
              <a:t> </a:t>
            </a:r>
            <a:r>
              <a:rPr lang="en-US" u="sng" dirty="0" smtClean="0"/>
              <a:t>proven</a:t>
            </a:r>
            <a:r>
              <a:rPr lang="en-US" dirty="0" smtClean="0"/>
              <a:t> in </a:t>
            </a:r>
            <a:r>
              <a:rPr lang="en-US" b="1" dirty="0" smtClean="0"/>
              <a:t>AA</a:t>
            </a:r>
            <a:r>
              <a:rPr lang="en-US" dirty="0" smtClean="0"/>
              <a:t>, </a:t>
            </a:r>
            <a:r>
              <a:rPr lang="en-US" u="sng" dirty="0" smtClean="0"/>
              <a:t>proven</a:t>
            </a:r>
            <a:r>
              <a:rPr lang="en-US" dirty="0" smtClean="0"/>
              <a:t> in </a:t>
            </a:r>
            <a:r>
              <a:rPr lang="en-US" b="1" dirty="0" smtClean="0"/>
              <a:t>pA</a:t>
            </a:r>
            <a:r>
              <a:rPr lang="en-US" dirty="0" smtClean="0"/>
              <a:t>, </a:t>
            </a:r>
            <a:r>
              <a:rPr lang="en-US" u="sng" dirty="0" smtClean="0"/>
              <a:t>limited knowledge </a:t>
            </a:r>
            <a:r>
              <a:rPr lang="en-US" dirty="0" smtClean="0"/>
              <a:t>in </a:t>
            </a:r>
            <a:r>
              <a:rPr lang="en-US" b="1" dirty="0" smtClean="0"/>
              <a:t>pp </a:t>
            </a:r>
          </a:p>
          <a:p>
            <a:pPr lvl="2"/>
            <a:r>
              <a:rPr lang="en-US" b="1" dirty="0"/>
              <a:t> </a:t>
            </a:r>
            <a:r>
              <a:rPr lang="en-US" b="1" dirty="0" smtClean="0"/>
              <a:t>'all particles in all events'</a:t>
            </a:r>
            <a:r>
              <a:rPr lang="en-US" dirty="0" smtClean="0"/>
              <a:t> must be part of any physics model</a:t>
            </a:r>
          </a:p>
          <a:p>
            <a:pPr lvl="1"/>
            <a:r>
              <a:rPr lang="en-US" dirty="0" smtClean="0"/>
              <a:t>strong coll. </a:t>
            </a:r>
            <a:r>
              <a:rPr lang="en-US" b="1" dirty="0" smtClean="0">
                <a:solidFill>
                  <a:srgbClr val="FF00FF"/>
                </a:solidFill>
              </a:rPr>
              <a:t>(thermo &amp; hydro</a:t>
            </a:r>
            <a:r>
              <a:rPr lang="en-US" dirty="0" smtClean="0"/>
              <a:t>) </a:t>
            </a:r>
            <a:r>
              <a:rPr lang="en-US" u="sng" dirty="0" smtClean="0"/>
              <a:t>compatible</a:t>
            </a:r>
            <a:r>
              <a:rPr lang="en-US" dirty="0" smtClean="0"/>
              <a:t> with vast majority of data in </a:t>
            </a:r>
            <a:r>
              <a:rPr lang="en-US" b="1" dirty="0" smtClean="0"/>
              <a:t>AA &amp; pA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some areas need work, some tests missing in pA  </a:t>
            </a:r>
          </a:p>
          <a:p>
            <a:pPr lvl="1"/>
            <a:r>
              <a:rPr lang="en-US" u="sng" dirty="0" smtClean="0"/>
              <a:t>limited data</a:t>
            </a:r>
            <a:r>
              <a:rPr lang="en-US" dirty="0" smtClean="0"/>
              <a:t> in </a:t>
            </a:r>
            <a:r>
              <a:rPr lang="en-US" b="1" dirty="0" smtClean="0"/>
              <a:t>pp</a:t>
            </a:r>
            <a:r>
              <a:rPr lang="en-US" dirty="0" smtClean="0"/>
              <a:t> at high N</a:t>
            </a:r>
            <a:r>
              <a:rPr lang="en-US" baseline="-25000" dirty="0" smtClean="0"/>
              <a:t>ch</a:t>
            </a:r>
            <a:r>
              <a:rPr lang="en-US" dirty="0" smtClean="0"/>
              <a:t>, but </a:t>
            </a:r>
            <a:r>
              <a:rPr lang="en-US" u="sng" dirty="0" smtClean="0"/>
              <a:t>compatible</a:t>
            </a:r>
            <a:r>
              <a:rPr lang="en-US" dirty="0" smtClean="0"/>
              <a:t> with SC !</a:t>
            </a:r>
          </a:p>
          <a:p>
            <a:pPr lvl="2"/>
            <a:r>
              <a:rPr lang="en-US" dirty="0" smtClean="0"/>
              <a:t>final state (HBT, p</a:t>
            </a:r>
            <a:r>
              <a:rPr lang="en-US" baseline="-25000" dirty="0" smtClean="0"/>
              <a:t>T</a:t>
            </a:r>
            <a:r>
              <a:rPr lang="en-US" dirty="0" smtClean="0"/>
              <a:t>-spectra (v</a:t>
            </a:r>
            <a:r>
              <a:rPr lang="en-US" baseline="-25000" dirty="0" smtClean="0"/>
              <a:t>0</a:t>
            </a:r>
            <a:r>
              <a:rPr lang="en-US" dirty="0" smtClean="0"/>
              <a:t>), ridge (v</a:t>
            </a:r>
            <a:r>
              <a:rPr lang="en-US" baseline="-25000" dirty="0" smtClean="0"/>
              <a:t>2</a:t>
            </a:r>
            <a:r>
              <a:rPr lang="en-US" dirty="0" smtClean="0"/>
              <a:t>), part. ratios ): </a:t>
            </a:r>
            <a:r>
              <a:rPr lang="en-US" b="1" dirty="0" smtClean="0"/>
              <a:t>pp </a:t>
            </a:r>
            <a:r>
              <a:rPr lang="en-GB" b="1" dirty="0"/>
              <a:t>≈ </a:t>
            </a:r>
            <a:r>
              <a:rPr lang="en-US" b="1" dirty="0" smtClean="0"/>
              <a:t>pA @ same N</a:t>
            </a:r>
            <a:r>
              <a:rPr lang="en-US" b="1" baseline="-25000" dirty="0" smtClean="0"/>
              <a:t>ch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baseline="-25000" dirty="0" smtClean="0"/>
          </a:p>
          <a:p>
            <a:r>
              <a:rPr lang="en-US" dirty="0" smtClean="0"/>
              <a:t>Hypothesis: There </a:t>
            </a:r>
            <a:r>
              <a:rPr lang="en-US" b="1" dirty="0" smtClean="0">
                <a:solidFill>
                  <a:srgbClr val="FF00FF"/>
                </a:solidFill>
              </a:rPr>
              <a:t>IS</a:t>
            </a:r>
            <a:r>
              <a:rPr lang="en-US" b="1" dirty="0" smtClean="0">
                <a:solidFill>
                  <a:schemeClr val="tx1"/>
                </a:solidFill>
              </a:rPr>
              <a:t>*</a:t>
            </a:r>
            <a:r>
              <a:rPr lang="en-US" dirty="0" smtClean="0"/>
              <a:t> collectivity in small systems at high N</a:t>
            </a:r>
            <a:r>
              <a:rPr lang="en-US" baseline="-25000" dirty="0" smtClean="0"/>
              <a:t>ch</a:t>
            </a:r>
            <a:r>
              <a:rPr lang="en-US" dirty="0" smtClean="0"/>
              <a:t> ! </a:t>
            </a:r>
          </a:p>
          <a:p>
            <a:pPr lvl="1"/>
            <a:r>
              <a:rPr lang="en-US" dirty="0" smtClean="0"/>
              <a:t>1) </a:t>
            </a:r>
            <a:r>
              <a:rPr lang="en-US" b="1" dirty="0" smtClean="0"/>
              <a:t>pA </a:t>
            </a:r>
            <a:r>
              <a:rPr lang="en-GB" b="1" dirty="0"/>
              <a:t>≈ </a:t>
            </a:r>
            <a:r>
              <a:rPr lang="en-US" b="1" dirty="0" smtClean="0"/>
              <a:t>AA</a:t>
            </a:r>
            <a:r>
              <a:rPr lang="en-US" dirty="0" smtClean="0"/>
              <a:t>: mostly based on measurements </a:t>
            </a:r>
            <a:r>
              <a:rPr lang="en-US" dirty="0" smtClean="0">
                <a:solidFill>
                  <a:srgbClr val="FF0000"/>
                </a:solidFill>
              </a:rPr>
              <a:t>(@same N</a:t>
            </a:r>
            <a:r>
              <a:rPr lang="en-US" baseline="-25000" dirty="0" smtClean="0">
                <a:solidFill>
                  <a:srgbClr val="FF0000"/>
                </a:solidFill>
              </a:rPr>
              <a:t>ch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dirty="0" smtClean="0"/>
              <a:t>many </a:t>
            </a:r>
            <a:r>
              <a:rPr lang="en-US" dirty="0" smtClean="0">
                <a:solidFill>
                  <a:srgbClr val="FF00FF"/>
                </a:solidFill>
              </a:rPr>
              <a:t>similar phenomena</a:t>
            </a:r>
            <a:r>
              <a:rPr lang="en-US" dirty="0" smtClean="0"/>
              <a:t> &lt;=&gt; </a:t>
            </a:r>
            <a:r>
              <a:rPr lang="en-US" dirty="0" smtClean="0">
                <a:solidFill>
                  <a:srgbClr val="FF00FF"/>
                </a:solidFill>
              </a:rPr>
              <a:t>similar</a:t>
            </a:r>
            <a:r>
              <a:rPr lang="en-US" dirty="0" smtClean="0"/>
              <a:t> underlying </a:t>
            </a:r>
            <a:r>
              <a:rPr lang="en-US" dirty="0" smtClean="0">
                <a:solidFill>
                  <a:srgbClr val="FF00FF"/>
                </a:solidFill>
              </a:rPr>
              <a:t>physics</a:t>
            </a:r>
          </a:p>
          <a:p>
            <a:pPr lvl="1"/>
            <a:r>
              <a:rPr lang="en-US" dirty="0" smtClean="0"/>
              <a:t>2) </a:t>
            </a:r>
            <a:r>
              <a:rPr lang="en-US" b="1" dirty="0" smtClean="0"/>
              <a:t>pp </a:t>
            </a:r>
            <a:r>
              <a:rPr lang="en-GB" b="1" dirty="0"/>
              <a:t>≈ </a:t>
            </a:r>
            <a:r>
              <a:rPr lang="en-US" b="1" dirty="0" smtClean="0"/>
              <a:t>pA</a:t>
            </a:r>
            <a:r>
              <a:rPr lang="en-US" dirty="0" smtClean="0"/>
              <a:t>: based on a priori expectations, increasingly on measurements 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pPr lvl="2"/>
            <a:r>
              <a:rPr lang="en-US" dirty="0" smtClean="0"/>
              <a:t>similar IS &amp; FS in pp and pA @ same dN/dy =&gt; </a:t>
            </a:r>
            <a:r>
              <a:rPr lang="en-GB" dirty="0" smtClean="0"/>
              <a:t>similar </a:t>
            </a:r>
            <a:r>
              <a:rPr lang="en-US" dirty="0" smtClean="0"/>
              <a:t>collective physics</a:t>
            </a:r>
          </a:p>
          <a:p>
            <a:pPr lvl="2"/>
            <a:r>
              <a:rPr lang="en-US" dirty="0" smtClean="0"/>
              <a:t>mind the stronger jet-bias in pp !</a:t>
            </a:r>
          </a:p>
          <a:p>
            <a:pPr lvl="1"/>
            <a:r>
              <a:rPr lang="en-US" dirty="0" smtClean="0"/>
              <a:t>3) </a:t>
            </a:r>
            <a:r>
              <a:rPr lang="en-GB" b="1" dirty="0"/>
              <a:t>≈ ≠ </a:t>
            </a:r>
            <a:r>
              <a:rPr lang="en-GB" b="1" dirty="0" smtClean="0"/>
              <a:t> =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FF00FF"/>
                </a:solidFill>
              </a:rPr>
              <a:t>differences are interesting and important</a:t>
            </a:r>
            <a:r>
              <a:rPr lang="en-GB" dirty="0" smtClean="0"/>
              <a:t> to study !</a:t>
            </a:r>
            <a:endParaRPr lang="en-US" dirty="0" smtClean="0"/>
          </a:p>
          <a:p>
            <a:pPr lvl="2"/>
            <a:r>
              <a:rPr lang="en-US" dirty="0" smtClean="0"/>
              <a:t>finite size/finite time/non-equilibrium effects teach us about dynamics</a:t>
            </a:r>
            <a:endParaRPr lang="en-US" baseline="-25000" dirty="0" smtClean="0"/>
          </a:p>
          <a:p>
            <a:pPr lvl="2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2016 Taxco Mexico WS J. Schukraft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D3667D-64B6-48C6-86B8-FA491E514B2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374350"/>
            <a:ext cx="3029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 of the same type as in large systems, i.e. AA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72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6" y="46321"/>
            <a:ext cx="8213787" cy="591573"/>
          </a:xfrm>
        </p:spPr>
        <p:txBody>
          <a:bodyPr/>
          <a:lstStyle/>
          <a:p>
            <a:r>
              <a:rPr lang="en-US" dirty="0" smtClean="0"/>
              <a:t>The unreasonable success of AMPT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 Puebla WS J. Schukraft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B3392B-8E1C-4953-AFF5-843B4B02F0A2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3528" y="1114375"/>
            <a:ext cx="3783434" cy="4603842"/>
            <a:chOff x="323528" y="1114375"/>
            <a:chExt cx="3783434" cy="46038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1114375"/>
              <a:ext cx="3783434" cy="46038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11069" y="1844824"/>
              <a:ext cx="12041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nucl-th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/0312124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6827"/>
          <a:stretch/>
        </p:blipFill>
        <p:spPr>
          <a:xfrm>
            <a:off x="107504" y="709910"/>
            <a:ext cx="4648200" cy="440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709910"/>
            <a:ext cx="2870850" cy="4503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814" y="5165086"/>
            <a:ext cx="3110855" cy="1722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5793716"/>
            <a:ext cx="3543812" cy="9612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3180" y="2543078"/>
            <a:ext cx="5278048" cy="92333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AMPT in 2003 had correct higher harmonics (v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v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..)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i.e. initial state fluctuations and nonlinear hydro,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nd nobody noticed !!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8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994" y="-36731"/>
            <a:ext cx="3648436" cy="591573"/>
          </a:xfrm>
        </p:spPr>
        <p:txBody>
          <a:bodyPr/>
          <a:lstStyle/>
          <a:p>
            <a:r>
              <a:rPr lang="en-US" dirty="0" smtClean="0"/>
              <a:t>AMPT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" y="678264"/>
            <a:ext cx="9338949" cy="6165850"/>
          </a:xfrm>
        </p:spPr>
        <p:txBody>
          <a:bodyPr/>
          <a:lstStyle/>
          <a:p>
            <a:r>
              <a:rPr lang="en-US" dirty="0" smtClean="0"/>
              <a:t> Dynamics is definitely oversimplified and probably wrong</a:t>
            </a:r>
          </a:p>
          <a:p>
            <a:pPr lvl="8"/>
            <a:r>
              <a:rPr lang="en-US" dirty="0" smtClean="0"/>
              <a:t>‘</a:t>
            </a:r>
            <a:r>
              <a:rPr lang="en-US" dirty="0" err="1" smtClean="0"/>
              <a:t>Micky</a:t>
            </a:r>
            <a:r>
              <a:rPr lang="en-US" dirty="0" smtClean="0"/>
              <a:t> Mouse billiard balls’ with tons of parameters</a:t>
            </a:r>
          </a:p>
          <a:p>
            <a:pPr lvl="1"/>
            <a:r>
              <a:rPr lang="en-US" dirty="0" smtClean="0"/>
              <a:t> however, the hydrodynamics seems correct !</a:t>
            </a:r>
          </a:p>
          <a:p>
            <a:pPr lvl="2"/>
            <a:r>
              <a:rPr lang="en-US" dirty="0" smtClean="0"/>
              <a:t> what counts is ‘lots of interacting stuff’ (string melting + few </a:t>
            </a:r>
            <a:r>
              <a:rPr lang="en-US" dirty="0" err="1" smtClean="0"/>
              <a:t>mb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Common wisdom: AMPT = (a) kinetic transport underlying hydro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and as such smoothly extrapolates to dilute &amp; small systems with large K</a:t>
            </a:r>
          </a:p>
          <a:p>
            <a:r>
              <a:rPr lang="en-US" dirty="0"/>
              <a:t> </a:t>
            </a:r>
            <a:r>
              <a:rPr lang="en-US" dirty="0" smtClean="0"/>
              <a:t>Monkey wrench: ‘</a:t>
            </a:r>
            <a:r>
              <a:rPr lang="en-GB" sz="1600" b="1" dirty="0" smtClean="0">
                <a:solidFill>
                  <a:schemeClr val="tx1"/>
                </a:solidFill>
              </a:rPr>
              <a:t>Anisotropic </a:t>
            </a:r>
            <a:r>
              <a:rPr lang="en-GB" sz="1600" b="1" dirty="0">
                <a:solidFill>
                  <a:schemeClr val="tx1"/>
                </a:solidFill>
              </a:rPr>
              <a:t>parton escape is the dominant </a:t>
            </a:r>
            <a:r>
              <a:rPr lang="en-GB" sz="1600" b="1" dirty="0" smtClean="0">
                <a:solidFill>
                  <a:schemeClr val="tx1"/>
                </a:solidFill>
              </a:rPr>
              <a:t>source’</a:t>
            </a:r>
            <a:r>
              <a:rPr lang="en-GB" sz="1600" b="1" dirty="0">
                <a:solidFill>
                  <a:schemeClr val="tx1"/>
                </a:solidFill>
              </a:rPr>
              <a:t> </a:t>
            </a:r>
            <a:r>
              <a:rPr lang="en-GB" sz="1600" b="1" dirty="0" smtClean="0">
                <a:solidFill>
                  <a:schemeClr val="tx1"/>
                </a:solidFill>
              </a:rPr>
              <a:t> (1502.05572)</a:t>
            </a:r>
            <a:endParaRPr lang="en-GB" sz="16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 Puebla WS J. Schukraft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B3392B-8E1C-4953-AFF5-843B4B02F0A2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260786" y="3433754"/>
            <a:ext cx="2080185" cy="2602682"/>
            <a:chOff x="7260786" y="3433754"/>
            <a:chExt cx="2080185" cy="260268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70264" y="3433754"/>
              <a:ext cx="1378215" cy="175220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260786" y="5451661"/>
              <a:ext cx="20801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Information is in the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‘non-interacting’ rays !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1055" y="3538356"/>
            <a:ext cx="2808312" cy="3066240"/>
            <a:chOff x="181055" y="3538356"/>
            <a:chExt cx="2808312" cy="3066240"/>
          </a:xfrm>
        </p:grpSpPr>
        <p:sp>
          <p:nvSpPr>
            <p:cNvPr id="7" name="TextBox 6"/>
            <p:cNvSpPr txBox="1"/>
            <p:nvPr/>
          </p:nvSpPr>
          <p:spPr>
            <a:xfrm>
              <a:off x="181055" y="6266042"/>
              <a:ext cx="2808312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&lt;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</a:t>
              </a:r>
              <a:r>
                <a:rPr kumimoji="0" lang="en-US" sz="1600" b="0" i="0" u="none" strike="noStrike" kern="120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col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&gt; = 5 (1) in AuAu(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dAu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81055" y="3538356"/>
              <a:ext cx="2582240" cy="2604264"/>
              <a:chOff x="181055" y="3435772"/>
              <a:chExt cx="2582240" cy="260426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10893" t="14673" b="4622"/>
              <a:stretch/>
            </p:blipFill>
            <p:spPr>
              <a:xfrm>
                <a:off x="181055" y="3435772"/>
                <a:ext cx="2582240" cy="2604264"/>
              </a:xfrm>
              <a:prstGeom prst="rect">
                <a:avLst/>
              </a:prstGeom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899592" y="4338623"/>
                <a:ext cx="976664" cy="338554"/>
                <a:chOff x="899592" y="4338623"/>
                <a:chExt cx="976664" cy="338554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1247558" y="4338623"/>
                  <a:ext cx="628698" cy="338554"/>
                </a:xfrm>
                <a:prstGeom prst="rect">
                  <a:avLst/>
                </a:prstGeom>
                <a:solidFill>
                  <a:srgbClr val="FFFFCC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d-Au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 bwMode="auto">
                <a:xfrm flipH="1">
                  <a:off x="899592" y="4564629"/>
                  <a:ext cx="347966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1672287" y="4785145"/>
                <a:ext cx="776175" cy="516063"/>
                <a:chOff x="1173820" y="4338623"/>
                <a:chExt cx="776175" cy="516063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1173820" y="4338623"/>
                  <a:ext cx="776175" cy="338554"/>
                </a:xfrm>
                <a:prstGeom prst="rect">
                  <a:avLst/>
                </a:prstGeom>
                <a:solidFill>
                  <a:srgbClr val="FFFFCC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Au-Au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 bwMode="auto">
                <a:xfrm>
                  <a:off x="1247558" y="4564629"/>
                  <a:ext cx="0" cy="290057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31" name="Group 30"/>
          <p:cNvGrpSpPr/>
          <p:nvPr/>
        </p:nvGrpSpPr>
        <p:grpSpPr>
          <a:xfrm>
            <a:off x="2970881" y="3193131"/>
            <a:ext cx="4424819" cy="3691353"/>
            <a:chOff x="2974502" y="3166647"/>
            <a:chExt cx="4424819" cy="3691353"/>
          </a:xfrm>
        </p:grpSpPr>
        <p:grpSp>
          <p:nvGrpSpPr>
            <p:cNvPr id="17" name="Group 16"/>
            <p:cNvGrpSpPr/>
            <p:nvPr/>
          </p:nvGrpSpPr>
          <p:grpSpPr>
            <a:xfrm>
              <a:off x="3150849" y="3166647"/>
              <a:ext cx="4248472" cy="3691353"/>
              <a:chOff x="3433250" y="3166647"/>
              <a:chExt cx="4248472" cy="369135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/>
              <a:srcRect t="6920" r="2555"/>
              <a:stretch/>
            </p:blipFill>
            <p:spPr>
              <a:xfrm>
                <a:off x="3433250" y="3166647"/>
                <a:ext cx="4248472" cy="369135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446244" y="3909403"/>
                <a:ext cx="992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escaping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17715" y="4285390"/>
                <a:ext cx="117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interacting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5420317" y="3950989"/>
                <a:ext cx="281334" cy="14308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5961530" y="4471731"/>
                <a:ext cx="452125" cy="18299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7" name="Group 26"/>
            <p:cNvGrpSpPr/>
            <p:nvPr/>
          </p:nvGrpSpPr>
          <p:grpSpPr>
            <a:xfrm>
              <a:off x="2974502" y="3500184"/>
              <a:ext cx="936104" cy="1224136"/>
              <a:chOff x="755576" y="3068960"/>
              <a:chExt cx="936104" cy="1224136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755576" y="3068960"/>
                <a:ext cx="576064" cy="122413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1043608" y="3284984"/>
                <a:ext cx="0" cy="36004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1043608" y="3645024"/>
                <a:ext cx="648072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8182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30571"/>
            <a:ext cx="3757440" cy="480774"/>
          </a:xfrm>
        </p:spPr>
        <p:txBody>
          <a:bodyPr/>
          <a:lstStyle/>
          <a:p>
            <a:r>
              <a:rPr lang="en-US" sz="2800" dirty="0" smtClean="0"/>
              <a:t>AMPT &amp;  Hydro in pp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So far, both describe small &amp; dilute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 Puebla WS J. Schukraft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B3392B-8E1C-4953-AFF5-843B4B02F0A2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127" t="7754" r="7450"/>
          <a:stretch/>
        </p:blipFill>
        <p:spPr>
          <a:xfrm>
            <a:off x="57941" y="1801238"/>
            <a:ext cx="4824536" cy="50567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41" y="1616572"/>
            <a:ext cx="2973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http://arxiv.org/abs/1404.4129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00209" y="1221047"/>
            <a:ext cx="4172031" cy="3108572"/>
            <a:chOff x="5002166" y="1964124"/>
            <a:chExt cx="4172031" cy="31085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2166" y="1964124"/>
              <a:ext cx="4172031" cy="310857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372678" y="2852936"/>
              <a:ext cx="1281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1701.07145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37801" y="4469637"/>
            <a:ext cx="4248472" cy="1117229"/>
          </a:xfrm>
          <a:prstGeom prst="rect">
            <a:avLst/>
          </a:prstGeom>
          <a:solidFill>
            <a:srgbClr val="FFFF00"/>
          </a:solidFill>
          <a:ln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Possible differences: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 photon v</a:t>
            </a:r>
            <a:r>
              <a:rPr kumimoji="0" lang="en-US" sz="1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?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Nonlinear mode mixing (v</a:t>
            </a:r>
            <a:r>
              <a:rPr kumimoji="0" lang="en-US" sz="1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~v</a:t>
            </a:r>
            <a:r>
              <a:rPr kumimoji="0" lang="en-US" sz="1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?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Shape evolution: pressure vs free streaming ?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165874" y="5630714"/>
            <a:ext cx="4036991" cy="1195760"/>
            <a:chOff x="5165874" y="5630714"/>
            <a:chExt cx="4036991" cy="1195760"/>
          </a:xfrm>
        </p:grpSpPr>
        <p:grpSp>
          <p:nvGrpSpPr>
            <p:cNvPr id="18" name="Group 17"/>
            <p:cNvGrpSpPr/>
            <p:nvPr/>
          </p:nvGrpSpPr>
          <p:grpSpPr>
            <a:xfrm>
              <a:off x="5165874" y="5780200"/>
              <a:ext cx="1228131" cy="980728"/>
              <a:chOff x="6368205" y="5801072"/>
              <a:chExt cx="1228131" cy="980728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6368205" y="5801072"/>
                <a:ext cx="502577" cy="980728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6660232" y="6270564"/>
                <a:ext cx="936104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Arrow Connector 15"/>
              <p:cNvCxnSpPr>
                <a:endCxn id="12" idx="0"/>
              </p:cNvCxnSpPr>
              <p:nvPr/>
            </p:nvCxnSpPr>
            <p:spPr bwMode="auto">
              <a:xfrm flipV="1">
                <a:off x="6619493" y="5801072"/>
                <a:ext cx="1" cy="49036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" name="TextBox 16"/>
            <p:cNvSpPr txBox="1"/>
            <p:nvPr/>
          </p:nvSpPr>
          <p:spPr>
            <a:xfrm>
              <a:off x="7554657" y="5630714"/>
              <a:ext cx="1648208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Transport: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less matter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l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ess scattering &amp; BS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ore N</a:t>
              </a:r>
              <a:r>
                <a:rPr kumimoji="0" lang="en-US" sz="1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l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ess 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g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?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37107" y="5656923"/>
              <a:ext cx="1186543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Hydro: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more gradient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ore flow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ore N</a:t>
              </a:r>
              <a:r>
                <a:rPr kumimoji="0" lang="en-US" sz="1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ore 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g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?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2" name="Curved Connector 21"/>
          <p:cNvCxnSpPr/>
          <p:nvPr/>
        </p:nvCxnSpPr>
        <p:spPr bwMode="auto">
          <a:xfrm flipV="1">
            <a:off x="5570495" y="6071179"/>
            <a:ext cx="549577" cy="164628"/>
          </a:xfrm>
          <a:prstGeom prst="curvedConnector3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394948" y="927806"/>
            <a:ext cx="6559579" cy="18466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Open Questions: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  Are HD hydro and LD transport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observationally distinct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 yes, which regime are we in pp/pA/AA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(various indications that even AA is not in full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therm+hydro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equil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no, why does hydro work so well where it shouldn't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(and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do we measure in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pp,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/s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means what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88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3836" y="24808"/>
            <a:ext cx="7473200" cy="536173"/>
          </a:xfrm>
          <a:noFill/>
          <a:ln/>
        </p:spPr>
        <p:txBody>
          <a:bodyPr/>
          <a:lstStyle/>
          <a:p>
            <a:r>
              <a:rPr lang="en-US" sz="3200" dirty="0" smtClean="0"/>
              <a:t>Centrality in Large Systems is ‘trivial’</a:t>
            </a:r>
            <a:endParaRPr lang="en-US" sz="3200" dirty="0"/>
          </a:p>
        </p:txBody>
      </p:sp>
      <p:sp>
        <p:nvSpPr>
          <p:cNvPr id="969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cc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959600" y="6643688"/>
            <a:ext cx="2184400" cy="2143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JS Nov 2012 EPFL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103FC-E851-4BC5-AB18-EC40FD65C73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69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6200000">
            <a:off x="2028031" y="-1261268"/>
            <a:ext cx="5087937" cy="9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69733" name="AutoShape 5" descr="downloa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9734" name="AutoShape 6" descr="downloa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9735" name="AutoShape 7" descr="downloa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9737" name="Text Box 9"/>
          <p:cNvSpPr txBox="1">
            <a:spLocks noChangeArrowheads="1"/>
          </p:cNvSpPr>
          <p:nvPr/>
        </p:nvSpPr>
        <p:spPr bwMode="auto">
          <a:xfrm>
            <a:off x="0" y="1508125"/>
            <a:ext cx="5657850" cy="60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few minutes after the first Pb collisions at LHC: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 from logbook (predicted calibration: 9 hits = 1 dN</a:t>
            </a:r>
            <a:r>
              <a:rPr kumimoji="0" lang="en-US" sz="1600" b="0" i="0" u="none" strike="noStrike" kern="120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/d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h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71588" y="2117725"/>
            <a:ext cx="6821487" cy="4740275"/>
            <a:chOff x="873" y="1334"/>
            <a:chExt cx="4297" cy="2986"/>
          </a:xfrm>
        </p:grpSpPr>
        <p:pic>
          <p:nvPicPr>
            <p:cNvPr id="969736" name="Picture 8" descr="event siz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3" y="1334"/>
              <a:ext cx="4297" cy="2986"/>
            </a:xfrm>
            <a:prstGeom prst="rect">
              <a:avLst/>
            </a:prstGeom>
            <a:noFill/>
          </p:spPr>
        </p:pic>
        <p:sp>
          <p:nvSpPr>
            <p:cNvPr id="969738" name="Text Box 10"/>
            <p:cNvSpPr txBox="1">
              <a:spLocks noChangeArrowheads="1"/>
            </p:cNvSpPr>
            <p:nvPr/>
          </p:nvSpPr>
          <p:spPr bwMode="auto">
            <a:xfrm>
              <a:off x="2005" y="2771"/>
              <a:ext cx="3125" cy="1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TPC event size (in Mbyte); calibration was unknown..</a:t>
              </a:r>
            </a:p>
          </p:txBody>
        </p:sp>
      </p:grpSp>
      <p:sp>
        <p:nvSpPr>
          <p:cNvPr id="969741" name="Oval 13"/>
          <p:cNvSpPr>
            <a:spLocks noChangeArrowheads="1"/>
          </p:cNvSpPr>
          <p:nvPr/>
        </p:nvSpPr>
        <p:spPr bwMode="auto">
          <a:xfrm>
            <a:off x="4435475" y="695325"/>
            <a:ext cx="4708525" cy="982663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03550" y="2941638"/>
            <a:ext cx="3765550" cy="625475"/>
            <a:chOff x="1892" y="1853"/>
            <a:chExt cx="2372" cy="394"/>
          </a:xfrm>
        </p:grpSpPr>
        <p:sp>
          <p:nvSpPr>
            <p:cNvPr id="969742" name="Text Box 14"/>
            <p:cNvSpPr txBox="1">
              <a:spLocks noChangeArrowheads="1"/>
            </p:cNvSpPr>
            <p:nvPr/>
          </p:nvSpPr>
          <p:spPr bwMode="auto">
            <a:xfrm>
              <a:off x="1892" y="1853"/>
              <a:ext cx="1715" cy="394"/>
            </a:xfrm>
            <a:prstGeom prst="rect">
              <a:avLst/>
            </a:prstGeom>
            <a:solidFill>
              <a:srgbClr val="FFFF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 Quality Monitoring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considered event size fatal !</a:t>
              </a:r>
            </a:p>
          </p:txBody>
        </p:sp>
        <p:sp>
          <p:nvSpPr>
            <p:cNvPr id="969743" name="Line 15"/>
            <p:cNvSpPr>
              <a:spLocks noChangeShapeType="1"/>
            </p:cNvSpPr>
            <p:nvPr/>
          </p:nvSpPr>
          <p:spPr bwMode="auto">
            <a:xfrm flipV="1">
              <a:off x="3637" y="1917"/>
              <a:ext cx="627" cy="26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triangle" w="med" len="med"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5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919191"/>
                </a:solidFill>
              </a:rPr>
              <a:t>JS Nov 2012 EPFL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9524B-F5E0-4A56-B5EC-8BA08C402E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7784" y="1303926"/>
            <a:ext cx="4604865" cy="4745499"/>
            <a:chOff x="43345" y="2059548"/>
            <a:chExt cx="4604865" cy="4745499"/>
          </a:xfrm>
        </p:grpSpPr>
        <p:grpSp>
          <p:nvGrpSpPr>
            <p:cNvPr id="7" name="Group 6"/>
            <p:cNvGrpSpPr/>
            <p:nvPr/>
          </p:nvGrpSpPr>
          <p:grpSpPr>
            <a:xfrm>
              <a:off x="43345" y="2163882"/>
              <a:ext cx="4604865" cy="4641165"/>
              <a:chOff x="3186050" y="1412957"/>
              <a:chExt cx="4941279" cy="422083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186050" y="1412957"/>
                <a:ext cx="4941279" cy="4220835"/>
                <a:chOff x="3186051" y="1412957"/>
                <a:chExt cx="2768302" cy="2364681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b="48214"/>
                <a:stretch/>
              </p:blipFill>
              <p:spPr>
                <a:xfrm>
                  <a:off x="3189647" y="1412957"/>
                  <a:ext cx="2764706" cy="2088051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90867"/>
                <a:stretch/>
              </p:blipFill>
              <p:spPr>
                <a:xfrm>
                  <a:off x="3186051" y="3409395"/>
                  <a:ext cx="2764706" cy="368243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/>
              <p:cNvSpPr txBox="1"/>
              <p:nvPr/>
            </p:nvSpPr>
            <p:spPr>
              <a:xfrm>
                <a:off x="5418664" y="4568873"/>
                <a:ext cx="1344984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pp ≈ pA &lt; AA</a:t>
                </a:r>
                <a:endParaRPr lang="en-US" sz="16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1" name="Up-Down Arrow 10"/>
              <p:cNvSpPr/>
              <p:nvPr/>
            </p:nvSpPr>
            <p:spPr bwMode="auto">
              <a:xfrm>
                <a:off x="5959457" y="3854528"/>
                <a:ext cx="159842" cy="401112"/>
              </a:xfrm>
              <a:prstGeom prst="upDownArrow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hlink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008423" y="2059548"/>
              <a:ext cx="1816773" cy="3145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HBT radii vs Nch</a:t>
              </a:r>
              <a:endPara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65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3600" dirty="0" smtClean="0"/>
              <a:t>PYTHIA8 no flow added</a:t>
            </a:r>
            <a:endParaRPr kumimoji="1" lang="zh-CN" altLang="en-US" sz="3600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4E8A6-958A-D14B-86B4-8634046B49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图片 5" descr="SubCompare_noAdd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6821" y="-76309"/>
            <a:ext cx="6048322" cy="760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3600" dirty="0" smtClean="0"/>
              <a:t>PYTHIA8 add ATLAS v2 (~5%)</a:t>
            </a:r>
            <a:endParaRPr kumimoji="1" lang="zh-CN" altLang="en-US" sz="3600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4E8A6-958A-D14B-86B4-8634046B49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图片 2" descr="SubCompare_AddATLAS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6653" y="-104916"/>
            <a:ext cx="6179329" cy="77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3600" dirty="0" smtClean="0"/>
              <a:t>PYTHIA8 add CMS v2 (flat before sub)</a:t>
            </a:r>
            <a:endParaRPr kumimoji="1" lang="zh-CN" altLang="en-US" sz="3600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4E8A6-958A-D14B-86B4-8634046B49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图片 3" descr="SubCompare_AddCMS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0443" y="-151020"/>
            <a:ext cx="6272860" cy="78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645"/>
          </a:xfrm>
        </p:spPr>
        <p:txBody>
          <a:bodyPr>
            <a:normAutofit fontScale="90000"/>
          </a:bodyPr>
          <a:lstStyle/>
          <a:p>
            <a:r>
              <a:rPr kumimoji="1" lang="en-US" altLang="zh-CN" sz="3000" dirty="0" smtClean="0"/>
              <a:t>Some test in MC</a:t>
            </a:r>
            <a:endParaRPr kumimoji="1" lang="zh-CN" altLang="en-US" sz="3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3912"/>
            <a:ext cx="8229600" cy="5606540"/>
          </a:xfrm>
        </p:spPr>
        <p:txBody>
          <a:bodyPr>
            <a:normAutofit/>
          </a:bodyPr>
          <a:lstStyle/>
          <a:p>
            <a:r>
              <a:rPr kumimoji="1" lang="en-US" altLang="zh-CN" sz="2200" dirty="0" smtClean="0"/>
              <a:t>Use PYTHIA8 13 </a:t>
            </a:r>
            <a:r>
              <a:rPr kumimoji="1" lang="en-US" altLang="zh-CN" sz="2200" dirty="0" err="1" smtClean="0"/>
              <a:t>TeV</a:t>
            </a:r>
            <a:r>
              <a:rPr kumimoji="1" lang="en-US" altLang="zh-CN" sz="2200" dirty="0" smtClean="0"/>
              <a:t> </a:t>
            </a:r>
            <a:r>
              <a:rPr kumimoji="1" lang="en-US" altLang="zh-CN" sz="2200" dirty="0" err="1" smtClean="0"/>
              <a:t>pp</a:t>
            </a:r>
            <a:r>
              <a:rPr kumimoji="1" lang="en-US" altLang="zh-CN" sz="2200" dirty="0" smtClean="0"/>
              <a:t> sample + linear V</a:t>
            </a:r>
            <a:r>
              <a:rPr kumimoji="1" lang="en-US" altLang="zh-CN" sz="2200" baseline="-25000" dirty="0" smtClean="0"/>
              <a:t>2</a:t>
            </a:r>
            <a:r>
              <a:rPr kumimoji="1" lang="en-US" altLang="zh-CN" sz="2200" baseline="30000" dirty="0" smtClean="0"/>
              <a:t>input</a:t>
            </a:r>
            <a:r>
              <a:rPr kumimoji="1" lang="en-US" altLang="zh-CN" sz="2200" dirty="0" smtClean="0"/>
              <a:t> signal</a:t>
            </a:r>
          </a:p>
          <a:p>
            <a:endParaRPr kumimoji="1" lang="en-US" altLang="zh-CN" sz="2200" dirty="0"/>
          </a:p>
          <a:p>
            <a:endParaRPr kumimoji="1" lang="en-US" altLang="zh-CN" sz="2200" dirty="0" smtClean="0"/>
          </a:p>
          <a:p>
            <a:endParaRPr kumimoji="1" lang="en-US" altLang="zh-CN" sz="2200" dirty="0"/>
          </a:p>
          <a:p>
            <a:endParaRPr kumimoji="1" lang="en-US" altLang="zh-CN" sz="2200" dirty="0" smtClean="0"/>
          </a:p>
          <a:p>
            <a:endParaRPr kumimoji="1" lang="en-US" altLang="zh-CN" sz="2200" dirty="0"/>
          </a:p>
          <a:p>
            <a:endParaRPr kumimoji="1" lang="en-US" altLang="zh-CN" sz="2200" dirty="0" smtClean="0"/>
          </a:p>
          <a:p>
            <a:endParaRPr kumimoji="1" lang="en-US" altLang="zh-CN" sz="2200" dirty="0"/>
          </a:p>
          <a:p>
            <a:endParaRPr kumimoji="1" lang="en-US" altLang="zh-CN" sz="2200" dirty="0" smtClean="0"/>
          </a:p>
          <a:p>
            <a:endParaRPr kumimoji="1" lang="en-US" altLang="zh-CN" sz="2200" dirty="0" smtClean="0"/>
          </a:p>
          <a:p>
            <a:endParaRPr kumimoji="1" lang="en-US" altLang="zh-CN" sz="2200" dirty="0"/>
          </a:p>
          <a:p>
            <a:r>
              <a:rPr kumimoji="1" lang="en-US" altLang="zh-CN" sz="2200" dirty="0" smtClean="0"/>
              <a:t>ATLAS method does not work</a:t>
            </a:r>
          </a:p>
          <a:p>
            <a:r>
              <a:rPr kumimoji="1" lang="en-US" altLang="zh-CN" sz="2200" dirty="0" smtClean="0"/>
              <a:t>CMS method shows over-subtraction, but deviation is smaller towards high multiplicity</a:t>
            </a:r>
            <a:endParaRPr kumimoji="1" lang="zh-CN" altLang="en-US" sz="22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92EB-38EE-C44F-9518-2877C9B1C477}" type="slidenum">
              <a:rPr kumimoji="1" lang="zh-CN" altLang="en-US" smtClean="0"/>
              <a:t>39</a:t>
            </a:fld>
            <a:endParaRPr kumimoji="1" lang="zh-CN" altLang="en-US"/>
          </a:p>
        </p:txBody>
      </p:sp>
      <p:pic>
        <p:nvPicPr>
          <p:cNvPr id="6" name="图片 5" descr="PYTHIA8_addSlope3e05_V2_compa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058" y="1074339"/>
            <a:ext cx="4022334" cy="4644935"/>
          </a:xfrm>
          <a:prstGeom prst="rect">
            <a:avLst/>
          </a:prstGeom>
        </p:spPr>
      </p:pic>
      <p:pic>
        <p:nvPicPr>
          <p:cNvPr id="7" name="图片 6" descr="PYTHIA8_addSlope1p57e04_V2_compa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3024" y="1078121"/>
            <a:ext cx="3973458" cy="458849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90261" y="1727729"/>
            <a:ext cx="1544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PYTHIA8</a:t>
            </a:r>
          </a:p>
          <a:p>
            <a:r>
              <a:rPr kumimoji="1" lang="en-US" altLang="zh-CN" dirty="0" smtClean="0"/>
              <a:t>13 </a:t>
            </a:r>
            <a:r>
              <a:rPr kumimoji="1" lang="en-US" altLang="zh-CN" dirty="0" err="1" smtClean="0"/>
              <a:t>TeV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pp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pT</a:t>
            </a:r>
            <a:r>
              <a:rPr kumimoji="1" lang="en-US" altLang="zh-CN" dirty="0" smtClean="0"/>
              <a:t> 0.3-3GeV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727145" y="1727729"/>
            <a:ext cx="1544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PYTHIA8</a:t>
            </a:r>
          </a:p>
          <a:p>
            <a:r>
              <a:rPr kumimoji="1" lang="en-US" altLang="zh-CN" dirty="0" smtClean="0"/>
              <a:t>13 </a:t>
            </a:r>
            <a:r>
              <a:rPr kumimoji="1" lang="en-US" altLang="zh-CN" dirty="0" err="1" smtClean="0"/>
              <a:t>TeV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pp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pT</a:t>
            </a:r>
            <a:r>
              <a:rPr kumimoji="1" lang="en-US" altLang="zh-CN" dirty="0" smtClean="0"/>
              <a:t> 0.3-3GeV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20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Spawned a large number</a:t>
            </a:r>
            <a:r>
              <a:rPr lang="en-US" sz="1400" dirty="0" smtClean="0"/>
              <a:t> </a:t>
            </a:r>
            <a:r>
              <a:rPr lang="en-US" dirty="0" smtClean="0"/>
              <a:t>of different explanations</a:t>
            </a:r>
            <a:r>
              <a:rPr lang="en-US" dirty="0"/>
              <a:t> </a:t>
            </a:r>
            <a:endParaRPr lang="en-US" sz="1600" dirty="0" smtClean="0"/>
          </a:p>
          <a:p>
            <a:pPr lvl="1"/>
            <a:r>
              <a:rPr lang="en-US" dirty="0" smtClean="0"/>
              <a:t>mostly rather ad hoc, very speculative,  or outright weird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IS: Color Glass Condensate CGC: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>'first </a:t>
            </a:r>
            <a:r>
              <a:rPr lang="en-US" b="1" dirty="0">
                <a:solidFill>
                  <a:srgbClr val="000000"/>
                </a:solidFill>
              </a:rPr>
              <a:t>principles' </a:t>
            </a:r>
            <a:r>
              <a:rPr lang="en-US" b="1" dirty="0" smtClean="0">
                <a:solidFill>
                  <a:srgbClr val="000000"/>
                </a:solidFill>
              </a:rPr>
              <a:t>theory</a:t>
            </a:r>
            <a:endParaRPr lang="en-US" b="1" dirty="0" smtClean="0"/>
          </a:p>
          <a:p>
            <a:pPr lvl="1"/>
            <a:r>
              <a:rPr lang="en-US" dirty="0" smtClean="0">
                <a:solidFill>
                  <a:srgbClr val="FF00FF"/>
                </a:solidFill>
              </a:rPr>
              <a:t>'new state of cold &amp; dense parton matter'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</a:rPr>
              <a:t>classsical</a:t>
            </a:r>
            <a:r>
              <a:rPr lang="en-US" dirty="0" smtClean="0">
                <a:solidFill>
                  <a:srgbClr val="000000"/>
                </a:solidFill>
              </a:rPr>
              <a:t> FT in high density limit (small x, small Q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some success describing aspects of ep, pp, </a:t>
            </a:r>
            <a:r>
              <a:rPr lang="en-US" dirty="0" err="1" smtClean="0">
                <a:solidFill>
                  <a:srgbClr val="000000"/>
                </a:solidFill>
              </a:rPr>
              <a:t>eA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geometric scaling, low-x, particle production, ..</a:t>
            </a:r>
          </a:p>
          <a:p>
            <a:pPr lvl="1" indent="0">
              <a:buNone/>
            </a:pPr>
            <a:endParaRPr lang="en-US" dirty="0" smtClean="0"/>
          </a:p>
          <a:p>
            <a:r>
              <a:rPr lang="en-US" dirty="0" smtClean="0"/>
              <a:t>FS: Collective flow (Hydro) ?</a:t>
            </a:r>
          </a:p>
          <a:p>
            <a:pPr lvl="1"/>
            <a:r>
              <a:rPr lang="en-US" dirty="0" smtClean="0"/>
              <a:t>vaguely similar correlations in nucleus-nucleus</a:t>
            </a:r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861" y="6644020"/>
            <a:ext cx="1524456" cy="216086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Yale  2018 J. Schukraft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D3667D-64B6-48C6-86B8-FA491E514B2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22493" y="46324"/>
            <a:ext cx="5251439" cy="591573"/>
          </a:xfrm>
        </p:spPr>
        <p:txBody>
          <a:bodyPr/>
          <a:lstStyle/>
          <a:p>
            <a:r>
              <a:rPr lang="en-US" dirty="0" smtClean="0"/>
              <a:t>Origin of the pp 'Ridge'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17" y="1968724"/>
            <a:ext cx="3030238" cy="248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704961" y="4332217"/>
            <a:ext cx="2763800" cy="2525783"/>
            <a:chOff x="2296" y="833716"/>
            <a:chExt cx="3023292" cy="276292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169"/>
            <a:stretch/>
          </p:blipFill>
          <p:spPr bwMode="auto">
            <a:xfrm>
              <a:off x="102814" y="833716"/>
              <a:ext cx="2922774" cy="2762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235760" y="918486"/>
              <a:ext cx="1434369" cy="337376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sz="16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PbPb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10-20%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96" y="1153695"/>
              <a:ext cx="1547723" cy="959837"/>
              <a:chOff x="2296" y="1153695"/>
              <a:chExt cx="1547723" cy="959837"/>
            </a:xfrm>
          </p:grpSpPr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2296" y="1153695"/>
                <a:ext cx="936622" cy="404711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Flow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698264" y="1509351"/>
                <a:ext cx="729092" cy="604181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738196" y="1525554"/>
                <a:ext cx="811823" cy="197685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39"/>
          <a:stretch/>
        </p:blipFill>
        <p:spPr bwMode="auto">
          <a:xfrm>
            <a:off x="282232" y="4844146"/>
            <a:ext cx="2604342" cy="193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411760" y="5055032"/>
            <a:ext cx="1229499" cy="618763"/>
            <a:chOff x="2411760" y="5055032"/>
            <a:chExt cx="1229499" cy="618763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673557" y="5055032"/>
              <a:ext cx="967702" cy="308419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sz="16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pp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TeV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2411760" y="5363451"/>
              <a:ext cx="1130330" cy="310344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728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1" y="637897"/>
            <a:ext cx="7966643" cy="4763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43" y="46324"/>
            <a:ext cx="6905737" cy="591573"/>
          </a:xfrm>
        </p:spPr>
        <p:txBody>
          <a:bodyPr/>
          <a:lstStyle/>
          <a:p>
            <a:r>
              <a:rPr lang="en-US" dirty="0" smtClean="0"/>
              <a:t>State-of-the-Art “QGP” signals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Yale  2018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051522" y="4009299"/>
            <a:ext cx="1897187" cy="275018"/>
            <a:chOff x="3995936" y="4005063"/>
            <a:chExt cx="1897187" cy="275018"/>
          </a:xfrm>
        </p:grpSpPr>
        <p:sp>
          <p:nvSpPr>
            <p:cNvPr id="7" name="Oval 6"/>
            <p:cNvSpPr/>
            <p:nvPr/>
          </p:nvSpPr>
          <p:spPr bwMode="auto">
            <a:xfrm>
              <a:off x="3995936" y="4005064"/>
              <a:ext cx="385019" cy="275017"/>
            </a:xfrm>
            <a:prstGeom prst="ellipse">
              <a:avLst/>
            </a:prstGeom>
            <a:solidFill>
              <a:srgbClr val="BCFFBC">
                <a:alpha val="38039"/>
              </a:srgb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508104" y="4005063"/>
              <a:ext cx="385019" cy="275017"/>
            </a:xfrm>
            <a:prstGeom prst="ellipse">
              <a:avLst/>
            </a:prstGeom>
            <a:solidFill>
              <a:srgbClr val="BCFFBC">
                <a:alpha val="38039"/>
              </a:srgb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-2231" y="5464486"/>
            <a:ext cx="9144000" cy="1332419"/>
          </a:xfrm>
        </p:spPr>
        <p:txBody>
          <a:bodyPr/>
          <a:lstStyle/>
          <a:p>
            <a:r>
              <a:rPr lang="en-US" sz="1800" dirty="0" smtClean="0"/>
              <a:t>missing in this table</a:t>
            </a:r>
            <a:endParaRPr lang="en-US" dirty="0" smtClean="0"/>
          </a:p>
          <a:p>
            <a:pPr lvl="1"/>
            <a:r>
              <a:rPr lang="en-US" sz="2000" dirty="0" smtClean="0"/>
              <a:t>low mass </a:t>
            </a:r>
            <a:r>
              <a:rPr lang="en-US" sz="2000" dirty="0" err="1" smtClean="0"/>
              <a:t>dileptons</a:t>
            </a:r>
            <a:r>
              <a:rPr lang="en-US" sz="2000" dirty="0" smtClean="0"/>
              <a:t> : seen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PbPb</a:t>
            </a:r>
            <a:r>
              <a:rPr lang="en-US" sz="2000" dirty="0" smtClean="0"/>
              <a:t>, not seen </a:t>
            </a:r>
            <a:r>
              <a:rPr lang="en-US" sz="2000" b="1" dirty="0" smtClean="0">
                <a:solidFill>
                  <a:srgbClr val="FF0000"/>
                </a:solidFill>
              </a:rPr>
              <a:t>pPb, pp</a:t>
            </a:r>
          </a:p>
          <a:p>
            <a:pPr lvl="1"/>
            <a:r>
              <a:rPr lang="en-US" dirty="0" smtClean="0"/>
              <a:t>CME, CMW: 		 seen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PbPb , pPb</a:t>
            </a:r>
            <a:r>
              <a:rPr lang="en-US" dirty="0" smtClean="0"/>
              <a:t>, not measured </a:t>
            </a:r>
            <a:r>
              <a:rPr lang="en-US" b="1" dirty="0" smtClean="0">
                <a:solidFill>
                  <a:srgbClr val="FFC000"/>
                </a:solidFill>
              </a:rPr>
              <a:t>pp</a:t>
            </a:r>
            <a:r>
              <a:rPr lang="en-US" dirty="0" smtClean="0"/>
              <a:t>)</a:t>
            </a:r>
          </a:p>
          <a:p>
            <a:pPr lvl="1"/>
            <a:r>
              <a:rPr lang="en-US" b="1" dirty="0">
                <a:solidFill>
                  <a:srgbClr val="FF00FF"/>
                </a:solidFill>
              </a:rPr>
              <a:t>c</a:t>
            </a:r>
            <a:r>
              <a:rPr lang="en-US" b="1" dirty="0" smtClean="0">
                <a:solidFill>
                  <a:srgbClr val="FF00FF"/>
                </a:solidFill>
              </a:rPr>
              <a:t>olumn </a:t>
            </a:r>
            <a:r>
              <a:rPr lang="en-US" b="1" dirty="0">
                <a:solidFill>
                  <a:srgbClr val="FF00FF"/>
                </a:solidFill>
              </a:rPr>
              <a:t>with low multiplicity pp !</a:t>
            </a:r>
            <a:endParaRPr lang="en-US" b="1" dirty="0" smtClean="0">
              <a:solidFill>
                <a:srgbClr val="FF00FF"/>
              </a:solidFill>
            </a:endParaRPr>
          </a:p>
          <a:p>
            <a:pPr lvl="2"/>
            <a:endParaRPr lang="en-US" dirty="0" smtClean="0"/>
          </a:p>
          <a:p>
            <a:pPr marL="914400" lvl="3" indent="-285750">
              <a:buFont typeface="Symbol" panose="05050102010706020507" pitchFamily="18" charset="2"/>
              <a:buChar char="Þ"/>
            </a:pPr>
            <a:endParaRPr lang="en-US" dirty="0" smtClean="0"/>
          </a:p>
          <a:p>
            <a:pPr marL="479425" lvl="1" indent="-285750">
              <a:buFont typeface="Symbol" panose="05050102010706020507" pitchFamily="18" charset="2"/>
              <a:buChar char="Þ"/>
            </a:pPr>
            <a:endParaRPr lang="en-US" b="1" dirty="0" smtClean="0">
              <a:solidFill>
                <a:srgbClr val="FF00FF"/>
              </a:solidFill>
            </a:endParaRPr>
          </a:p>
          <a:p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5788985" y="4658626"/>
            <a:ext cx="3371641" cy="2138279"/>
            <a:chOff x="5874259" y="4633898"/>
            <a:chExt cx="3371641" cy="213827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893123" y="4633898"/>
              <a:ext cx="767109" cy="284472"/>
            </a:xfrm>
            <a:prstGeom prst="roundRect">
              <a:avLst/>
            </a:prstGeom>
            <a:solidFill>
              <a:srgbClr val="002060">
                <a:alpha val="36078"/>
              </a:srgb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5874259" y="5088745"/>
              <a:ext cx="767109" cy="284472"/>
            </a:xfrm>
            <a:prstGeom prst="roundRect">
              <a:avLst/>
            </a:prstGeom>
            <a:solidFill>
              <a:srgbClr val="002060">
                <a:alpha val="36078"/>
              </a:srgb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89540" y="5818070"/>
              <a:ext cx="2156360" cy="954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Not measurable with</a:t>
              </a:r>
            </a:p>
            <a:p>
              <a:r>
                <a:rPr lang="en-US" sz="1400" dirty="0" smtClean="0"/>
                <a:t>standard methods</a:t>
              </a:r>
            </a:p>
            <a:p>
              <a:r>
                <a:rPr lang="en-US" sz="1400" dirty="0" smtClean="0"/>
                <a:t>BUT: eg</a:t>
              </a:r>
            </a:p>
            <a:p>
              <a:r>
                <a:rPr lang="en-US" sz="1400" dirty="0" smtClean="0"/>
                <a:t>Y(2)/Y(1); h-jet correlation</a:t>
              </a:r>
              <a:endParaRPr lang="en-US" sz="1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37635" y="1551995"/>
            <a:ext cx="4603077" cy="3597370"/>
            <a:chOff x="4337635" y="1551995"/>
            <a:chExt cx="4603077" cy="3597370"/>
          </a:xfrm>
        </p:grpSpPr>
        <p:grpSp>
          <p:nvGrpSpPr>
            <p:cNvPr id="24" name="Group 23"/>
            <p:cNvGrpSpPr/>
            <p:nvPr/>
          </p:nvGrpSpPr>
          <p:grpSpPr>
            <a:xfrm>
              <a:off x="5233016" y="1551995"/>
              <a:ext cx="3707696" cy="3529878"/>
              <a:chOff x="5208021" y="1532508"/>
              <a:chExt cx="3707696" cy="352987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8160503" y="1532508"/>
                <a:ext cx="755214" cy="3529878"/>
                <a:chOff x="8160503" y="1532508"/>
                <a:chExt cx="755214" cy="3529878"/>
              </a:xfrm>
            </p:grpSpPr>
            <p:sp>
              <p:nvSpPr>
                <p:cNvPr id="9" name="Right Arrow 8"/>
                <p:cNvSpPr/>
                <p:nvPr/>
              </p:nvSpPr>
              <p:spPr bwMode="auto">
                <a:xfrm rot="10800000">
                  <a:off x="8192502" y="3600896"/>
                  <a:ext cx="432048" cy="144016"/>
                </a:xfrm>
                <a:prstGeom prst="rightArrow">
                  <a:avLst/>
                </a:prstGeom>
                <a:solidFill>
                  <a:srgbClr val="FFFF99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2075" tIns="46038" rIns="92075" bIns="46038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" name="Right Arrow 9"/>
                <p:cNvSpPr/>
                <p:nvPr/>
              </p:nvSpPr>
              <p:spPr bwMode="auto">
                <a:xfrm rot="10800000">
                  <a:off x="8175225" y="4070563"/>
                  <a:ext cx="432048" cy="144016"/>
                </a:xfrm>
                <a:prstGeom prst="rightArrow">
                  <a:avLst/>
                </a:prstGeom>
                <a:solidFill>
                  <a:srgbClr val="FFFF99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2075" tIns="46038" rIns="92075" bIns="46038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" name="Right Arrow 10"/>
                <p:cNvSpPr/>
                <p:nvPr/>
              </p:nvSpPr>
              <p:spPr bwMode="auto">
                <a:xfrm rot="10800000">
                  <a:off x="8160503" y="4292941"/>
                  <a:ext cx="432048" cy="144016"/>
                </a:xfrm>
                <a:prstGeom prst="rightArrow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2075" tIns="46038" rIns="92075" bIns="46038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8269386" y="1532508"/>
                  <a:ext cx="646331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2018</a:t>
                  </a:r>
                  <a:endParaRPr lang="en-US" dirty="0"/>
                </a:p>
              </p:txBody>
            </p:sp>
            <p:sp>
              <p:nvSpPr>
                <p:cNvPr id="13" name="Right Arrow 12"/>
                <p:cNvSpPr/>
                <p:nvPr/>
              </p:nvSpPr>
              <p:spPr bwMode="auto">
                <a:xfrm rot="10800000">
                  <a:off x="8160503" y="4489881"/>
                  <a:ext cx="432048" cy="144016"/>
                </a:xfrm>
                <a:prstGeom prst="rightArrow">
                  <a:avLst/>
                </a:prstGeom>
                <a:solidFill>
                  <a:srgbClr val="FFFF99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2075" tIns="46038" rIns="92075" bIns="46038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4" name="Right Arrow 13"/>
                <p:cNvSpPr/>
                <p:nvPr/>
              </p:nvSpPr>
              <p:spPr bwMode="auto">
                <a:xfrm rot="10800000">
                  <a:off x="8160503" y="4918370"/>
                  <a:ext cx="432048" cy="144016"/>
                </a:xfrm>
                <a:prstGeom prst="rightArrow">
                  <a:avLst/>
                </a:prstGeom>
                <a:solidFill>
                  <a:srgbClr val="FFFF99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2075" tIns="46038" rIns="92075" bIns="46038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5208021" y="4672806"/>
                <a:ext cx="300083" cy="376386"/>
                <a:chOff x="5208021" y="4672806"/>
                <a:chExt cx="300083" cy="376386"/>
              </a:xfrm>
            </p:grpSpPr>
            <p:sp>
              <p:nvSpPr>
                <p:cNvPr id="15" name="Up-Down Arrow 14"/>
                <p:cNvSpPr/>
                <p:nvPr/>
              </p:nvSpPr>
              <p:spPr bwMode="auto">
                <a:xfrm>
                  <a:off x="5245051" y="4711949"/>
                  <a:ext cx="216024" cy="337243"/>
                </a:xfrm>
                <a:prstGeom prst="upDownArrow">
                  <a:avLst/>
                </a:prstGeom>
                <a:solidFill>
                  <a:srgbClr val="FFFF99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2075" tIns="46038" rIns="92075" bIns="46038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208021" y="4672806"/>
                  <a:ext cx="3000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?</a:t>
                  </a:r>
                </a:p>
              </p:txBody>
            </p:sp>
          </p:grpSp>
        </p:grpSp>
        <p:sp>
          <p:nvSpPr>
            <p:cNvPr id="26" name="Rounded Rectangle 25"/>
            <p:cNvSpPr/>
            <p:nvPr/>
          </p:nvSpPr>
          <p:spPr bwMode="auto">
            <a:xfrm>
              <a:off x="5807849" y="3571277"/>
              <a:ext cx="767109" cy="284472"/>
            </a:xfrm>
            <a:prstGeom prst="roundRect">
              <a:avLst/>
            </a:prstGeom>
            <a:solidFill>
              <a:srgbClr val="00B050">
                <a:alpha val="35686"/>
              </a:srgb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4337635" y="4205282"/>
              <a:ext cx="767109" cy="284472"/>
            </a:xfrm>
            <a:prstGeom prst="roundRect">
              <a:avLst/>
            </a:prstGeom>
            <a:solidFill>
              <a:srgbClr val="00B050">
                <a:alpha val="35686"/>
              </a:srgb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5854590" y="4220604"/>
              <a:ext cx="767109" cy="284472"/>
            </a:xfrm>
            <a:prstGeom prst="roundRect">
              <a:avLst/>
            </a:prstGeom>
            <a:solidFill>
              <a:srgbClr val="00B050">
                <a:alpha val="35686"/>
              </a:srgb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5553641" y="4449453"/>
              <a:ext cx="293777" cy="284472"/>
            </a:xfrm>
            <a:prstGeom prst="roundRect">
              <a:avLst/>
            </a:prstGeom>
            <a:solidFill>
              <a:srgbClr val="FF0000">
                <a:alpha val="35686"/>
              </a:srgb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06212" y="4872366"/>
              <a:ext cx="776175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measured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06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12" y="74024"/>
            <a:ext cx="7572587" cy="536173"/>
          </a:xfrm>
        </p:spPr>
        <p:txBody>
          <a:bodyPr/>
          <a:lstStyle/>
          <a:p>
            <a:r>
              <a:rPr lang="en-US" sz="3200" dirty="0" smtClean="0"/>
              <a:t>Smooth Evolution down </a:t>
            </a:r>
            <a:r>
              <a:rPr lang="en-US" sz="3200" dirty="0"/>
              <a:t>to dN/dy ~ 0 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2017 Puebla WS J. Schukraft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41C9E1-BDC2-4823-A7A9-8C95C7C43A4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012" y="537127"/>
            <a:ext cx="5926766" cy="3703440"/>
            <a:chOff x="1012" y="537127"/>
            <a:chExt cx="5926766" cy="3703440"/>
          </a:xfrm>
        </p:grpSpPr>
        <p:grpSp>
          <p:nvGrpSpPr>
            <p:cNvPr id="9" name="Group 8"/>
            <p:cNvGrpSpPr/>
            <p:nvPr/>
          </p:nvGrpSpPr>
          <p:grpSpPr>
            <a:xfrm>
              <a:off x="1012" y="537127"/>
              <a:ext cx="5926766" cy="3703440"/>
              <a:chOff x="5922255" y="3061079"/>
              <a:chExt cx="6110007" cy="381794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922255" y="3190382"/>
                <a:ext cx="3212594" cy="3688638"/>
                <a:chOff x="2843807" y="1196752"/>
                <a:chExt cx="4292714" cy="3688638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909" b="48954"/>
                <a:stretch/>
              </p:blipFill>
              <p:spPr bwMode="auto">
                <a:xfrm>
                  <a:off x="2843807" y="1196752"/>
                  <a:ext cx="4292714" cy="3238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0499" r="1152"/>
                <a:stretch/>
              </p:blipFill>
              <p:spPr bwMode="auto">
                <a:xfrm>
                  <a:off x="2843809" y="4282586"/>
                  <a:ext cx="4282206" cy="602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9285685" y="3061079"/>
                <a:ext cx="2746577" cy="857351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18FFD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HBT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18FFD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N</a:t>
                </a:r>
                <a:r>
                  <a:rPr kumimoji="0" lang="en-US" sz="1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&amp;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18FFD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</a:t>
                </a:r>
                <a:r>
                  <a:rPr kumimoji="0" lang="en-US" sz="1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</a:t>
                </a:r>
                <a:r>
                  <a:rPr kumimoji="0" lang="en-US" sz="1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dependence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Charge Balance Function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space-time-momentum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correlation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!</a:t>
                </a:r>
                <a:endParaRPr kumimoji="0" lang="en-GB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 bwMode="auto">
            <a:xfrm flipH="1">
              <a:off x="2183675" y="720500"/>
              <a:ext cx="1123360" cy="1762591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65" name="Group 64"/>
            <p:cNvGrpSpPr/>
            <p:nvPr/>
          </p:nvGrpSpPr>
          <p:grpSpPr>
            <a:xfrm>
              <a:off x="540390" y="2604444"/>
              <a:ext cx="750854" cy="546806"/>
              <a:chOff x="5614664" y="4173852"/>
              <a:chExt cx="750854" cy="546806"/>
            </a:xfrm>
          </p:grpSpPr>
          <p:sp>
            <p:nvSpPr>
              <p:cNvPr id="66" name="Text Box 16"/>
              <p:cNvSpPr txBox="1">
                <a:spLocks noChangeArrowheads="1"/>
              </p:cNvSpPr>
              <p:nvPr/>
            </p:nvSpPr>
            <p:spPr bwMode="auto">
              <a:xfrm>
                <a:off x="5614664" y="4173852"/>
                <a:ext cx="535339" cy="523862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18FFD">
                        <a:lumMod val="7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pp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pPb</a:t>
                </a: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 bwMode="auto">
              <a:xfrm>
                <a:off x="6082383" y="4451220"/>
                <a:ext cx="283135" cy="269438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69" name="Group 68"/>
            <p:cNvGrpSpPr/>
            <p:nvPr/>
          </p:nvGrpSpPr>
          <p:grpSpPr>
            <a:xfrm>
              <a:off x="1821676" y="808728"/>
              <a:ext cx="722496" cy="891890"/>
              <a:chOff x="5066720" y="5378165"/>
              <a:chExt cx="722496" cy="891890"/>
            </a:xfrm>
          </p:grpSpPr>
          <p:sp>
            <p:nvSpPr>
              <p:cNvPr id="70" name="Text Box 16"/>
              <p:cNvSpPr txBox="1">
                <a:spLocks noChangeArrowheads="1"/>
              </p:cNvSpPr>
              <p:nvPr/>
            </p:nvSpPr>
            <p:spPr bwMode="auto">
              <a:xfrm>
                <a:off x="5066720" y="5378165"/>
                <a:ext cx="722496" cy="308419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PbPb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 bwMode="auto">
              <a:xfrm>
                <a:off x="5537814" y="5729391"/>
                <a:ext cx="46982" cy="540664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73" name="Group 72"/>
          <p:cNvGrpSpPr/>
          <p:nvPr/>
        </p:nvGrpSpPr>
        <p:grpSpPr>
          <a:xfrm>
            <a:off x="4679774" y="4642535"/>
            <a:ext cx="4258991" cy="2322816"/>
            <a:chOff x="3688852" y="4154917"/>
            <a:chExt cx="4730564" cy="27782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8852" y="4154917"/>
              <a:ext cx="4161028" cy="2778293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5066720" y="5378165"/>
              <a:ext cx="1024592" cy="308419"/>
              <a:chOff x="5066720" y="5378165"/>
              <a:chExt cx="1024592" cy="308419"/>
            </a:xfrm>
          </p:grpSpPr>
          <p:sp>
            <p:nvSpPr>
              <p:cNvPr id="26" name="Text Box 16"/>
              <p:cNvSpPr txBox="1">
                <a:spLocks noChangeArrowheads="1"/>
              </p:cNvSpPr>
              <p:nvPr/>
            </p:nvSpPr>
            <p:spPr bwMode="auto">
              <a:xfrm>
                <a:off x="5066720" y="5378165"/>
                <a:ext cx="722496" cy="308419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18FFD">
                        <a:lumMod val="7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PbPb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5871678" y="5457046"/>
                <a:ext cx="219634" cy="75329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39" name="Group 38"/>
            <p:cNvGrpSpPr/>
            <p:nvPr/>
          </p:nvGrpSpPr>
          <p:grpSpPr>
            <a:xfrm>
              <a:off x="6602210" y="5457046"/>
              <a:ext cx="570096" cy="606257"/>
              <a:chOff x="6602210" y="5377530"/>
              <a:chExt cx="570096" cy="606257"/>
            </a:xfrm>
          </p:grpSpPr>
          <p:sp>
            <p:nvSpPr>
              <p:cNvPr id="28" name="Text Box 16"/>
              <p:cNvSpPr txBox="1">
                <a:spLocks noChangeArrowheads="1"/>
              </p:cNvSpPr>
              <p:nvPr/>
            </p:nvSpPr>
            <p:spPr bwMode="auto">
              <a:xfrm>
                <a:off x="6602210" y="5675368"/>
                <a:ext cx="570096" cy="308419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pPb</a:t>
                </a: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6756936" y="5377530"/>
                <a:ext cx="177147" cy="278013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40" name="Group 39"/>
            <p:cNvGrpSpPr/>
            <p:nvPr/>
          </p:nvGrpSpPr>
          <p:grpSpPr>
            <a:xfrm>
              <a:off x="5614664" y="4173852"/>
              <a:ext cx="685528" cy="432170"/>
              <a:chOff x="5614664" y="4173852"/>
              <a:chExt cx="685528" cy="432170"/>
            </a:xfrm>
          </p:grpSpPr>
          <p:sp>
            <p:nvSpPr>
              <p:cNvPr id="30" name="Text Box 16"/>
              <p:cNvSpPr txBox="1">
                <a:spLocks noChangeArrowheads="1"/>
              </p:cNvSpPr>
              <p:nvPr/>
            </p:nvSpPr>
            <p:spPr bwMode="auto">
              <a:xfrm>
                <a:off x="5614664" y="4173852"/>
                <a:ext cx="535339" cy="308419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pp</a:t>
                </a: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6082383" y="4451220"/>
                <a:ext cx="217809" cy="154802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6491260" y="6135925"/>
              <a:ext cx="1928156" cy="409390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‘Radial flow’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061475" y="548681"/>
            <a:ext cx="3203550" cy="4752528"/>
            <a:chOff x="6193453" y="548681"/>
            <a:chExt cx="3203550" cy="47525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1836" b="646"/>
            <a:stretch/>
          </p:blipFill>
          <p:spPr>
            <a:xfrm>
              <a:off x="6193453" y="548681"/>
              <a:ext cx="3203550" cy="4752528"/>
            </a:xfrm>
            <a:prstGeom prst="rect">
              <a:avLst/>
            </a:prstGeom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557068" y="4260257"/>
              <a:ext cx="2823389" cy="3145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Strangeness Enhancement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887258" y="2171598"/>
              <a:ext cx="801014" cy="898021"/>
              <a:chOff x="5614664" y="3799693"/>
              <a:chExt cx="801014" cy="898021"/>
            </a:xfrm>
          </p:grpSpPr>
          <p:sp>
            <p:nvSpPr>
              <p:cNvPr id="45" name="Text Box 16"/>
              <p:cNvSpPr txBox="1">
                <a:spLocks noChangeArrowheads="1"/>
              </p:cNvSpPr>
              <p:nvPr/>
            </p:nvSpPr>
            <p:spPr bwMode="auto">
              <a:xfrm>
                <a:off x="5614664" y="4173852"/>
                <a:ext cx="535339" cy="523862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p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p, pPb</a:t>
                </a: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6082383" y="4451220"/>
                <a:ext cx="217809" cy="154802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 flipV="1">
                <a:off x="6142978" y="3799693"/>
                <a:ext cx="272700" cy="351318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7953947" y="2091230"/>
              <a:ext cx="1041915" cy="409355"/>
              <a:chOff x="4966416" y="5319119"/>
              <a:chExt cx="1041915" cy="409355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4966416" y="5356783"/>
                <a:ext cx="722496" cy="308419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PbPb</a:t>
                </a: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 bwMode="auto">
              <a:xfrm flipV="1">
                <a:off x="5735446" y="5319119"/>
                <a:ext cx="219634" cy="75329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5688912" y="5665202"/>
                <a:ext cx="319419" cy="63272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84" name="Group 83"/>
          <p:cNvGrpSpPr/>
          <p:nvPr/>
        </p:nvGrpSpPr>
        <p:grpSpPr>
          <a:xfrm>
            <a:off x="3080685" y="1072557"/>
            <a:ext cx="3333737" cy="3354795"/>
            <a:chOff x="3080685" y="1072557"/>
            <a:chExt cx="3333737" cy="3354795"/>
          </a:xfrm>
        </p:grpSpPr>
        <p:grpSp>
          <p:nvGrpSpPr>
            <p:cNvPr id="83" name="Group 82"/>
            <p:cNvGrpSpPr/>
            <p:nvPr/>
          </p:nvGrpSpPr>
          <p:grpSpPr>
            <a:xfrm>
              <a:off x="3080685" y="1072557"/>
              <a:ext cx="3333737" cy="3354795"/>
              <a:chOff x="3157524" y="1085164"/>
              <a:chExt cx="3333737" cy="3354795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/>
              <a:srcRect l="4142" t="8583" r="9137" b="1575"/>
              <a:stretch/>
            </p:blipFill>
            <p:spPr>
              <a:xfrm>
                <a:off x="3157524" y="1340768"/>
                <a:ext cx="3333737" cy="3099191"/>
              </a:xfrm>
              <a:prstGeom prst="rect">
                <a:avLst/>
              </a:prstGeom>
            </p:spPr>
          </p:pic>
          <p:grpSp>
            <p:nvGrpSpPr>
              <p:cNvPr id="41" name="Group 40"/>
              <p:cNvGrpSpPr/>
              <p:nvPr/>
            </p:nvGrpSpPr>
            <p:grpSpPr>
              <a:xfrm>
                <a:off x="3547589" y="1423250"/>
                <a:ext cx="786663" cy="411439"/>
                <a:chOff x="5614664" y="4173852"/>
                <a:chExt cx="786663" cy="411439"/>
              </a:xfrm>
            </p:grpSpPr>
            <p:sp>
              <p:nvSpPr>
                <p:cNvPr id="4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614664" y="4173852"/>
                  <a:ext cx="535339" cy="308419"/>
                </a:xfrm>
                <a:prstGeom prst="rect">
                  <a:avLst/>
                </a:prstGeom>
                <a:solidFill>
                  <a:srgbClr val="FFFF99"/>
                </a:solidFill>
                <a:ln w="19050" algn="ctr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618FFD">
                          <a:lumMod val="75000"/>
                        </a:srgbClr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pp</a:t>
                  </a:r>
                </a:p>
              </p:txBody>
            </p:sp>
            <p:cxnSp>
              <p:nvCxnSpPr>
                <p:cNvPr id="43" name="Straight Arrow Connector 42"/>
                <p:cNvCxnSpPr/>
                <p:nvPr/>
              </p:nvCxnSpPr>
              <p:spPr bwMode="auto">
                <a:xfrm>
                  <a:off x="6082383" y="4451220"/>
                  <a:ext cx="318944" cy="134071"/>
                </a:xfrm>
                <a:prstGeom prst="straightConnector1">
                  <a:avLst/>
                </a:prstGeom>
                <a:solidFill>
                  <a:srgbClr val="FFFF99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60" name="Group 59"/>
              <p:cNvGrpSpPr/>
              <p:nvPr/>
            </p:nvGrpSpPr>
            <p:grpSpPr>
              <a:xfrm>
                <a:off x="5648517" y="1632270"/>
                <a:ext cx="722496" cy="618695"/>
                <a:chOff x="5066720" y="5378165"/>
                <a:chExt cx="722496" cy="618695"/>
              </a:xfrm>
            </p:grpSpPr>
            <p:sp>
              <p:nvSpPr>
                <p:cNvPr id="6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066720" y="5378165"/>
                  <a:ext cx="722496" cy="308419"/>
                </a:xfrm>
                <a:prstGeom prst="rect">
                  <a:avLst/>
                </a:prstGeom>
                <a:solidFill>
                  <a:srgbClr val="FFFF99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AE00">
                          <a:lumMod val="75000"/>
                        </a:srgbClr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PbPb</a:t>
                  </a:r>
                </a:p>
              </p:txBody>
            </p:sp>
            <p:cxnSp>
              <p:nvCxnSpPr>
                <p:cNvPr id="62" name="Straight Arrow Connector 61"/>
                <p:cNvCxnSpPr>
                  <a:stCxn id="61" idx="2"/>
                </p:cNvCxnSpPr>
                <p:nvPr/>
              </p:nvCxnSpPr>
              <p:spPr bwMode="auto">
                <a:xfrm>
                  <a:off x="5427968" y="5686584"/>
                  <a:ext cx="181522" cy="310276"/>
                </a:xfrm>
                <a:prstGeom prst="straightConnector1">
                  <a:avLst/>
                </a:prstGeom>
                <a:solidFill>
                  <a:srgbClr val="FFFF99"/>
                </a:solidFill>
                <a:ln w="28575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3399773" y="1085164"/>
                <a:ext cx="144800" cy="838982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55" name="Group 54"/>
            <p:cNvGrpSpPr/>
            <p:nvPr/>
          </p:nvGrpSpPr>
          <p:grpSpPr>
            <a:xfrm>
              <a:off x="5178527" y="2116706"/>
              <a:ext cx="667433" cy="798861"/>
              <a:chOff x="6504873" y="5184926"/>
              <a:chExt cx="667433" cy="798861"/>
            </a:xfrm>
          </p:grpSpPr>
          <p:sp>
            <p:nvSpPr>
              <p:cNvPr id="56" name="Text Box 16"/>
              <p:cNvSpPr txBox="1">
                <a:spLocks noChangeArrowheads="1"/>
              </p:cNvSpPr>
              <p:nvPr/>
            </p:nvSpPr>
            <p:spPr bwMode="auto">
              <a:xfrm>
                <a:off x="6602210" y="5675368"/>
                <a:ext cx="570096" cy="308419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pPb</a:t>
                </a: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 flipH="1" flipV="1">
                <a:off x="6504873" y="5184926"/>
                <a:ext cx="252063" cy="470618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87" name="Group 86"/>
          <p:cNvGrpSpPr/>
          <p:nvPr/>
        </p:nvGrpSpPr>
        <p:grpSpPr>
          <a:xfrm>
            <a:off x="6608798" y="1670135"/>
            <a:ext cx="2109668" cy="372444"/>
            <a:chOff x="6608798" y="1670135"/>
            <a:chExt cx="2109668" cy="372444"/>
          </a:xfrm>
          <a:solidFill>
            <a:srgbClr val="FFC000"/>
          </a:solidFill>
        </p:grpSpPr>
        <p:sp>
          <p:nvSpPr>
            <p:cNvPr id="85" name="Right Arrow 84"/>
            <p:cNvSpPr/>
            <p:nvPr/>
          </p:nvSpPr>
          <p:spPr bwMode="auto">
            <a:xfrm rot="19834810">
              <a:off x="6608798" y="1931357"/>
              <a:ext cx="1190514" cy="111222"/>
            </a:xfrm>
            <a:prstGeom prst="rightArrow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" name="Right Arrow 85"/>
            <p:cNvSpPr/>
            <p:nvPr/>
          </p:nvSpPr>
          <p:spPr bwMode="auto">
            <a:xfrm>
              <a:off x="7993688" y="1670135"/>
              <a:ext cx="724778" cy="82802"/>
            </a:xfrm>
            <a:prstGeom prst="rightArrow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88" name="Right Arrow 87"/>
          <p:cNvSpPr/>
          <p:nvPr/>
        </p:nvSpPr>
        <p:spPr bwMode="auto">
          <a:xfrm rot="1432636">
            <a:off x="4294658" y="1821807"/>
            <a:ext cx="2036761" cy="178087"/>
          </a:xfrm>
          <a:prstGeom prst="rightArrow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686744" y="3151250"/>
            <a:ext cx="12891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Alice 1606.07424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36096" y="3455820"/>
            <a:ext cx="18982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ALICE PRC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93 (2016) 054908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81285" y="1323574"/>
            <a:ext cx="1707519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ALICE EPJC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76 (2016) 86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55401" y="4355934"/>
            <a:ext cx="1277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CMS 1605.06699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4642535"/>
                <a:ext cx="4883187" cy="1786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  <a:buFont typeface="Wingdings" pitchFamily="2" charset="2"/>
                  <a:buChar char="l"/>
                  <a:tabLst>
                    <a:tab pos="1614488" algn="l"/>
                  </a:tabLst>
                </a:pPr>
                <a:r>
                  <a:rPr lang="en-US" kern="0" dirty="0" smtClean="0">
                    <a:solidFill>
                      <a:srgbClr val="0000FF"/>
                    </a:solidFill>
                    <a:latin typeface="Arial"/>
                  </a:rPr>
                  <a:t>related to </a:t>
                </a:r>
                <a:r>
                  <a:rPr lang="en-US" kern="0" dirty="0" err="1" smtClean="0">
                    <a:solidFill>
                      <a:srgbClr val="0000FF"/>
                    </a:solidFill>
                    <a:latin typeface="Arial"/>
                  </a:rPr>
                  <a:t>dimensionfull</a:t>
                </a:r>
                <a:r>
                  <a:rPr lang="en-US" kern="0" dirty="0" smtClean="0">
                    <a:solidFill>
                      <a:srgbClr val="0000FF"/>
                    </a:solidFill>
                    <a:latin typeface="Arial"/>
                  </a:rPr>
                  <a:t> quantities ~ f(N</a:t>
                </a:r>
                <a:r>
                  <a:rPr lang="en-US" kern="0" baseline="-25000" dirty="0" smtClean="0">
                    <a:solidFill>
                      <a:srgbClr val="0000FF"/>
                    </a:solidFill>
                    <a:latin typeface="Arial"/>
                  </a:rPr>
                  <a:t>ch</a:t>
                </a:r>
                <a:r>
                  <a:rPr lang="en-US" kern="0" dirty="0" smtClean="0">
                    <a:solidFill>
                      <a:srgbClr val="0000FF"/>
                    </a:solidFill>
                    <a:latin typeface="Arial"/>
                  </a:rPr>
                  <a:t>)? </a:t>
                </a:r>
                <a:endParaRPr lang="en-US" kern="0" baseline="-25000" dirty="0">
                  <a:solidFill>
                    <a:srgbClr val="0000FF"/>
                  </a:solidFill>
                  <a:latin typeface="Arial"/>
                </a:endParaRPr>
              </a:p>
              <a:p>
                <a:pPr marL="193675" lvl="1" indent="258763"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  <a:buFont typeface="Wingdings" pitchFamily="2" charset="2"/>
                  <a:buChar char="ð"/>
                  <a:tabLst>
                    <a:tab pos="1614488" algn="l"/>
                  </a:tabLst>
                </a:pPr>
                <a:r>
                  <a:rPr lang="en-US" kern="0" dirty="0" smtClean="0">
                    <a:solidFill>
                      <a:srgbClr val="000000"/>
                    </a:solidFill>
                    <a:latin typeface="Arial"/>
                  </a:rPr>
                  <a:t>freeze-out size (HBT)  ~ a + N</a:t>
                </a:r>
                <a:r>
                  <a:rPr lang="en-US" kern="0" baseline="30000" dirty="0" smtClean="0">
                    <a:solidFill>
                      <a:srgbClr val="000000"/>
                    </a:solidFill>
                    <a:latin typeface="Arial"/>
                  </a:rPr>
                  <a:t>1/3   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</a:rPr>
                  <a:t> </a:t>
                </a:r>
              </a:p>
              <a:p>
                <a:pPr marL="193675" lvl="1" indent="258763"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  <a:buFont typeface="Wingdings" pitchFamily="2" charset="2"/>
                  <a:buChar char="ð"/>
                  <a:tabLst>
                    <a:tab pos="1614488" algn="l"/>
                  </a:tabLst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sty m:val="p"/>
                          </m:rPr>
                          <a:rPr lang="en-US" b="0" i="0" kern="0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sup>
                      <m:e>
                        <m:r>
                          <a:rPr lang="en-US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kern="0" dirty="0" smtClean="0">
                    <a:solidFill>
                      <a:srgbClr val="000000"/>
                    </a:solidFill>
                    <a:latin typeface="Arial"/>
                  </a:rPr>
                  <a:t>=&gt; radial flow;    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Arial"/>
                  </a:rPr>
                  <a:t>p~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Arial"/>
                  </a:rPr>
                  <a:t>~N</a:t>
                </a:r>
                <a:r>
                  <a:rPr lang="en-US" kern="0" baseline="-25000" dirty="0" err="1" smtClean="0">
                    <a:solidFill>
                      <a:srgbClr val="000000"/>
                    </a:solidFill>
                    <a:latin typeface="Arial"/>
                  </a:rPr>
                  <a:t>ch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</a:rPr>
                  <a:t>/A   ?</a:t>
                </a:r>
              </a:p>
              <a:p>
                <a:pPr marL="193675" lvl="1" indent="258763"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  <a:buFont typeface="Wingdings" pitchFamily="2" charset="2"/>
                  <a:buChar char="ð"/>
                  <a:tabLst>
                    <a:tab pos="1614488" algn="l"/>
                  </a:tabLst>
                </a:pPr>
                <a:r>
                  <a:rPr lang="en-US" kern="0" dirty="0" smtClean="0">
                    <a:solidFill>
                      <a:srgbClr val="000000"/>
                    </a:solidFill>
                    <a:latin typeface="Arial"/>
                  </a:rPr>
                  <a:t>equilibration volume ? (C -&gt; GC)   ??</a:t>
                </a:r>
              </a:p>
              <a:p>
                <a:pPr marL="193675" lvl="1" indent="258763"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  <a:buFont typeface="Wingdings" pitchFamily="2" charset="2"/>
                  <a:buChar char="ð"/>
                  <a:tabLst>
                    <a:tab pos="1614488" algn="l"/>
                  </a:tabLst>
                </a:pPr>
                <a:r>
                  <a:rPr lang="en-US" kern="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</a:rPr>
                  <a:t>….				    ???</a:t>
                </a:r>
                <a:endParaRPr lang="en-US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42535"/>
                <a:ext cx="4883187" cy="1786195"/>
              </a:xfrm>
              <a:prstGeom prst="rect">
                <a:avLst/>
              </a:prstGeom>
              <a:blipFill>
                <a:blip r:embed="rId6"/>
                <a:stretch>
                  <a:fillRect l="-749" t="-3413" r="-1498" b="-7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15534" flipH="1">
            <a:off x="1431606" y="1239074"/>
            <a:ext cx="1697908" cy="8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72" grpId="0"/>
      <p:bldP spid="33" grpId="0"/>
      <p:bldP spid="36" grpId="0" animBg="1"/>
      <p:bldP spid="3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014" y="46324"/>
            <a:ext cx="5546390" cy="591573"/>
          </a:xfrm>
        </p:spPr>
        <p:txBody>
          <a:bodyPr/>
          <a:lstStyle/>
          <a:p>
            <a:r>
              <a:rPr lang="en-US" dirty="0" smtClean="0"/>
              <a:t>Azimuthal Flow in pp/pA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Yale  2018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79693" y="654360"/>
            <a:ext cx="2664307" cy="1869502"/>
            <a:chOff x="4489906" y="2471314"/>
            <a:chExt cx="2262072" cy="158726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906" y="2573790"/>
              <a:ext cx="2143633" cy="148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137982" y="2471314"/>
              <a:ext cx="1613996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LO: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PID v</a:t>
              </a:r>
              <a:r>
                <a:rPr lang="en-US" b="1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2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69222" y="2498009"/>
            <a:ext cx="2839470" cy="2182078"/>
            <a:chOff x="4355972" y="1326022"/>
            <a:chExt cx="2558365" cy="1966054"/>
          </a:xfrm>
        </p:grpSpPr>
        <p:grpSp>
          <p:nvGrpSpPr>
            <p:cNvPr id="10" name="Group 9"/>
            <p:cNvGrpSpPr/>
            <p:nvPr/>
          </p:nvGrpSpPr>
          <p:grpSpPr>
            <a:xfrm>
              <a:off x="4355972" y="1556792"/>
              <a:ext cx="2461876" cy="1735284"/>
              <a:chOff x="2627784" y="3356992"/>
              <a:chExt cx="4555165" cy="182206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t="69972"/>
              <a:stretch/>
            </p:blipFill>
            <p:spPr>
              <a:xfrm>
                <a:off x="2627784" y="4221088"/>
                <a:ext cx="4555165" cy="957967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/>
              <a:srcRect b="70920"/>
              <a:stretch/>
            </p:blipFill>
            <p:spPr>
              <a:xfrm>
                <a:off x="2627784" y="3356992"/>
                <a:ext cx="4555165" cy="927720"/>
              </a:xfrm>
              <a:prstGeom prst="rect">
                <a:avLst/>
              </a:prstGeom>
            </p:spPr>
          </p:pic>
        </p:grp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4459775" y="1326022"/>
              <a:ext cx="2454562" cy="3145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NNLO: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Factorization test </a:t>
              </a:r>
              <a:endParaRPr lang="en-GB" sz="1600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6433952" cy="2232794"/>
          </a:xfrm>
        </p:spPr>
        <p:txBody>
          <a:bodyPr/>
          <a:lstStyle/>
          <a:p>
            <a:r>
              <a:rPr lang="en-US" sz="1800" b="1" dirty="0" smtClean="0"/>
              <a:t>Hydro-Dynamics: </a:t>
            </a:r>
            <a:r>
              <a:rPr lang="en-US" sz="1800" b="1" dirty="0"/>
              <a:t> </a:t>
            </a:r>
            <a:r>
              <a:rPr lang="en-US" sz="1800" b="1" u="sng" dirty="0" smtClean="0"/>
              <a:t>pA almost as well measured as AA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FF"/>
                </a:solidFill>
              </a:rPr>
              <a:t>LO</a:t>
            </a:r>
            <a:r>
              <a:rPr lang="en-US" dirty="0" smtClean="0"/>
              <a:t>: radial (v</a:t>
            </a:r>
            <a:r>
              <a:rPr lang="en-US" baseline="-25000" dirty="0" smtClean="0"/>
              <a:t>0</a:t>
            </a:r>
            <a:r>
              <a:rPr lang="en-US" dirty="0" smtClean="0"/>
              <a:t>) &amp; directed (v</a:t>
            </a:r>
            <a:r>
              <a:rPr lang="en-US" baseline="-25000" dirty="0" smtClean="0"/>
              <a:t>1</a:t>
            </a:r>
            <a:r>
              <a:rPr lang="en-US" dirty="0" smtClean="0"/>
              <a:t>) &amp; elliptic (v</a:t>
            </a:r>
            <a:r>
              <a:rPr lang="en-US" baseline="-25000" dirty="0" smtClean="0"/>
              <a:t>2</a:t>
            </a:r>
            <a:r>
              <a:rPr lang="en-US" dirty="0" smtClean="0"/>
              <a:t>)  (&lt; 2010)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FF"/>
                </a:solidFill>
              </a:rPr>
              <a:t>NLO</a:t>
            </a:r>
            <a:r>
              <a:rPr lang="en-US" dirty="0" smtClean="0"/>
              <a:t>: higher harmonics, cumulants, fluctuations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FF"/>
                </a:solidFill>
              </a:rPr>
              <a:t>NNLO</a:t>
            </a:r>
            <a:r>
              <a:rPr lang="en-US" dirty="0" smtClean="0"/>
              <a:t>: non-linear mode mixing, ..</a:t>
            </a:r>
          </a:p>
          <a:p>
            <a:pPr lvl="2"/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GB" dirty="0" smtClean="0"/>
              <a:t>≠ 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baseline="-25000" dirty="0" smtClean="0"/>
              <a:t>n</a:t>
            </a:r>
            <a:r>
              <a:rPr lang="en-US" dirty="0" smtClean="0"/>
              <a:t>, mode coupling  </a:t>
            </a:r>
          </a:p>
          <a:p>
            <a:pPr lvl="2"/>
            <a:r>
              <a:rPr lang="en-US" dirty="0" smtClean="0"/>
              <a:t>factorization violation v(p</a:t>
            </a:r>
            <a:r>
              <a:rPr lang="en-US" baseline="-25000" dirty="0" smtClean="0"/>
              <a:t>T1</a:t>
            </a:r>
            <a:r>
              <a:rPr lang="en-US" dirty="0" smtClean="0"/>
              <a:t>,p</a:t>
            </a:r>
            <a:r>
              <a:rPr lang="en-US" baseline="-25000" dirty="0" smtClean="0"/>
              <a:t>T2</a:t>
            </a:r>
            <a:r>
              <a:rPr lang="en-US" dirty="0" smtClean="0"/>
              <a:t>) </a:t>
            </a:r>
            <a:r>
              <a:rPr lang="en-GB" dirty="0" smtClean="0"/>
              <a:t>≠ v(p</a:t>
            </a:r>
            <a:r>
              <a:rPr lang="en-GB" baseline="-25000" dirty="0" smtClean="0"/>
              <a:t>T1</a:t>
            </a:r>
            <a:r>
              <a:rPr lang="en-GB" dirty="0" smtClean="0"/>
              <a:t>)*v(p</a:t>
            </a:r>
            <a:r>
              <a:rPr lang="en-GB" baseline="-25000" dirty="0" smtClean="0"/>
              <a:t>T2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 smtClean="0"/>
          </a:p>
          <a:p>
            <a:pPr lvl="1" indent="0">
              <a:buNone/>
            </a:pPr>
            <a:endParaRPr lang="en-GB" dirty="0" smtClean="0"/>
          </a:p>
          <a:p>
            <a:pPr marL="1905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3108044" y="4346022"/>
            <a:ext cx="5917517" cy="2473042"/>
            <a:chOff x="3108044" y="4346022"/>
            <a:chExt cx="5917517" cy="24730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6217" t="2217" r="3129" b="34768"/>
            <a:stretch/>
          </p:blipFill>
          <p:spPr>
            <a:xfrm>
              <a:off x="3108044" y="4530958"/>
              <a:ext cx="5917517" cy="2288106"/>
            </a:xfrm>
            <a:prstGeom prst="rect">
              <a:avLst/>
            </a:prstGeom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4067944" y="4346022"/>
              <a:ext cx="2106885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NLO: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cumulants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0429" y="2647457"/>
            <a:ext cx="5141651" cy="4210543"/>
            <a:chOff x="150429" y="2647457"/>
            <a:chExt cx="5141651" cy="4210543"/>
          </a:xfrm>
        </p:grpSpPr>
        <p:grpSp>
          <p:nvGrpSpPr>
            <p:cNvPr id="23" name="Group 22"/>
            <p:cNvGrpSpPr/>
            <p:nvPr/>
          </p:nvGrpSpPr>
          <p:grpSpPr>
            <a:xfrm>
              <a:off x="150429" y="2647457"/>
              <a:ext cx="2682483" cy="4210543"/>
              <a:chOff x="150429" y="2647457"/>
              <a:chExt cx="2682483" cy="4210543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5"/>
              <a:srcRect r="65751" b="10840"/>
              <a:stretch/>
            </p:blipFill>
            <p:spPr>
              <a:xfrm>
                <a:off x="150429" y="2647457"/>
                <a:ext cx="2632788" cy="208338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5"/>
              <a:srcRect l="34106" t="5251" r="32324"/>
              <a:stretch/>
            </p:blipFill>
            <p:spPr>
              <a:xfrm>
                <a:off x="262948" y="4653135"/>
                <a:ext cx="2569964" cy="2204865"/>
              </a:xfrm>
              <a:prstGeom prst="rect">
                <a:avLst/>
              </a:prstGeom>
            </p:spPr>
          </p:pic>
        </p:grp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2785951" y="2979197"/>
              <a:ext cx="2506129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NNLO: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mode mixing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endParaRPr>
            </a:p>
          </p:txBody>
        </p:sp>
      </p:grpSp>
      <p:cxnSp>
        <p:nvCxnSpPr>
          <p:cNvPr id="14" name="Straight Connector 13"/>
          <p:cNvCxnSpPr>
            <a:stCxn id="22" idx="1"/>
          </p:cNvCxnSpPr>
          <p:nvPr/>
        </p:nvCxnSpPr>
        <p:spPr bwMode="auto">
          <a:xfrm flipV="1">
            <a:off x="262948" y="5661248"/>
            <a:ext cx="8738653" cy="94320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8778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75" y="74024"/>
            <a:ext cx="8696291" cy="536173"/>
          </a:xfrm>
        </p:spPr>
        <p:txBody>
          <a:bodyPr/>
          <a:lstStyle/>
          <a:p>
            <a:r>
              <a:rPr lang="en-US" sz="3200" dirty="0" smtClean="0"/>
              <a:t>Flow magnitude fairly independent of Nch?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Yale  2018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Content Placeholder 5"/>
          <p:cNvSpPr>
            <a:spLocks noGrp="1"/>
          </p:cNvSpPr>
          <p:nvPr>
            <p:ph idx="1"/>
          </p:nvPr>
        </p:nvSpPr>
        <p:spPr>
          <a:xfrm>
            <a:off x="-14295" y="4050558"/>
            <a:ext cx="3309437" cy="136516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argely by accident !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buClr>
                <a:srgbClr val="FC0128"/>
              </a:buClr>
            </a:pPr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aseline="-25000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~ </a:t>
            </a:r>
            <a:r>
              <a:rPr lang="en-US" dirty="0">
                <a:solidFill>
                  <a:srgbClr val="000000"/>
                </a:solidFill>
                <a:latin typeface="Symbol" panose="05050102010706020507" pitchFamily="18" charset="2"/>
              </a:rPr>
              <a:t>k * e  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Symbol" panose="05050102010706020507" pitchFamily="18" charset="2"/>
              </a:rPr>
              <a:t>k </a:t>
            </a:r>
            <a:r>
              <a:rPr lang="en-US" dirty="0" smtClean="0"/>
              <a:t>↓ ~ 1/(1+S/N)</a:t>
            </a:r>
            <a:endParaRPr lang="en-US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lvl="2"/>
            <a:r>
              <a:rPr lang="en-US" dirty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e </a:t>
            </a:r>
            <a:r>
              <a:rPr lang="en-US" dirty="0"/>
              <a:t>↑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 ~</a:t>
            </a:r>
            <a:r>
              <a:rPr lang="en-US" dirty="0" smtClean="0">
                <a:solidFill>
                  <a:srgbClr val="000000"/>
                </a:solidFill>
              </a:rPr>
              <a:t>1/√N</a:t>
            </a:r>
            <a:endParaRPr lang="en-GB" dirty="0">
              <a:solidFill>
                <a:srgbClr val="FF00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21122" y="658710"/>
            <a:ext cx="3992318" cy="3847735"/>
            <a:chOff x="5004048" y="696877"/>
            <a:chExt cx="3992318" cy="3847735"/>
          </a:xfrm>
        </p:grpSpPr>
        <p:grpSp>
          <p:nvGrpSpPr>
            <p:cNvPr id="11" name="Group 10"/>
            <p:cNvGrpSpPr/>
            <p:nvPr/>
          </p:nvGrpSpPr>
          <p:grpSpPr>
            <a:xfrm>
              <a:off x="5004048" y="1196751"/>
              <a:ext cx="3888432" cy="3347861"/>
              <a:chOff x="5436096" y="1196751"/>
              <a:chExt cx="3456384" cy="302433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l="996" t="9062" r="6716" b="14813"/>
              <a:stretch/>
            </p:blipFill>
            <p:spPr>
              <a:xfrm>
                <a:off x="5436096" y="1196751"/>
                <a:ext cx="3456384" cy="3024337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775496" y="2700015"/>
                <a:ext cx="79380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1708.07113</a:t>
                </a:r>
                <a:endParaRPr lang="en-US" sz="1000" dirty="0"/>
              </a:p>
            </p:txBody>
          </p:sp>
        </p:grp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012160" y="696877"/>
              <a:ext cx="2823389" cy="499240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Tx/>
                <a:buNone/>
                <a:tabLst/>
                <a:defRPr/>
              </a:pPr>
              <a:r>
                <a:rPr lang="en-US" sz="1600" b="1" dirty="0" err="1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s</a:t>
              </a:r>
              <a:r>
                <a:rPr kumimoji="0" lang="en-US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ublead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./leading v</a:t>
              </a:r>
              <a:r>
                <a:rPr kumimoji="0" lang="en-US" sz="16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r>
                <a:rPr kumimoji="0" lang="en-US" sz="1600" b="1" i="0" u="none" strike="noStrike" kern="1200" cap="none" spc="0" normalizeH="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mode 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(aka factorization violation)</a:t>
              </a:r>
              <a:endPara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V="1">
              <a:off x="5405420" y="2402849"/>
              <a:ext cx="3590946" cy="28954"/>
            </a:xfrm>
            <a:prstGeom prst="line">
              <a:avLst/>
            </a:prstGeom>
            <a:solidFill>
              <a:srgbClr val="FFFF99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5375261" y="3690984"/>
              <a:ext cx="3590946" cy="28954"/>
            </a:xfrm>
            <a:prstGeom prst="line">
              <a:avLst/>
            </a:prstGeom>
            <a:solidFill>
              <a:srgbClr val="FFFF99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2517660" y="4487330"/>
            <a:ext cx="6648450" cy="2491308"/>
            <a:chOff x="2517660" y="4487330"/>
            <a:chExt cx="6648450" cy="2491308"/>
          </a:xfrm>
        </p:grpSpPr>
        <p:grpSp>
          <p:nvGrpSpPr>
            <p:cNvPr id="9" name="Group 8"/>
            <p:cNvGrpSpPr/>
            <p:nvPr/>
          </p:nvGrpSpPr>
          <p:grpSpPr>
            <a:xfrm>
              <a:off x="2517660" y="4845038"/>
              <a:ext cx="6648450" cy="2133600"/>
              <a:chOff x="2517660" y="4845038"/>
              <a:chExt cx="6648450" cy="21336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7660" y="4845038"/>
                <a:ext cx="6648450" cy="213360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8172400" y="5043853"/>
                <a:ext cx="79380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1807.02012</a:t>
                </a:r>
                <a:endParaRPr lang="en-US" sz="1000" dirty="0"/>
              </a:p>
            </p:txBody>
          </p:sp>
        </p:grp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5121336" y="4487330"/>
              <a:ext cx="3714213" cy="499240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N</a:t>
              </a:r>
              <a:r>
                <a:rPr kumimoji="0" lang="en-US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ormalized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Symmetric </a:t>
              </a:r>
              <a:r>
                <a:rPr lang="en-US" sz="1600" b="1" dirty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C</a:t>
              </a:r>
              <a:r>
                <a:rPr kumimoji="0" lang="en-US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oefficients</a:t>
              </a:r>
              <a:endPara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(aka nonlinear mixed harmonics)</a:t>
              </a:r>
              <a:endPara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4427984" y="6061385"/>
              <a:ext cx="4738126" cy="0"/>
            </a:xfrm>
            <a:prstGeom prst="line">
              <a:avLst/>
            </a:prstGeom>
            <a:solidFill>
              <a:srgbClr val="FFFF99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-80334" y="595948"/>
            <a:ext cx="5244525" cy="3528393"/>
            <a:chOff x="-22651" y="675303"/>
            <a:chExt cx="5244525" cy="3528393"/>
          </a:xfrm>
        </p:grpSpPr>
        <p:grpSp>
          <p:nvGrpSpPr>
            <p:cNvPr id="23" name="Group 22"/>
            <p:cNvGrpSpPr/>
            <p:nvPr/>
          </p:nvGrpSpPr>
          <p:grpSpPr>
            <a:xfrm>
              <a:off x="-22651" y="675303"/>
              <a:ext cx="5244525" cy="3528393"/>
              <a:chOff x="-22651" y="675303"/>
              <a:chExt cx="5244525" cy="352839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2538" b="1352"/>
              <a:stretch/>
            </p:blipFill>
            <p:spPr>
              <a:xfrm>
                <a:off x="-22651" y="675303"/>
                <a:ext cx="5244525" cy="3528393"/>
              </a:xfrm>
              <a:prstGeom prst="rect">
                <a:avLst/>
              </a:prstGeom>
            </p:spPr>
          </p:pic>
          <p:cxnSp>
            <p:nvCxnSpPr>
              <p:cNvPr id="20" name="Straight Connector 19"/>
              <p:cNvCxnSpPr/>
              <p:nvPr/>
            </p:nvCxnSpPr>
            <p:spPr bwMode="auto">
              <a:xfrm flipV="1">
                <a:off x="610907" y="3258622"/>
                <a:ext cx="3590946" cy="28954"/>
              </a:xfrm>
              <a:prstGeom prst="line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V="1">
                <a:off x="694850" y="2677702"/>
                <a:ext cx="3590946" cy="28954"/>
              </a:xfrm>
              <a:prstGeom prst="line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Text Box 5"/>
              <p:cNvSpPr txBox="1">
                <a:spLocks noChangeArrowheads="1"/>
              </p:cNvSpPr>
              <p:nvPr/>
            </p:nvSpPr>
            <p:spPr bwMode="auto">
              <a:xfrm>
                <a:off x="676797" y="1575380"/>
                <a:ext cx="1751207" cy="314574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Tx/>
                  <a:buNone/>
                  <a:tabLst/>
                  <a:defRPr/>
                </a:pPr>
                <a:r>
                  <a:rPr lang="en-US" sz="1600" b="1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v</a:t>
                </a:r>
                <a:r>
                  <a:rPr lang="en-US" sz="1600" b="1" baseline="-25000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2</a:t>
                </a:r>
                <a:r>
                  <a:rPr lang="en-US" sz="1600" b="1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,v</a:t>
                </a:r>
                <a:r>
                  <a:rPr lang="en-US" sz="1600" b="1" baseline="-25000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3</a:t>
                </a:r>
                <a:r>
                  <a:rPr lang="en-US" sz="1600" b="1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,v</a:t>
                </a:r>
                <a:r>
                  <a:rPr lang="en-US" sz="1600" b="1" baseline="-25000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4</a:t>
                </a:r>
                <a:r>
                  <a:rPr lang="en-US" sz="1600" b="1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 vs N</a:t>
                </a:r>
                <a:r>
                  <a:rPr lang="en-US" sz="1600" b="1" baseline="-25000" dirty="0" smtClean="0">
                    <a:solidFill>
                      <a:srgbClr val="618FFD">
                        <a:lumMod val="75000"/>
                      </a:srgbClr>
                    </a:solidFill>
                    <a:latin typeface="Arial"/>
                  </a:rPr>
                  <a:t>ch</a:t>
                </a:r>
                <a:endParaRPr kumimoji="0" lang="en-US" sz="16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843326" y="3510177"/>
                <a:ext cx="3590946" cy="28954"/>
              </a:xfrm>
              <a:prstGeom prst="line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" name="TextBox 25"/>
            <p:cNvSpPr txBox="1"/>
            <p:nvPr/>
          </p:nvSpPr>
          <p:spPr>
            <a:xfrm>
              <a:off x="2865375" y="3530661"/>
              <a:ext cx="333746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</a:t>
              </a:r>
              <a:r>
                <a:rPr lang="en-US" sz="1400" baseline="-25000" dirty="0"/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87716" y="2492896"/>
              <a:ext cx="333746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7857" y="2941328"/>
              <a:ext cx="333746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</a:t>
              </a:r>
              <a:r>
                <a:rPr lang="en-US" sz="1400" baseline="-25000" dirty="0"/>
                <a:t>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74624" y="630681"/>
            <a:ext cx="4302737" cy="2829095"/>
            <a:chOff x="-74624" y="630681"/>
            <a:chExt cx="4302737" cy="2829095"/>
          </a:xfrm>
        </p:grpSpPr>
        <p:grpSp>
          <p:nvGrpSpPr>
            <p:cNvPr id="38" name="Group 37"/>
            <p:cNvGrpSpPr/>
            <p:nvPr/>
          </p:nvGrpSpPr>
          <p:grpSpPr>
            <a:xfrm>
              <a:off x="-74624" y="983092"/>
              <a:ext cx="3854536" cy="2476684"/>
              <a:chOff x="-111112" y="4887293"/>
              <a:chExt cx="2592288" cy="171239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15513" y="5912244"/>
                <a:ext cx="72968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1312.6555</a:t>
                </a:r>
                <a:endParaRPr lang="en-US" sz="1000" dirty="0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/>
              <a:srcRect l="6350" t="6307" r="8449" b="23341"/>
              <a:stretch/>
            </p:blipFill>
            <p:spPr>
              <a:xfrm>
                <a:off x="-111112" y="4887293"/>
                <a:ext cx="2592288" cy="1712393"/>
              </a:xfrm>
              <a:prstGeom prst="rect">
                <a:avLst/>
              </a:prstGeom>
            </p:spPr>
          </p:pic>
        </p:grpSp>
        <p:sp>
          <p:nvSpPr>
            <p:cNvPr id="46" name="Text Box 5"/>
            <p:cNvSpPr txBox="1">
              <a:spLocks noChangeArrowheads="1"/>
            </p:cNvSpPr>
            <p:nvPr/>
          </p:nvSpPr>
          <p:spPr bwMode="auto">
            <a:xfrm>
              <a:off x="502555" y="630681"/>
              <a:ext cx="3725558" cy="3145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Geometry: eccentricity vs # sources</a:t>
              </a:r>
              <a:endPara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295953" y="2562086"/>
            <a:ext cx="6082242" cy="4347825"/>
            <a:chOff x="3295953" y="2562086"/>
            <a:chExt cx="6082242" cy="4347825"/>
          </a:xfrm>
        </p:grpSpPr>
        <p:grpSp>
          <p:nvGrpSpPr>
            <p:cNvPr id="44" name="Group 43"/>
            <p:cNvGrpSpPr/>
            <p:nvPr/>
          </p:nvGrpSpPr>
          <p:grpSpPr>
            <a:xfrm>
              <a:off x="3295953" y="2822657"/>
              <a:ext cx="6082242" cy="4087254"/>
              <a:chOff x="3131840" y="836712"/>
              <a:chExt cx="5803944" cy="3900238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131840" y="836712"/>
                <a:ext cx="5544616" cy="3900238"/>
                <a:chOff x="3057577" y="795587"/>
                <a:chExt cx="5544616" cy="3900238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131" t="6117" r="4670"/>
                <a:stretch/>
              </p:blipFill>
              <p:spPr>
                <a:xfrm>
                  <a:off x="3057577" y="795587"/>
                  <a:ext cx="5544616" cy="3900238"/>
                </a:xfrm>
                <a:prstGeom prst="rect">
                  <a:avLst/>
                </a:prstGeom>
              </p:spPr>
            </p:pic>
            <p:cxnSp>
              <p:nvCxnSpPr>
                <p:cNvPr id="32" name="Straight Connector 31"/>
                <p:cNvCxnSpPr/>
                <p:nvPr/>
              </p:nvCxnSpPr>
              <p:spPr bwMode="auto">
                <a:xfrm flipV="1">
                  <a:off x="4085886" y="1563379"/>
                  <a:ext cx="4504044" cy="2006308"/>
                </a:xfrm>
                <a:prstGeom prst="line">
                  <a:avLst/>
                </a:prstGeom>
                <a:solidFill>
                  <a:srgbClr val="FFFF99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3" name="Rectangle 32"/>
                <p:cNvSpPr/>
                <p:nvPr/>
              </p:nvSpPr>
              <p:spPr>
                <a:xfrm>
                  <a:off x="5321796" y="3224908"/>
                  <a:ext cx="784189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000" dirty="0">
                      <a:latin typeface="+mj-lt"/>
                    </a:rPr>
                    <a:t>1303.1794</a:t>
                  </a:r>
                  <a:endParaRPr lang="en-US" sz="1000" i="0" dirty="0">
                    <a:effectLst/>
                    <a:latin typeface="+mj-lt"/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6380440" y="2576696"/>
                <a:ext cx="2555344" cy="766903"/>
                <a:chOff x="12522750" y="-630588"/>
                <a:chExt cx="2555344" cy="766903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7"/>
                <a:srcRect b="7491"/>
                <a:stretch/>
              </p:blipFill>
              <p:spPr>
                <a:xfrm>
                  <a:off x="12522750" y="-398136"/>
                  <a:ext cx="2555344" cy="534451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</p:pic>
            <p:sp>
              <p:nvSpPr>
                <p:cNvPr id="36" name="TextBox 35"/>
                <p:cNvSpPr txBox="1"/>
                <p:nvPr/>
              </p:nvSpPr>
              <p:spPr>
                <a:xfrm>
                  <a:off x="13445887" y="-630588"/>
                  <a:ext cx="7841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latin typeface="+mj-lt"/>
                    </a:rPr>
                    <a:t>1106.4345</a:t>
                  </a:r>
                  <a:endParaRPr lang="en-US" sz="1000" dirty="0">
                    <a:latin typeface="+mj-lt"/>
                  </a:endParaRPr>
                </a:p>
              </p:txBody>
            </p:sp>
          </p:grpSp>
        </p:grp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5169901" y="2562086"/>
              <a:ext cx="2823389" cy="3145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response coefficient v</a:t>
              </a:r>
              <a:r>
                <a:rPr lang="en-US" sz="1600" b="1" baseline="-25000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2</a:t>
              </a:r>
              <a:r>
                <a:rPr lang="en-US" sz="1600" b="1" dirty="0" smtClean="0">
                  <a:solidFill>
                    <a:srgbClr val="618FFD">
                      <a:lumMod val="75000"/>
                    </a:srgbClr>
                  </a:solidFill>
                  <a:latin typeface="Arial"/>
                </a:rPr>
                <a:t>/</a:t>
              </a:r>
              <a:r>
                <a:rPr lang="en-US" sz="1600" b="1" dirty="0" smtClean="0">
                  <a:solidFill>
                    <a:srgbClr val="618FFD">
                      <a:lumMod val="75000"/>
                    </a:srgbClr>
                  </a:solidFill>
                  <a:latin typeface="Symbol" panose="05050102010706020507" pitchFamily="18" charset="2"/>
                </a:rPr>
                <a:t>e</a:t>
              </a:r>
              <a:endPara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7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70" y="46326"/>
            <a:ext cx="8162491" cy="591573"/>
          </a:xfrm>
        </p:spPr>
        <p:txBody>
          <a:bodyPr/>
          <a:lstStyle/>
          <a:p>
            <a:r>
              <a:rPr lang="en-US" dirty="0" smtClean="0"/>
              <a:t>Why are small systems interesting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'Looking under the hood': what makes the sQGP tick ? </a:t>
            </a:r>
          </a:p>
          <a:p>
            <a:pPr lvl="1"/>
            <a:r>
              <a:rPr lang="en-US" dirty="0" smtClean="0"/>
              <a:t>stat. mechanics (</a:t>
            </a:r>
            <a:r>
              <a:rPr lang="en-US" dirty="0" smtClean="0">
                <a:solidFill>
                  <a:srgbClr val="FF00FF"/>
                </a:solidFill>
              </a:rPr>
              <a:t>thermo &amp; hydro) hide</a:t>
            </a:r>
            <a:r>
              <a:rPr lang="en-US" dirty="0" smtClean="0"/>
              <a:t> very well the details: </a:t>
            </a:r>
            <a:r>
              <a:rPr lang="en-US" b="1" dirty="0" err="1" smtClean="0">
                <a:solidFill>
                  <a:srgbClr val="FF00FF"/>
                </a:solidFill>
              </a:rPr>
              <a:t>d.o.f</a:t>
            </a:r>
            <a:r>
              <a:rPr lang="en-US" b="1" dirty="0" smtClean="0">
                <a:solidFill>
                  <a:srgbClr val="FF00FF"/>
                </a:solidFill>
              </a:rPr>
              <a:t> &amp; dynamics</a:t>
            </a:r>
          </a:p>
          <a:p>
            <a:pPr lvl="2"/>
            <a:r>
              <a:rPr lang="en-US" b="1" dirty="0" smtClean="0"/>
              <a:t>strength &amp; limitation: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FF"/>
                </a:solidFill>
              </a:rPr>
              <a:t>same results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FF"/>
                </a:solidFill>
              </a:rPr>
              <a:t>different</a:t>
            </a:r>
            <a:r>
              <a:rPr lang="en-US" dirty="0" smtClean="0"/>
              <a:t> underlying </a:t>
            </a:r>
            <a:r>
              <a:rPr lang="en-US" dirty="0" smtClean="0">
                <a:solidFill>
                  <a:srgbClr val="FF00FF"/>
                </a:solidFill>
              </a:rPr>
              <a:t>'stuff</a:t>
            </a:r>
            <a:r>
              <a:rPr lang="en-US" dirty="0" smtClean="0"/>
              <a:t>' </a:t>
            </a:r>
            <a:r>
              <a:rPr lang="en-US" sz="1600" dirty="0" smtClean="0"/>
              <a:t>(theories/models)</a:t>
            </a:r>
          </a:p>
          <a:p>
            <a:pPr lvl="2"/>
            <a:r>
              <a:rPr lang="en-US" dirty="0" smtClean="0"/>
              <a:t>thermal system knows nothing about how and why it arrived in equilibrium </a:t>
            </a:r>
          </a:p>
          <a:p>
            <a:pPr lvl="1"/>
            <a:r>
              <a:rPr lang="en-US" dirty="0" smtClean="0"/>
              <a:t>go towards and </a:t>
            </a:r>
            <a:r>
              <a:rPr lang="en-US" b="1" dirty="0" smtClean="0">
                <a:solidFill>
                  <a:srgbClr val="FF00FF"/>
                </a:solidFill>
              </a:rPr>
              <a:t>beyond the limits</a:t>
            </a:r>
            <a:r>
              <a:rPr lang="en-US" dirty="0" smtClean="0"/>
              <a:t> of thermo &amp; hydro</a:t>
            </a:r>
          </a:p>
          <a:p>
            <a:pPr lvl="2"/>
            <a:r>
              <a:rPr lang="en-US" dirty="0" smtClean="0"/>
              <a:t>study deviations due to </a:t>
            </a:r>
            <a:r>
              <a:rPr lang="en-US" b="1" dirty="0" smtClean="0">
                <a:solidFill>
                  <a:srgbClr val="FF00FF"/>
                </a:solidFill>
              </a:rPr>
              <a:t>finite size/finite time</a:t>
            </a:r>
            <a:r>
              <a:rPr lang="en-US" dirty="0" smtClean="0"/>
              <a:t> (=&gt; small systems)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'Looking for the onset': how does </a:t>
            </a:r>
            <a:r>
              <a:rPr lang="en-US" sz="1100" dirty="0" smtClean="0"/>
              <a:t>(strong) </a:t>
            </a:r>
            <a:r>
              <a:rPr lang="en-US" dirty="0" smtClean="0"/>
              <a:t>collectivity emerge f(</a:t>
            </a:r>
            <a:r>
              <a:rPr lang="en-US" i="1" dirty="0"/>
              <a:t>r</a:t>
            </a:r>
            <a:r>
              <a:rPr lang="en-US" i="1" dirty="0" smtClean="0"/>
              <a:t>, t</a:t>
            </a:r>
            <a:r>
              <a:rPr lang="en-US" dirty="0" smtClean="0"/>
              <a:t>) ?</a:t>
            </a:r>
          </a:p>
          <a:p>
            <a:pPr lvl="1"/>
            <a:r>
              <a:rPr lang="en-US" dirty="0" smtClean="0"/>
              <a:t>change </a:t>
            </a:r>
            <a:r>
              <a:rPr lang="en-US" u="sng" dirty="0" smtClean="0"/>
              <a:t>size &amp; lifetime &amp; density</a:t>
            </a:r>
            <a:r>
              <a:rPr lang="en-US" dirty="0" smtClean="0"/>
              <a:t>  (</a:t>
            </a:r>
            <a:r>
              <a:rPr lang="en-US" b="1" dirty="0" smtClean="0"/>
              <a:t>pp -&gt; pA -&gt; AA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'Looking for the beginning': universal aspects of soft QCQ ?</a:t>
            </a:r>
          </a:p>
          <a:p>
            <a:pPr lvl="1"/>
            <a:r>
              <a:rPr lang="en-US" dirty="0" smtClean="0"/>
              <a:t>looking for </a:t>
            </a:r>
            <a:r>
              <a:rPr lang="en-US" dirty="0" smtClean="0">
                <a:solidFill>
                  <a:srgbClr val="FF00FF"/>
                </a:solidFill>
              </a:rPr>
              <a:t>connection &amp; smooth evolution</a:t>
            </a:r>
            <a:r>
              <a:rPr lang="en-US" dirty="0" smtClean="0"/>
              <a:t> from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</a:t>
            </a:r>
            <a:r>
              <a:rPr lang="en-US" b="1" dirty="0" smtClean="0"/>
              <a:t>MB </a:t>
            </a:r>
            <a:r>
              <a:rPr lang="en-US" b="1" dirty="0"/>
              <a:t>pp(</a:t>
            </a:r>
            <a:r>
              <a:rPr lang="en-US" b="1" dirty="0" err="1"/>
              <a:t>e</a:t>
            </a:r>
            <a:r>
              <a:rPr lang="en-US" b="1" baseline="30000" dirty="0" err="1"/>
              <a:t>+</a:t>
            </a:r>
            <a:r>
              <a:rPr lang="en-US" b="1" dirty="0" err="1"/>
              <a:t>e</a:t>
            </a:r>
            <a:r>
              <a:rPr lang="en-US" b="1" baseline="30000" dirty="0"/>
              <a:t>-</a:t>
            </a:r>
            <a:r>
              <a:rPr lang="en-US" b="1" dirty="0"/>
              <a:t>)</a:t>
            </a:r>
            <a:r>
              <a:rPr lang="en-US" dirty="0"/>
              <a:t> to central </a:t>
            </a:r>
            <a:r>
              <a:rPr lang="en-US" b="1" dirty="0"/>
              <a:t>AA</a:t>
            </a:r>
            <a:r>
              <a:rPr lang="en-US" dirty="0"/>
              <a:t>, with </a:t>
            </a:r>
            <a:r>
              <a:rPr lang="en-US" b="1" dirty="0"/>
              <a:t>pA</a:t>
            </a:r>
            <a:r>
              <a:rPr lang="en-US" dirty="0"/>
              <a:t> the bridge in between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2017 Puebla WS J. Schukraft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D3667D-64B6-48C6-86B8-FA491E514B2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8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p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temp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temp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per Presentation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Paper Presentation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aper Presentation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per Presentation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Paper Presentation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Paper Presentation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aper Presentation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per Presentation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aper Presentation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1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Paper Presentation 1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1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aper Presentation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Paper Presentation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aper Presentation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per Presentation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Paper Presentation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Paper Presentation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aper Presentation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per Presentation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Paper Presentation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aper Presentation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12327</TotalTime>
  <Words>2631</Words>
  <Application>Microsoft Office PowerPoint</Application>
  <PresentationFormat>On-screen Show (4:3)</PresentationFormat>
  <Paragraphs>553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39</vt:i4>
      </vt:variant>
    </vt:vector>
  </HeadingPairs>
  <TitlesOfParts>
    <vt:vector size="57" baseType="lpstr">
      <vt:lpstr>MS PGothic</vt:lpstr>
      <vt:lpstr>宋体</vt:lpstr>
      <vt:lpstr>Arial</vt:lpstr>
      <vt:lpstr>Calibri</vt:lpstr>
      <vt:lpstr>Cambria Math</vt:lpstr>
      <vt:lpstr>Gill Sans</vt:lpstr>
      <vt:lpstr>Lucida Grande</vt:lpstr>
      <vt:lpstr>Symbol</vt:lpstr>
      <vt:lpstr>Times New Roman</vt:lpstr>
      <vt:lpstr>Wingdings</vt:lpstr>
      <vt:lpstr>1_temp1</vt:lpstr>
      <vt:lpstr>1_Paper Presentation 1</vt:lpstr>
      <vt:lpstr>7_Paper Presentation 1</vt:lpstr>
      <vt:lpstr>Paper Presentation 1</vt:lpstr>
      <vt:lpstr>2_Paper Presentation 1</vt:lpstr>
      <vt:lpstr>3_Paper Presentation 1</vt:lpstr>
      <vt:lpstr>8_Paper Presentation 1</vt:lpstr>
      <vt:lpstr>Custom Design</vt:lpstr>
      <vt:lpstr> From small to LARGE systems    What can we learn from them</vt:lpstr>
      <vt:lpstr>Why are small systems interesting ?</vt:lpstr>
      <vt:lpstr>Surprise</vt:lpstr>
      <vt:lpstr>Origin of the pp 'Ridge'</vt:lpstr>
      <vt:lpstr>State-of-the-Art “QGP” signals</vt:lpstr>
      <vt:lpstr>Smooth Evolution down to dN/dy ~ 0 !</vt:lpstr>
      <vt:lpstr>Azimuthal Flow in pp/pA</vt:lpstr>
      <vt:lpstr>Flow magnitude fairly independent of Nch?</vt:lpstr>
      <vt:lpstr>Why are small systems interesting ?</vt:lpstr>
      <vt:lpstr>What are we looking at ?</vt:lpstr>
      <vt:lpstr>What are we looking at ?</vt:lpstr>
      <vt:lpstr>Small systems are tricky !</vt:lpstr>
      <vt:lpstr>Small systems are tricky !</vt:lpstr>
      <vt:lpstr>1) Onset: “Flow-like” Collectivity down to dN/dy ≈ 0 ?</vt:lpstr>
      <vt:lpstr>How far down in Nch ?</vt:lpstr>
      <vt:lpstr>How far down in Nch ?</vt:lpstr>
      <vt:lpstr>How far down in Nch ?</vt:lpstr>
      <vt:lpstr>2) Under the Hood: HD-Hydro vs LD-Transport</vt:lpstr>
      <vt:lpstr>What connects IS and FS ?</vt:lpstr>
      <vt:lpstr>Discriminator I: Expansion Dynamics ?</vt:lpstr>
      <vt:lpstr>3) What happens after  Hydro ?</vt:lpstr>
      <vt:lpstr>High pt v2 &amp; Energy Loss</vt:lpstr>
      <vt:lpstr>What else can we learn …</vt:lpstr>
      <vt:lpstr>Small Systems .. wherever they lead..</vt:lpstr>
      <vt:lpstr>Backup</vt:lpstr>
      <vt:lpstr>Other Consequences ?</vt:lpstr>
      <vt:lpstr>Collectivity</vt:lpstr>
      <vt:lpstr>‘Collectivity’</vt:lpstr>
      <vt:lpstr>A priori: pp ≈ pA @ same dN/dy</vt:lpstr>
      <vt:lpstr>Facts &amp; Fiction</vt:lpstr>
      <vt:lpstr>The unreasonable success of AMPT</vt:lpstr>
      <vt:lpstr>AMPT transport</vt:lpstr>
      <vt:lpstr>AMPT &amp;  Hydro in pp</vt:lpstr>
      <vt:lpstr>Centrality in Large Systems is ‘trivial’</vt:lpstr>
      <vt:lpstr>PowerPoint Presentation</vt:lpstr>
      <vt:lpstr>PYTHIA8 no flow added</vt:lpstr>
      <vt:lpstr>PYTHIA8 add ATLAS v2 (~5%)</vt:lpstr>
      <vt:lpstr>PYTHIA8 add CMS v2 (flat before sub)</vt:lpstr>
      <vt:lpstr>Some test in MC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URHI Paradigm (Modus Operandi)</dc:title>
  <dc:creator>sks</dc:creator>
  <cp:lastModifiedBy>Jurgen Schukraft</cp:lastModifiedBy>
  <cp:revision>450</cp:revision>
  <cp:lastPrinted>2002-10-15T16:53:36Z</cp:lastPrinted>
  <dcterms:created xsi:type="dcterms:W3CDTF">2014-09-17T10:43:27Z</dcterms:created>
  <dcterms:modified xsi:type="dcterms:W3CDTF">2019-02-26T16:41:06Z</dcterms:modified>
</cp:coreProperties>
</file>