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6"/>
    <p:restoredTop sz="94690"/>
  </p:normalViewPr>
  <p:slideViewPr>
    <p:cSldViewPr snapToGrid="0" snapToObjects="1">
      <p:cViewPr varScale="1">
        <p:scale>
          <a:sx n="103" d="100"/>
          <a:sy n="103" d="100"/>
        </p:scale>
        <p:origin x="17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6507A-B6E5-7249-829F-7D3A14026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ATLAS compute </a:t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/>
              <a:t>UiO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24C956-A687-7D43-92D6-B090DAB3E3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23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C11200-8B97-4CB4-99EF-7C0FA210F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EE9F58-9C69-5942-BD68-8D6ACDD33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30" y="4484772"/>
            <a:ext cx="10869750" cy="123729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br>
              <a:rPr lang="en-US" sz="1800" cap="all" dirty="0"/>
            </a:br>
            <a:r>
              <a:rPr lang="en-US" sz="1800" cap="all" dirty="0" err="1"/>
              <a:t>UiO</a:t>
            </a:r>
            <a:r>
              <a:rPr lang="en-US" sz="1800" cap="all" dirty="0"/>
              <a:t> @ Abel HPC (ANALY_UIO + UIO_MCORE + </a:t>
            </a:r>
            <a:r>
              <a:rPr lang="en-US" sz="1800" cap="all" dirty="0" err="1"/>
              <a:t>UiO_MCORE_LOPRI</a:t>
            </a:r>
            <a:r>
              <a:rPr lang="en-US" sz="1800" cap="all" dirty="0"/>
              <a:t> )</a:t>
            </a:r>
            <a:br>
              <a:rPr lang="en-US" sz="1800" cap="all" dirty="0"/>
            </a:br>
            <a:r>
              <a:rPr lang="en-US" sz="1800" cap="all" dirty="0"/>
              <a:t>UIO_CLOUD (OpenStack)</a:t>
            </a:r>
            <a:br>
              <a:rPr lang="en-US" sz="1800" cap="all" dirty="0"/>
            </a:br>
            <a:r>
              <a:rPr lang="en-US" sz="1800" cap="all" dirty="0"/>
              <a:t>NDGF-T1_BOINC (Oracle)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B534261-7912-BC4E-9888-DC84A2AAA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301" y="20279"/>
            <a:ext cx="10869750" cy="509048"/>
          </a:xfrm>
        </p:spPr>
        <p:txBody>
          <a:bodyPr>
            <a:normAutofit/>
          </a:bodyPr>
          <a:lstStyle/>
          <a:p>
            <a:r>
              <a:rPr lang="en-GB" dirty="0"/>
              <a:t>Completed jobs – Last 90 days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BB502E7E-3C82-47F3-B817-7507C01A1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H="1">
            <a:off x="1046527" y="-133294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5D0345-9006-8543-9D00-03D4C2103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51" y="823512"/>
            <a:ext cx="5756720" cy="2907143"/>
          </a:xfrm>
          <a:prstGeom prst="rect">
            <a:avLst/>
          </a:prstGeom>
        </p:spPr>
      </p:pic>
      <p:sp>
        <p:nvSpPr>
          <p:cNvPr id="16" name="Freeform 6">
            <a:extLst>
              <a:ext uri="{FF2B5EF4-FFF2-40B4-BE49-F238E27FC236}">
                <a16:creationId xmlns:a16="http://schemas.microsoft.com/office/drawing/2014/main" id="{3E5C639E-7A0B-46B2-9273-986E8BE7F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 flipV="1">
            <a:off x="7838485" y="614084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A9F22-7240-6044-92F2-BDCC3B3D6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400" y="787653"/>
            <a:ext cx="5951778" cy="30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D1F4A-DCF6-5949-9E56-FB50B0B64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304800"/>
          </a:xfrm>
        </p:spPr>
        <p:txBody>
          <a:bodyPr>
            <a:normAutofit fontScale="90000"/>
          </a:bodyPr>
          <a:lstStyle/>
          <a:p>
            <a:r>
              <a:rPr lang="en-GB" sz="3100" b="1" dirty="0"/>
              <a:t>SGAS accounting</a:t>
            </a:r>
            <a:br>
              <a:rPr lang="en-GB" sz="2000" dirty="0"/>
            </a:br>
            <a:r>
              <a:rPr lang="en-GB" sz="2000" dirty="0"/>
              <a:t>https://accounting.ndgf.org:6143/</a:t>
            </a:r>
            <a:r>
              <a:rPr lang="en-GB" sz="2000" dirty="0" err="1"/>
              <a:t>sgas</a:t>
            </a:r>
            <a:r>
              <a:rPr lang="en-GB" sz="2000" dirty="0"/>
              <a:t>/view/custom/</a:t>
            </a:r>
            <a:r>
              <a:rPr lang="en-GB" sz="2000" dirty="0" err="1"/>
              <a:t>machine_registrations</a:t>
            </a:r>
            <a:endParaRPr lang="en-GB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32222C-A147-4C43-BC4F-C1C8671DC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717588"/>
            <a:ext cx="9742339" cy="4718222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AC40AD-86F4-1541-BB2B-21AAB7847F8A}"/>
              </a:ext>
            </a:extLst>
          </p:cNvPr>
          <p:cNvSpPr/>
          <p:nvPr/>
        </p:nvSpPr>
        <p:spPr>
          <a:xfrm>
            <a:off x="9823622" y="2916195"/>
            <a:ext cx="1149178" cy="2224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4F7FFC0-D805-6945-B2A5-A054261807F6}"/>
              </a:ext>
            </a:extLst>
          </p:cNvPr>
          <p:cNvSpPr/>
          <p:nvPr/>
        </p:nvSpPr>
        <p:spPr>
          <a:xfrm>
            <a:off x="9407610" y="4515363"/>
            <a:ext cx="1565189" cy="2224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60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519B-9FF6-D248-AED5-C3B85C3A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that came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D9EAA-352C-E647-9BFD-18F8ACF6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Block storage – remote/local performance (but the scratch will anyway be on the block storage which is remote I think)</a:t>
            </a:r>
          </a:p>
          <a:p>
            <a:r>
              <a:rPr lang="en-GB" dirty="0"/>
              <a:t>Point of curl versus NFS – performance gain? If not, why? More sustainable? With a web server, you will still need this as a “second layer” and can get issues with running it as you can with NFS</a:t>
            </a:r>
          </a:p>
          <a:p>
            <a:pPr lvl="1"/>
            <a:r>
              <a:rPr lang="en-GB" dirty="0"/>
              <a:t>But interesting still for remote storage</a:t>
            </a:r>
          </a:p>
          <a:p>
            <a:r>
              <a:rPr lang="en-GB" dirty="0"/>
              <a:t>5MB/s per job network speed needed</a:t>
            </a:r>
          </a:p>
          <a:p>
            <a:pPr lvl="1"/>
            <a:r>
              <a:rPr lang="en-GB"/>
              <a:t>2000 cores …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45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CA1F-410D-4C4E-B07C-55F82CFD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AE70F-BE42-134E-A23B-971908E7B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389888"/>
            <a:ext cx="10367319" cy="5344544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Our Abel HPC cluster is shutting down</a:t>
            </a:r>
          </a:p>
          <a:p>
            <a:r>
              <a:rPr lang="en-GB" dirty="0"/>
              <a:t>3 new national HPC </a:t>
            </a:r>
            <a:r>
              <a:rPr lang="en-GB" dirty="0" err="1"/>
              <a:t>centers</a:t>
            </a:r>
            <a:r>
              <a:rPr lang="en-GB" dirty="0"/>
              <a:t>: FRAM (operational from  Oct 2017 ), SAGA (expected operational late 2019)  and B1 (expected operational spring 2020)</a:t>
            </a:r>
          </a:p>
          <a:p>
            <a:r>
              <a:rPr lang="en-GB" dirty="0"/>
              <a:t>Saga (Trondheim) </a:t>
            </a:r>
          </a:p>
          <a:p>
            <a:pPr lvl="1"/>
            <a:r>
              <a:rPr lang="nb-NO" dirty="0"/>
              <a:t>10080 </a:t>
            </a:r>
            <a:r>
              <a:rPr lang="nb-NO" dirty="0" err="1"/>
              <a:t>cores</a:t>
            </a:r>
            <a:r>
              <a:rPr lang="nb-NO" dirty="0"/>
              <a:t>, </a:t>
            </a:r>
            <a:r>
              <a:rPr lang="nb-NO" dirty="0" err="1"/>
              <a:t>high</a:t>
            </a:r>
            <a:r>
              <a:rPr lang="nb-NO" dirty="0"/>
              <a:t> speed </a:t>
            </a:r>
            <a:r>
              <a:rPr lang="nb-NO" dirty="0" err="1"/>
              <a:t>interconnect</a:t>
            </a:r>
            <a:endParaRPr lang="nb-NO" dirty="0"/>
          </a:p>
          <a:p>
            <a:pPr lvl="1"/>
            <a:r>
              <a:rPr lang="nb-NO" dirty="0"/>
              <a:t>200 standard </a:t>
            </a:r>
            <a:r>
              <a:rPr lang="nb-NO" dirty="0" err="1"/>
              <a:t>compute</a:t>
            </a:r>
            <a:r>
              <a:rPr lang="nb-NO" dirty="0"/>
              <a:t> nodes: 40 </a:t>
            </a:r>
            <a:r>
              <a:rPr lang="nb-NO" dirty="0" err="1"/>
              <a:t>cores</a:t>
            </a:r>
            <a:r>
              <a:rPr lang="nb-NO" dirty="0"/>
              <a:t> and 192 </a:t>
            </a:r>
            <a:r>
              <a:rPr lang="nb-NO" dirty="0" err="1"/>
              <a:t>GiB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each</a:t>
            </a:r>
            <a:endParaRPr lang="nb-NO" dirty="0"/>
          </a:p>
          <a:p>
            <a:pPr lvl="1"/>
            <a:r>
              <a:rPr lang="nb-NO" dirty="0"/>
              <a:t>28 medium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compute</a:t>
            </a:r>
            <a:r>
              <a:rPr lang="nb-NO" dirty="0"/>
              <a:t> nodes:  w40 </a:t>
            </a:r>
            <a:r>
              <a:rPr lang="nb-NO" dirty="0" err="1"/>
              <a:t>cores</a:t>
            </a:r>
            <a:r>
              <a:rPr lang="nb-NO" dirty="0"/>
              <a:t> and 384 </a:t>
            </a:r>
            <a:r>
              <a:rPr lang="nb-NO" dirty="0" err="1"/>
              <a:t>GiB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each</a:t>
            </a:r>
            <a:r>
              <a:rPr lang="nb-NO" dirty="0"/>
              <a:t> </a:t>
            </a:r>
          </a:p>
          <a:p>
            <a:pPr lvl="1"/>
            <a:r>
              <a:rPr lang="nb-NO" dirty="0"/>
              <a:t>8 </a:t>
            </a:r>
            <a:r>
              <a:rPr lang="nb-NO" dirty="0" err="1"/>
              <a:t>big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nodes: 64 </a:t>
            </a:r>
            <a:r>
              <a:rPr lang="nb-NO" dirty="0" err="1"/>
              <a:t>cores</a:t>
            </a:r>
            <a:r>
              <a:rPr lang="nb-NO" dirty="0"/>
              <a:t> and 3 </a:t>
            </a:r>
            <a:r>
              <a:rPr lang="nb-NO" dirty="0" err="1"/>
              <a:t>TiB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each</a:t>
            </a:r>
            <a:endParaRPr lang="nb-NO" dirty="0"/>
          </a:p>
          <a:p>
            <a:pPr lvl="1"/>
            <a:r>
              <a:rPr lang="nb-NO" dirty="0"/>
              <a:t>8 GPU nodes: 4 NVIDIA GPUs and 2 CPUs  24 </a:t>
            </a:r>
            <a:r>
              <a:rPr lang="nb-NO" dirty="0" err="1"/>
              <a:t>cores</a:t>
            </a:r>
            <a:r>
              <a:rPr lang="nb-NO" dirty="0"/>
              <a:t> and 384 </a:t>
            </a:r>
            <a:r>
              <a:rPr lang="nb-NO" dirty="0" err="1"/>
              <a:t>GiB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each</a:t>
            </a:r>
            <a:endParaRPr lang="nb-NO" dirty="0"/>
          </a:p>
          <a:p>
            <a:pPr lvl="1"/>
            <a:r>
              <a:rPr lang="nb-NO" dirty="0"/>
              <a:t>1 PB </a:t>
            </a:r>
            <a:r>
              <a:rPr lang="nb-NO" dirty="0" err="1"/>
              <a:t>high</a:t>
            </a:r>
            <a:r>
              <a:rPr lang="nb-NO" dirty="0"/>
              <a:t> metadata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BeeGFS</a:t>
            </a:r>
            <a:r>
              <a:rPr lang="nb-NO" dirty="0"/>
              <a:t> </a:t>
            </a:r>
            <a:r>
              <a:rPr lang="nb-NO" dirty="0" err="1"/>
              <a:t>scratch</a:t>
            </a:r>
            <a:r>
              <a:rPr lang="nb-NO" dirty="0"/>
              <a:t> file system</a:t>
            </a:r>
          </a:p>
          <a:p>
            <a:r>
              <a:rPr lang="nb-NO" dirty="0"/>
              <a:t>FRAM (Tromsø) </a:t>
            </a:r>
          </a:p>
          <a:p>
            <a:pPr lvl="1"/>
            <a:r>
              <a:rPr lang="nb-NO" dirty="0" err="1"/>
              <a:t>Interconnect</a:t>
            </a:r>
            <a:r>
              <a:rPr lang="nb-NO" dirty="0"/>
              <a:t>: </a:t>
            </a:r>
            <a:r>
              <a:rPr lang="nb-NO" dirty="0" err="1"/>
              <a:t>Infiniband</a:t>
            </a:r>
            <a:r>
              <a:rPr lang="nb-NO" dirty="0"/>
              <a:t> </a:t>
            </a:r>
            <a:r>
              <a:rPr lang="nb-NO" dirty="0" err="1"/>
              <a:t>network</a:t>
            </a:r>
            <a:endParaRPr lang="nb-NO" dirty="0"/>
          </a:p>
          <a:p>
            <a:pPr lvl="1"/>
            <a:r>
              <a:rPr lang="nb-NO" dirty="0"/>
              <a:t>32256 </a:t>
            </a:r>
            <a:r>
              <a:rPr lang="nb-NO" dirty="0" err="1"/>
              <a:t>cores</a:t>
            </a:r>
            <a:endParaRPr lang="nb-NO" dirty="0"/>
          </a:p>
          <a:p>
            <a:pPr lvl="1"/>
            <a:r>
              <a:rPr lang="nb-NO" dirty="0"/>
              <a:t>Standard </a:t>
            </a:r>
            <a:r>
              <a:rPr lang="nb-NO" dirty="0" err="1"/>
              <a:t>compute</a:t>
            </a:r>
            <a:r>
              <a:rPr lang="nb-NO" dirty="0"/>
              <a:t> node:  </a:t>
            </a:r>
            <a:r>
              <a:rPr lang="nb-NO" dirty="0" err="1"/>
              <a:t>two</a:t>
            </a:r>
            <a:r>
              <a:rPr lang="nb-NO" dirty="0"/>
              <a:t> 16-core chips, 64 </a:t>
            </a:r>
            <a:r>
              <a:rPr lang="nb-NO" dirty="0" err="1"/>
              <a:t>GiB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8 </a:t>
            </a:r>
            <a:r>
              <a:rPr lang="nb-NO" dirty="0" err="1"/>
              <a:t>larger</a:t>
            </a:r>
            <a:r>
              <a:rPr lang="nb-NO" dirty="0"/>
              <a:t> </a:t>
            </a:r>
            <a:r>
              <a:rPr lang="nb-NO" dirty="0" err="1"/>
              <a:t>memory</a:t>
            </a:r>
            <a:r>
              <a:rPr lang="nb-NO" dirty="0"/>
              <a:t> nodes </a:t>
            </a:r>
            <a:r>
              <a:rPr lang="nb-NO" dirty="0" err="1"/>
              <a:t>with</a:t>
            </a:r>
            <a:r>
              <a:rPr lang="nb-NO" dirty="0"/>
              <a:t> 512 </a:t>
            </a:r>
            <a:r>
              <a:rPr lang="nb-NO" dirty="0" err="1"/>
              <a:t>GiB</a:t>
            </a:r>
            <a:r>
              <a:rPr lang="nb-NO" dirty="0"/>
              <a:t> RAM </a:t>
            </a:r>
          </a:p>
          <a:p>
            <a:pPr lvl="1"/>
            <a:r>
              <a:rPr lang="nb-NO" dirty="0"/>
              <a:t>2 huge </a:t>
            </a:r>
            <a:r>
              <a:rPr lang="nb-NO" dirty="0" err="1"/>
              <a:t>memory</a:t>
            </a:r>
            <a:r>
              <a:rPr lang="nb-NO" dirty="0"/>
              <a:t> </a:t>
            </a:r>
            <a:r>
              <a:rPr lang="nb-NO" dirty="0" err="1"/>
              <a:t>quad</a:t>
            </a:r>
            <a:r>
              <a:rPr lang="nb-NO" dirty="0"/>
              <a:t> </a:t>
            </a:r>
            <a:r>
              <a:rPr lang="nb-NO" dirty="0" err="1"/>
              <a:t>socket</a:t>
            </a:r>
            <a:r>
              <a:rPr lang="nb-NO" dirty="0"/>
              <a:t> nodes </a:t>
            </a:r>
            <a:r>
              <a:rPr lang="nb-NO" dirty="0" err="1"/>
              <a:t>with</a:t>
            </a:r>
            <a:r>
              <a:rPr lang="nb-NO" dirty="0"/>
              <a:t> 6 </a:t>
            </a:r>
            <a:r>
              <a:rPr lang="nb-NO" dirty="0" err="1"/>
              <a:t>TiB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memory</a:t>
            </a:r>
            <a:endParaRPr lang="nb-NO" dirty="0"/>
          </a:p>
          <a:p>
            <a:r>
              <a:rPr lang="nb-NO" dirty="0"/>
              <a:t>B1 (</a:t>
            </a:r>
            <a:r>
              <a:rPr lang="nb-NO" dirty="0" err="1"/>
              <a:t>name</a:t>
            </a:r>
            <a:r>
              <a:rPr lang="nb-NO" dirty="0"/>
              <a:t> to be </a:t>
            </a:r>
            <a:r>
              <a:rPr lang="nb-NO" dirty="0" err="1"/>
              <a:t>decided</a:t>
            </a:r>
            <a:r>
              <a:rPr lang="nb-NO" dirty="0"/>
              <a:t> later, Trondheim)</a:t>
            </a:r>
          </a:p>
          <a:p>
            <a:pPr lvl="1"/>
            <a:r>
              <a:rPr lang="nb-NO" dirty="0"/>
              <a:t>172 032 </a:t>
            </a:r>
            <a:r>
              <a:rPr lang="nb-NO" dirty="0" err="1"/>
              <a:t>cores</a:t>
            </a:r>
            <a:r>
              <a:rPr lang="nb-NO" dirty="0"/>
              <a:t>, </a:t>
            </a:r>
            <a:r>
              <a:rPr lang="nb-NO" dirty="0" err="1"/>
              <a:t>Mellanox</a:t>
            </a:r>
            <a:r>
              <a:rPr lang="nb-NO" dirty="0"/>
              <a:t> </a:t>
            </a:r>
            <a:r>
              <a:rPr lang="nb-NO" dirty="0" err="1"/>
              <a:t>Infiniband</a:t>
            </a:r>
            <a:r>
              <a:rPr lang="nb-NO" dirty="0"/>
              <a:t> HDR100, </a:t>
            </a:r>
            <a:r>
              <a:rPr lang="nb-NO" dirty="0" err="1"/>
              <a:t>Dragonfly</a:t>
            </a:r>
            <a:r>
              <a:rPr lang="nb-NO" dirty="0"/>
              <a:t>+</a:t>
            </a:r>
          </a:p>
          <a:p>
            <a:pPr lvl="1"/>
            <a:r>
              <a:rPr lang="nb-NO" dirty="0"/>
              <a:t>Total </a:t>
            </a:r>
            <a:r>
              <a:rPr lang="nb-NO" dirty="0" err="1"/>
              <a:t>memory</a:t>
            </a:r>
            <a:r>
              <a:rPr lang="nb-NO" dirty="0"/>
              <a:t> 372 TB</a:t>
            </a:r>
          </a:p>
          <a:p>
            <a:pPr lvl="1"/>
            <a:r>
              <a:rPr lang="nb-NO" dirty="0"/>
              <a:t>AMD </a:t>
            </a:r>
            <a:r>
              <a:rPr lang="nb-NO" dirty="0" err="1"/>
              <a:t>Epyc</a:t>
            </a:r>
            <a:r>
              <a:rPr lang="nb-NO" dirty="0"/>
              <a:t> Rome 2,2 GHz – 225W</a:t>
            </a:r>
          </a:p>
          <a:p>
            <a:pPr lvl="1"/>
            <a:endParaRPr lang="nb-NO" dirty="0"/>
          </a:p>
          <a:p>
            <a:endParaRPr lang="nb-NO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02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8D7945-4FC7-A842-80EF-6A0CF9DAF582}"/>
              </a:ext>
            </a:extLst>
          </p:cNvPr>
          <p:cNvSpPr/>
          <p:nvPr/>
        </p:nvSpPr>
        <p:spPr>
          <a:xfrm>
            <a:off x="1530458" y="4324865"/>
            <a:ext cx="9753600" cy="24614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9551C9-745D-2E40-95AE-07DD1D88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679704"/>
          </a:xfrm>
        </p:spPr>
        <p:txBody>
          <a:bodyPr>
            <a:normAutofit fontScale="90000"/>
          </a:bodyPr>
          <a:lstStyle/>
          <a:p>
            <a:r>
              <a:rPr lang="en-GB" dirty="0"/>
              <a:t>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F8F7-8A01-1A45-8B9D-D617845AB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365504"/>
            <a:ext cx="9753600" cy="5492496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ATLAS jobs do not need the expensive HPC interconnect system – jobs are not </a:t>
            </a:r>
            <a:r>
              <a:rPr lang="en-GB" dirty="0" err="1"/>
              <a:t>multinode</a:t>
            </a:r>
            <a:r>
              <a:rPr lang="en-GB" dirty="0"/>
              <a:t> and not expected to so be very soon</a:t>
            </a:r>
          </a:p>
          <a:p>
            <a:r>
              <a:rPr lang="en-GB" dirty="0"/>
              <a:t>Decision: do not run ATLAS jobs on the new national HPC infrastructure</a:t>
            </a:r>
          </a:p>
          <a:p>
            <a:r>
              <a:rPr lang="en-GB" dirty="0"/>
              <a:t>Two alternative paths seriously considered (plus a third, but ruled so far (commercial cloud) out due to cost)</a:t>
            </a:r>
          </a:p>
          <a:p>
            <a:pPr lvl="1"/>
            <a:r>
              <a:rPr lang="en-GB" dirty="0"/>
              <a:t>Standalone traditional grid cluster</a:t>
            </a:r>
          </a:p>
          <a:p>
            <a:pPr lvl="2"/>
            <a:r>
              <a:rPr lang="en-GB" dirty="0"/>
              <a:t>Pros:</a:t>
            </a:r>
          </a:p>
          <a:p>
            <a:pPr lvl="3"/>
            <a:r>
              <a:rPr lang="en-GB" dirty="0"/>
              <a:t>The Research Infrastructure Team – FI -  (me and my colleagues) have full control over the cluster: Freedom to configure and set up as needed and wanted</a:t>
            </a:r>
          </a:p>
          <a:p>
            <a:pPr lvl="3"/>
            <a:r>
              <a:rPr lang="en-GB" dirty="0"/>
              <a:t>Relatively cheap hardware</a:t>
            </a:r>
          </a:p>
          <a:p>
            <a:pPr lvl="2"/>
            <a:r>
              <a:rPr lang="en-GB" dirty="0"/>
              <a:t>Cons:</a:t>
            </a:r>
          </a:p>
          <a:p>
            <a:pPr lvl="3"/>
            <a:r>
              <a:rPr lang="en-GB" dirty="0"/>
              <a:t>FI team has their hands full already with supporting and maintaining the national HPC </a:t>
            </a:r>
            <a:r>
              <a:rPr lang="en-GB" dirty="0" err="1"/>
              <a:t>centers</a:t>
            </a:r>
            <a:endParaRPr lang="en-GB" dirty="0"/>
          </a:p>
          <a:p>
            <a:pPr lvl="3"/>
            <a:r>
              <a:rPr lang="en-GB" dirty="0"/>
              <a:t>The more clusters to maintain and support, the more specific problems to solve</a:t>
            </a:r>
          </a:p>
          <a:p>
            <a:pPr lvl="1"/>
            <a:r>
              <a:rPr lang="en-GB" dirty="0"/>
              <a:t>Allocate resources in the University OpenStack cloud</a:t>
            </a:r>
          </a:p>
          <a:p>
            <a:pPr lvl="2"/>
            <a:r>
              <a:rPr lang="en-GB" dirty="0"/>
              <a:t>Pros:</a:t>
            </a:r>
          </a:p>
          <a:p>
            <a:pPr lvl="3"/>
            <a:r>
              <a:rPr lang="en-GB" dirty="0"/>
              <a:t>A separate OpenStack teams deals with the support and maintenance of the hardware and configuration of the cluster</a:t>
            </a:r>
          </a:p>
          <a:p>
            <a:pPr lvl="3"/>
            <a:r>
              <a:rPr lang="en-GB" dirty="0"/>
              <a:t>Easy to extend cluster  if needed</a:t>
            </a:r>
          </a:p>
          <a:p>
            <a:pPr lvl="2"/>
            <a:r>
              <a:rPr lang="en-GB" dirty="0"/>
              <a:t>Cons:</a:t>
            </a:r>
          </a:p>
          <a:p>
            <a:pPr lvl="3"/>
            <a:r>
              <a:rPr lang="en-GB" dirty="0"/>
              <a:t>Not as performant as a regular grid cluster</a:t>
            </a:r>
          </a:p>
          <a:p>
            <a:pPr lvl="3"/>
            <a:r>
              <a:rPr lang="en-GB" dirty="0"/>
              <a:t>Not complete freedom to define the configuration (but the OpenStack team creates an “ATLAS-flavour” dedicated to us, so no lock-down)</a:t>
            </a:r>
          </a:p>
        </p:txBody>
      </p:sp>
    </p:spTree>
    <p:extLst>
      <p:ext uri="{BB962C8B-B14F-4D97-AF65-F5344CB8AC3E}">
        <p14:creationId xmlns:p14="http://schemas.microsoft.com/office/powerpoint/2010/main" val="37509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D4C1-CC64-6F42-93FE-93951408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0664"/>
          </a:xfrm>
        </p:spPr>
        <p:txBody>
          <a:bodyPr/>
          <a:lstStyle/>
          <a:p>
            <a:r>
              <a:rPr lang="en-GB" dirty="0"/>
              <a:t>OpenStack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ADAD-117D-6448-840C-E2E14842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26464"/>
            <a:ext cx="9601200" cy="444093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Still in commissioning mode – finding the most optimal VM flavour for our needs</a:t>
            </a:r>
          </a:p>
          <a:p>
            <a:r>
              <a:rPr lang="en-GB" dirty="0"/>
              <a:t>Available resources for ATLAS in OpenStack – of which 1/3 is in production at the moment</a:t>
            </a:r>
          </a:p>
          <a:p>
            <a:pPr lvl="1"/>
            <a:r>
              <a:rPr lang="en-GB" dirty="0"/>
              <a:t>2.5TB RAM</a:t>
            </a:r>
          </a:p>
          <a:p>
            <a:pPr lvl="1"/>
            <a:r>
              <a:rPr lang="en-GB" dirty="0"/>
              <a:t>640 VCPU’s (4GB RAM per VCPU)</a:t>
            </a:r>
          </a:p>
          <a:p>
            <a:pPr lvl="1"/>
            <a:r>
              <a:rPr lang="en-GB" dirty="0"/>
              <a:t>9TB Volume storage</a:t>
            </a:r>
          </a:p>
          <a:p>
            <a:pPr lvl="1"/>
            <a:r>
              <a:rPr lang="en-GB" dirty="0"/>
              <a:t>Hyperthreading</a:t>
            </a:r>
          </a:p>
          <a:p>
            <a:r>
              <a:rPr lang="en-GB" dirty="0"/>
              <a:t>Waiting to increase until configuration is settled and optimal</a:t>
            </a:r>
          </a:p>
          <a:p>
            <a:pPr lvl="1"/>
            <a:r>
              <a:rPr lang="en-GB" dirty="0"/>
              <a:t>Cluster may need to be removed and recreated </a:t>
            </a:r>
          </a:p>
          <a:p>
            <a:r>
              <a:rPr lang="en-GB" dirty="0"/>
              <a:t>Will be extended when </a:t>
            </a:r>
            <a:r>
              <a:rPr lang="en-GB" dirty="0" err="1"/>
              <a:t>Epyc</a:t>
            </a:r>
            <a:r>
              <a:rPr lang="en-GB" dirty="0"/>
              <a:t> Rome is out before the end of the year</a:t>
            </a:r>
          </a:p>
        </p:txBody>
      </p:sp>
    </p:spTree>
    <p:extLst>
      <p:ext uri="{BB962C8B-B14F-4D97-AF65-F5344CB8AC3E}">
        <p14:creationId xmlns:p14="http://schemas.microsoft.com/office/powerpoint/2010/main" val="107797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CA034-231A-4442-B233-4552E828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53533"/>
          </a:xfrm>
        </p:spPr>
        <p:txBody>
          <a:bodyPr/>
          <a:lstStyle/>
          <a:p>
            <a:r>
              <a:rPr lang="en-GB" dirty="0"/>
              <a:t>Setup on OpenStack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36A78-BB12-4742-847D-B25E9E6B9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9333"/>
            <a:ext cx="9601200" cy="442806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Centos 7 on frontend and </a:t>
            </a:r>
            <a:r>
              <a:rPr lang="en-GB" dirty="0" err="1"/>
              <a:t>workernodes</a:t>
            </a:r>
            <a:endParaRPr lang="en-GB" dirty="0"/>
          </a:p>
          <a:p>
            <a:r>
              <a:rPr lang="en-GB" dirty="0"/>
              <a:t>SLURM batch system</a:t>
            </a:r>
          </a:p>
          <a:p>
            <a:r>
              <a:rPr lang="en-GB" dirty="0"/>
              <a:t>ARC 6.0.0</a:t>
            </a:r>
          </a:p>
          <a:p>
            <a:pPr lvl="1"/>
            <a:r>
              <a:rPr lang="en-GB" dirty="0"/>
              <a:t>Pilot mode right now</a:t>
            </a:r>
          </a:p>
          <a:p>
            <a:pPr lvl="1"/>
            <a:r>
              <a:rPr lang="en-GB" dirty="0"/>
              <a:t>Session directory shared with worker nodes</a:t>
            </a:r>
          </a:p>
          <a:p>
            <a:pPr lvl="1"/>
            <a:r>
              <a:rPr lang="en-GB" dirty="0" err="1"/>
              <a:t>Scratchdir</a:t>
            </a:r>
            <a:r>
              <a:rPr lang="en-GB" dirty="0"/>
              <a:t> 160 GB scratch per worker node</a:t>
            </a:r>
          </a:p>
          <a:p>
            <a:pPr lvl="1"/>
            <a:r>
              <a:rPr lang="en-GB" dirty="0" err="1"/>
              <a:t>Cvmfs</a:t>
            </a:r>
            <a:r>
              <a:rPr lang="en-GB" dirty="0"/>
              <a:t>: 40 GB  per worker node</a:t>
            </a:r>
          </a:p>
          <a:p>
            <a:r>
              <a:rPr lang="en-GB" dirty="0"/>
              <a:t>Worker nodes – 8 core – total 24 GB RAM (25 VM’s in production)</a:t>
            </a:r>
          </a:p>
          <a:p>
            <a:r>
              <a:rPr lang="en-GB" dirty="0"/>
              <a:t>HEPSPEC measured recently ~10 </a:t>
            </a:r>
            <a:r>
              <a:rPr lang="nb-NO"/>
              <a:t>kHS06</a:t>
            </a:r>
            <a:r>
              <a:rPr lang="en-GB"/>
              <a:t> </a:t>
            </a:r>
            <a:r>
              <a:rPr lang="en-GB" dirty="0"/>
              <a:t>– very low, sub-optimal settings!</a:t>
            </a:r>
          </a:p>
          <a:p>
            <a:r>
              <a:rPr lang="en-GB" dirty="0"/>
              <a:t>There has been several rounds of issues and tweaks, and we have not reached optimal config yet. </a:t>
            </a:r>
          </a:p>
          <a:p>
            <a:r>
              <a:rPr lang="en-GB" dirty="0"/>
              <a:t>Historical timeline next slide!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4339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9E194F-7F05-274C-B92F-4EE4D07B8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14239"/>
              </p:ext>
            </p:extLst>
          </p:nvPr>
        </p:nvGraphicFramePr>
        <p:xfrm>
          <a:off x="0" y="1"/>
          <a:ext cx="12192000" cy="724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77">
                  <a:extLst>
                    <a:ext uri="{9D8B030D-6E8A-4147-A177-3AD203B41FA5}">
                      <a16:colId xmlns:a16="http://schemas.microsoft.com/office/drawing/2014/main" val="3433930462"/>
                    </a:ext>
                  </a:extLst>
                </a:gridCol>
                <a:gridCol w="2986582">
                  <a:extLst>
                    <a:ext uri="{9D8B030D-6E8A-4147-A177-3AD203B41FA5}">
                      <a16:colId xmlns:a16="http://schemas.microsoft.com/office/drawing/2014/main" val="145217885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875258046"/>
                    </a:ext>
                  </a:extLst>
                </a:gridCol>
                <a:gridCol w="4536141">
                  <a:extLst>
                    <a:ext uri="{9D8B030D-6E8A-4147-A177-3AD203B41FA5}">
                      <a16:colId xmlns:a16="http://schemas.microsoft.com/office/drawing/2014/main" val="3127221422"/>
                    </a:ext>
                  </a:extLst>
                </a:gridCol>
              </a:tblGrid>
              <a:tr h="483125">
                <a:tc>
                  <a:txBody>
                    <a:bodyPr/>
                    <a:lstStyle/>
                    <a:p>
                      <a:r>
                        <a:rPr lang="en-GB" sz="13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Comments /Problems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OpenStack config (flavour configuration)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ARC Cluster config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428649"/>
                  </a:ext>
                </a:extLst>
              </a:tr>
              <a:tr h="1811934">
                <a:tc>
                  <a:txBody>
                    <a:bodyPr/>
                    <a:lstStyle/>
                    <a:p>
                      <a:r>
                        <a:rPr lang="en-GB" sz="13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Starting with test cluster – handful of nodes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Very slow network – jobs timing out while waiting for input data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Network problem was due to faulty the </a:t>
                      </a:r>
                      <a:r>
                        <a:rPr lang="en-GB" sz="1300" dirty="0" err="1"/>
                        <a:t>coreunit</a:t>
                      </a:r>
                      <a:r>
                        <a:rPr lang="en-GB" sz="1300" dirty="0"/>
                        <a:t> in their router  - solved ca 10.04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Issues with jobs being killed due to memory limitations</a:t>
                      </a:r>
                    </a:p>
                    <a:p>
                      <a:endParaRPr lang="en-GB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Using standard instance flavours with heavy overcommitting on vCPU and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ARC 6 </a:t>
                      </a:r>
                      <a:r>
                        <a:rPr lang="en-GB" sz="1300" dirty="0" err="1"/>
                        <a:t>rcX</a:t>
                      </a:r>
                      <a:endParaRPr lang="en-GB" sz="1300" dirty="0"/>
                    </a:p>
                    <a:p>
                      <a:r>
                        <a:rPr lang="en-GB" sz="1300" dirty="0"/>
                        <a:t>First - no </a:t>
                      </a:r>
                      <a:r>
                        <a:rPr lang="en-GB" sz="1300" dirty="0" err="1"/>
                        <a:t>cgroups</a:t>
                      </a:r>
                      <a:r>
                        <a:rPr lang="en-GB" sz="1300" dirty="0"/>
                        <a:t> in SLURM</a:t>
                      </a:r>
                    </a:p>
                    <a:p>
                      <a:r>
                        <a:rPr lang="en-GB" sz="1300" dirty="0"/>
                        <a:t>introduced </a:t>
                      </a:r>
                      <a:r>
                        <a:rPr lang="en-GB" sz="1300" dirty="0" err="1"/>
                        <a:t>cgroups</a:t>
                      </a:r>
                      <a:r>
                        <a:rPr lang="en-GB" sz="1300" dirty="0"/>
                        <a:t> to handle memory issues  better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175498"/>
                  </a:ext>
                </a:extLst>
              </a:tr>
              <a:tr h="1121673">
                <a:tc>
                  <a:txBody>
                    <a:bodyPr/>
                    <a:lstStyle/>
                    <a:p>
                      <a:r>
                        <a:rPr lang="en-GB" sz="1300" dirty="0"/>
                        <a:t>May 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Increased cluster – 20 compute nodes</a:t>
                      </a:r>
                    </a:p>
                    <a:p>
                      <a:r>
                        <a:rPr lang="en-GB" sz="1300" dirty="0"/>
                        <a:t>Experienced random shutdown of instances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CPU pinning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Thread/CPU policy: Instances have dedicated thread/core pair -&gt; locked into one NUMA node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All RAM available for each vCPU (4GB)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With this setup the host could get too little memory and the instances were shut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 err="1"/>
                        <a:t>Cgroups</a:t>
                      </a:r>
                      <a:endParaRPr lang="en-GB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67237"/>
                  </a:ext>
                </a:extLst>
              </a:tr>
              <a:tr h="1123284">
                <a:tc>
                  <a:txBody>
                    <a:bodyPr/>
                    <a:lstStyle/>
                    <a:p>
                      <a:r>
                        <a:rPr lang="en-GB" sz="1300" dirty="0"/>
                        <a:t>May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Recreated cluster using new flavours</a:t>
                      </a:r>
                    </a:p>
                    <a:p>
                      <a:r>
                        <a:rPr lang="en-GB" sz="1300" dirty="0"/>
                        <a:t>25 compute nodes</a:t>
                      </a:r>
                    </a:p>
                    <a:p>
                      <a:r>
                        <a:rPr lang="en-GB" sz="1300" dirty="0"/>
                        <a:t>Extremely slow jobs – exceeding </a:t>
                      </a:r>
                      <a:r>
                        <a:rPr lang="en-GB" sz="1300" dirty="0" err="1"/>
                        <a:t>jobdescription</a:t>
                      </a:r>
                      <a:r>
                        <a:rPr lang="en-GB" sz="1300" dirty="0"/>
                        <a:t> </a:t>
                      </a:r>
                      <a:r>
                        <a:rPr lang="en-GB" sz="1300" dirty="0" err="1"/>
                        <a:t>walltime</a:t>
                      </a:r>
                      <a:r>
                        <a:rPr lang="en-GB" sz="13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Removed CPU-pinning and thread policy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¾ RAM available to VM – 3 GB RAM per vCPU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Now instances got memory and cores from different NUMA-nodes/CPU sockets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/>
                        <a:t>No more guarantee that half is cores and half is threads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Turned off </a:t>
                      </a:r>
                      <a:r>
                        <a:rPr lang="en-GB" sz="1300" dirty="0" err="1"/>
                        <a:t>timelimits</a:t>
                      </a:r>
                      <a:r>
                        <a:rPr lang="en-GB" sz="1300" dirty="0"/>
                        <a:t> in SLURM – to avoid failures do to exceeded WALLTIME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186329"/>
                  </a:ext>
                </a:extLst>
              </a:tr>
              <a:tr h="1932502">
                <a:tc>
                  <a:txBody>
                    <a:bodyPr/>
                    <a:lstStyle/>
                    <a:p>
                      <a:r>
                        <a:rPr lang="en-GB" sz="1300" dirty="0"/>
                        <a:t>June 07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Added 3 nodes to cluster – new flavour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Added </a:t>
                      </a:r>
                      <a:r>
                        <a:rPr lang="en-GB" sz="1300" dirty="0" err="1">
                          <a:solidFill>
                            <a:srgbClr val="00B050"/>
                          </a:solidFill>
                        </a:rPr>
                        <a:t>cpu</a:t>
                      </a: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-pinning and thread policy again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CPU isolation – </a:t>
                      </a:r>
                      <a:r>
                        <a:rPr lang="en-GB" sz="1300" dirty="0" err="1">
                          <a:solidFill>
                            <a:srgbClr val="00B050"/>
                          </a:solidFill>
                        </a:rPr>
                        <a:t>cpus</a:t>
                      </a: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 dedicated fully to the VM’s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 err="1">
                          <a:solidFill>
                            <a:srgbClr val="00B050"/>
                          </a:solidFill>
                        </a:rPr>
                        <a:t>Hugepages</a:t>
                      </a: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 on the hypervisors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496 out of 512 GB memory reserved to instances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00" dirty="0">
                          <a:solidFill>
                            <a:srgbClr val="00B050"/>
                          </a:solidFill>
                        </a:rPr>
                        <a:t>3.875 GB  of RAM for each vCPU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300" dirty="0"/>
                        <a:t>ARC 6</a:t>
                      </a:r>
                    </a:p>
                    <a:p>
                      <a:r>
                        <a:rPr lang="en-GB" sz="1300" dirty="0"/>
                        <a:t>No </a:t>
                      </a:r>
                      <a:r>
                        <a:rPr lang="en-GB" sz="1300" dirty="0" err="1"/>
                        <a:t>cgroups</a:t>
                      </a:r>
                      <a:endParaRPr lang="en-GB" sz="1300" dirty="0"/>
                    </a:p>
                    <a:p>
                      <a:r>
                        <a:rPr lang="en-GB" sz="1300" dirty="0"/>
                        <a:t>Cronjob to clean /scratch every 12 hours – input-data of failed jobs are not cleaned up by panda it seems</a:t>
                      </a:r>
                    </a:p>
                    <a:p>
                      <a:r>
                        <a:rPr lang="en-GB" sz="1300" dirty="0"/>
                        <a:t>Need to get a better setup for cleaning between jobs – </a:t>
                      </a:r>
                      <a:r>
                        <a:rPr lang="en-GB" sz="1300" dirty="0" err="1"/>
                        <a:t>cgroups</a:t>
                      </a:r>
                      <a:r>
                        <a:rPr lang="en-GB" sz="1300" dirty="0"/>
                        <a:t> setup to handle memory and job cleaning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024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A59-0C3B-5A4C-B850-1849886E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973" y="139976"/>
            <a:ext cx="7898016" cy="1485900"/>
          </a:xfrm>
        </p:spPr>
        <p:txBody>
          <a:bodyPr>
            <a:normAutofit/>
          </a:bodyPr>
          <a:lstStyle/>
          <a:p>
            <a:r>
              <a:rPr lang="en-GB" dirty="0"/>
              <a:t>Plans – once OpenStack </a:t>
            </a:r>
            <a:br>
              <a:rPr lang="en-GB" dirty="0"/>
            </a:br>
            <a:r>
              <a:rPr lang="en-GB" dirty="0"/>
              <a:t>config more or less stable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662A1-0FA4-6E49-876A-D41F8C51C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73" y="1428750"/>
            <a:ext cx="6643146" cy="2977599"/>
          </a:xfrm>
        </p:spPr>
        <p:txBody>
          <a:bodyPr>
            <a:normAutofit/>
          </a:bodyPr>
          <a:lstStyle/>
          <a:p>
            <a:r>
              <a:rPr lang="en-GB" sz="1800" dirty="0"/>
              <a:t>Log CPU efficiency and network speed</a:t>
            </a:r>
          </a:p>
          <a:p>
            <a:r>
              <a:rPr lang="en-GB" sz="1800" dirty="0"/>
              <a:t>Add </a:t>
            </a:r>
            <a:r>
              <a:rPr lang="en-GB" sz="1800" dirty="0" err="1"/>
              <a:t>ATLAS@work</a:t>
            </a:r>
            <a:r>
              <a:rPr lang="en-GB" sz="1800" dirty="0"/>
              <a:t> jobs on worker nodes to increase CPU efficiency</a:t>
            </a:r>
          </a:p>
          <a:p>
            <a:pPr lvl="1"/>
            <a:r>
              <a:rPr lang="en-GB" sz="1800" dirty="0"/>
              <a:t>Interesting exercise for clusters where pilot mode is needed/wanted</a:t>
            </a:r>
          </a:p>
          <a:p>
            <a:r>
              <a:rPr lang="en-GB" sz="1800" dirty="0"/>
              <a:t>Then: set up ARC w/ ARC cache and remove </a:t>
            </a:r>
            <a:r>
              <a:rPr lang="en-GB" sz="1800" dirty="0" err="1"/>
              <a:t>ATLAS@work</a:t>
            </a:r>
            <a:endParaRPr lang="en-GB" sz="1800" dirty="0"/>
          </a:p>
          <a:p>
            <a:pPr lvl="1"/>
            <a:r>
              <a:rPr lang="en-GB" sz="1800" dirty="0"/>
              <a:t>Avoid NFS mounting: </a:t>
            </a:r>
          </a:p>
          <a:p>
            <a:pPr lvl="1"/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960C0-2CBF-494F-BC7B-76ABD251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005" y="680343"/>
            <a:ext cx="3409769" cy="35426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A0D7B88-4FAA-454A-9A15-1DE08E0E0DF8}"/>
              </a:ext>
            </a:extLst>
          </p:cNvPr>
          <p:cNvCxnSpPr>
            <a:cxnSpLocks/>
          </p:cNvCxnSpPr>
          <p:nvPr/>
        </p:nvCxnSpPr>
        <p:spPr>
          <a:xfrm>
            <a:off x="5560541" y="2191379"/>
            <a:ext cx="2324502" cy="2602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77FD9B-D03F-D547-9CEA-4A623469C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48" y="4166240"/>
            <a:ext cx="4854426" cy="26719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3923251-7F9B-A84A-99E0-82146064F4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506" r="39223"/>
          <a:stretch/>
        </p:blipFill>
        <p:spPr>
          <a:xfrm rot="5400000">
            <a:off x="1000098" y="4076931"/>
            <a:ext cx="2690463" cy="28716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AF951A-8A09-3749-AAD9-38C8921EFD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91" b="39694"/>
          <a:stretch/>
        </p:blipFill>
        <p:spPr>
          <a:xfrm rot="5400000">
            <a:off x="4226432" y="4243118"/>
            <a:ext cx="1989438" cy="310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2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33E8-26CE-F04B-BA48-0483B194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299962"/>
            <a:ext cx="9886950" cy="1485900"/>
          </a:xfrm>
        </p:spPr>
        <p:txBody>
          <a:bodyPr>
            <a:normAutofit/>
          </a:bodyPr>
          <a:lstStyle/>
          <a:p>
            <a:r>
              <a:rPr lang="en-GB" dirty="0"/>
              <a:t>ATLAS on Oracle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4D119-33DF-6E41-83B4-5E2BAF42B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842" y="1164376"/>
            <a:ext cx="5468712" cy="450490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 University of Oslo has a license agreement with Oracle and with that comes a bunch of resources</a:t>
            </a:r>
          </a:p>
          <a:p>
            <a:r>
              <a:rPr lang="en-GB" dirty="0"/>
              <a:t>Not used by anyone at the moment</a:t>
            </a:r>
          </a:p>
          <a:p>
            <a:r>
              <a:rPr lang="en-GB" dirty="0"/>
              <a:t>Challenge: how much can ATLAS get out of this? </a:t>
            </a:r>
          </a:p>
          <a:p>
            <a:r>
              <a:rPr lang="en-GB" dirty="0"/>
              <a:t>Have so far set up a handful of compute nodes</a:t>
            </a:r>
          </a:p>
          <a:p>
            <a:r>
              <a:rPr lang="en-GB" dirty="0"/>
              <a:t>Running </a:t>
            </a:r>
            <a:r>
              <a:rPr lang="en-GB" dirty="0" err="1"/>
              <a:t>ATLAS@work</a:t>
            </a:r>
            <a:endParaRPr lang="en-GB" dirty="0"/>
          </a:p>
          <a:p>
            <a:r>
              <a:rPr lang="en-GB" dirty="0"/>
              <a:t>Plan to increase substantially shortly </a:t>
            </a:r>
          </a:p>
          <a:p>
            <a:r>
              <a:rPr lang="en-GB" dirty="0"/>
              <a:t>David helped to set up accounting to SGAS</a:t>
            </a:r>
          </a:p>
          <a:p>
            <a:pPr lvl="1"/>
            <a:r>
              <a:rPr lang="en-GB" dirty="0"/>
              <a:t>NDGF-T1-BOINC Panda queue – in NDGF-T1 site</a:t>
            </a:r>
          </a:p>
          <a:p>
            <a:r>
              <a:rPr lang="en-GB" dirty="0"/>
              <a:t>HEPSPEC: ~24 </a:t>
            </a:r>
            <a:r>
              <a:rPr lang="nb-NO" dirty="0"/>
              <a:t>kHS06</a:t>
            </a:r>
            <a:endParaRPr lang="en-GB" dirty="0"/>
          </a:p>
          <a:p>
            <a:r>
              <a:rPr lang="en-GB" dirty="0"/>
              <a:t>Might set up a regular ARC CE cluster if the resources can be used for a while and we have enough storage to accomplish this – to be confirmed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DC6A3-85CD-844A-A1C2-B79B9791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937" y="3653592"/>
            <a:ext cx="5064712" cy="28362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C83D59-A29E-214E-89B8-25B221453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937" y="1164376"/>
            <a:ext cx="5064712" cy="23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12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E00B7AF-336B-1440-91C6-C39BF2243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0" y="393869"/>
            <a:ext cx="6100770" cy="303513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5812B7-58C8-1743-B3D0-EDEF1A6C3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5" y="325214"/>
            <a:ext cx="5774912" cy="3277261"/>
          </a:xfrm>
          <a:prstGeom prst="rect">
            <a:avLst/>
          </a:prstGeom>
        </p:spPr>
      </p:pic>
      <p:sp>
        <p:nvSpPr>
          <p:cNvPr id="32" name="Title 31">
            <a:extLst>
              <a:ext uri="{FF2B5EF4-FFF2-40B4-BE49-F238E27FC236}">
                <a16:creationId xmlns:a16="http://schemas.microsoft.com/office/drawing/2014/main" id="{33C7DFE5-6BD8-9647-8F10-DA191582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82" y="0"/>
            <a:ext cx="11417643" cy="1400735"/>
          </a:xfrm>
        </p:spPr>
        <p:txBody>
          <a:bodyPr>
            <a:normAutofit/>
          </a:bodyPr>
          <a:lstStyle/>
          <a:p>
            <a:r>
              <a:rPr lang="en-GB" sz="2800" dirty="0" err="1"/>
              <a:t>UiO-Openstack</a:t>
            </a:r>
            <a:r>
              <a:rPr lang="en-GB" sz="2800" dirty="0"/>
              <a:t> (UIO_CLOUD) - </a:t>
            </a:r>
            <a:r>
              <a:rPr lang="en-GB" sz="2800" dirty="0" err="1"/>
              <a:t>UiO</a:t>
            </a:r>
            <a:r>
              <a:rPr lang="en-GB" sz="2800" dirty="0"/>
              <a:t>-Oracle (NDGF-T1_BOINC)</a:t>
            </a:r>
          </a:p>
        </p:txBody>
      </p:sp>
      <p:pic>
        <p:nvPicPr>
          <p:cNvPr id="23" name="Content Placeholder 22">
            <a:extLst>
              <a:ext uri="{FF2B5EF4-FFF2-40B4-BE49-F238E27FC236}">
                <a16:creationId xmlns:a16="http://schemas.microsoft.com/office/drawing/2014/main" id="{1C3BAE19-066E-7E48-B843-4D78F22BED7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0" y="3602038"/>
            <a:ext cx="5775325" cy="32321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F6588D-CEC7-704E-9073-3639DB111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155" y="3540584"/>
            <a:ext cx="6100770" cy="335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43275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1122</Words>
  <Application>Microsoft Macintosh PowerPoint</Application>
  <PresentationFormat>Widescreen</PresentationFormat>
  <Paragraphs>131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Franklin Gothic Book</vt:lpstr>
      <vt:lpstr>Crop</vt:lpstr>
      <vt:lpstr>ATLAS compute  @UiO</vt:lpstr>
      <vt:lpstr>Background</vt:lpstr>
      <vt:lpstr>Directions</vt:lpstr>
      <vt:lpstr>OpenStack cluster</vt:lpstr>
      <vt:lpstr>Setup on OpenStack</vt:lpstr>
      <vt:lpstr>PowerPoint Presentation</vt:lpstr>
      <vt:lpstr>Plans – once OpenStack  config more or less stable</vt:lpstr>
      <vt:lpstr>ATLAS on Oracle cloud</vt:lpstr>
      <vt:lpstr>UiO-Openstack (UIO_CLOUD) - UiO-Oracle (NDGF-T1_BOINC)</vt:lpstr>
      <vt:lpstr> UiO @ Abel HPC (ANALY_UIO + UIO_MCORE + UiO_MCORE_LOPRI ) UIO_CLOUD (OpenStack) NDGF-T1_BOINC (Oracle)</vt:lpstr>
      <vt:lpstr>SGAS accounting https://accounting.ndgf.org:6143/sgas/view/custom/machine_registrations</vt:lpstr>
      <vt:lpstr>Comments that came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compute @ UiO</dc:title>
  <dc:creator>Maiken Pedersen</dc:creator>
  <cp:lastModifiedBy>Maiken Pedersen</cp:lastModifiedBy>
  <cp:revision>52</cp:revision>
  <dcterms:created xsi:type="dcterms:W3CDTF">2019-06-10T17:13:39Z</dcterms:created>
  <dcterms:modified xsi:type="dcterms:W3CDTF">2019-06-13T07:05:05Z</dcterms:modified>
</cp:coreProperties>
</file>