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86" r:id="rId2"/>
    <p:sldMasterId id="2147483698" r:id="rId3"/>
  </p:sldMasterIdLst>
  <p:notesMasterIdLst>
    <p:notesMasterId r:id="rId35"/>
  </p:notesMasterIdLst>
  <p:sldIdLst>
    <p:sldId id="256" r:id="rId4"/>
    <p:sldId id="412" r:id="rId5"/>
    <p:sldId id="389" r:id="rId6"/>
    <p:sldId id="390" r:id="rId7"/>
    <p:sldId id="391" r:id="rId8"/>
    <p:sldId id="411" r:id="rId9"/>
    <p:sldId id="409" r:id="rId10"/>
    <p:sldId id="410" r:id="rId11"/>
    <p:sldId id="408" r:id="rId12"/>
    <p:sldId id="418" r:id="rId13"/>
    <p:sldId id="429" r:id="rId14"/>
    <p:sldId id="430" r:id="rId15"/>
    <p:sldId id="419" r:id="rId16"/>
    <p:sldId id="420" r:id="rId17"/>
    <p:sldId id="426" r:id="rId18"/>
    <p:sldId id="421" r:id="rId19"/>
    <p:sldId id="422" r:id="rId20"/>
    <p:sldId id="425" r:id="rId21"/>
    <p:sldId id="427" r:id="rId22"/>
    <p:sldId id="432" r:id="rId23"/>
    <p:sldId id="413" r:id="rId24"/>
    <p:sldId id="414" r:id="rId25"/>
    <p:sldId id="415" r:id="rId26"/>
    <p:sldId id="416" r:id="rId27"/>
    <p:sldId id="417" r:id="rId28"/>
    <p:sldId id="392" r:id="rId29"/>
    <p:sldId id="433" r:id="rId30"/>
    <p:sldId id="404" r:id="rId31"/>
    <p:sldId id="406" r:id="rId32"/>
    <p:sldId id="330" r:id="rId33"/>
    <p:sldId id="402" r:id="rId34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8" autoAdjust="0"/>
    <p:restoredTop sz="94630"/>
  </p:normalViewPr>
  <p:slideViewPr>
    <p:cSldViewPr snapToGrid="0" snapToObjects="1">
      <p:cViewPr>
        <p:scale>
          <a:sx n="160" d="100"/>
          <a:sy n="160" d="100"/>
        </p:scale>
        <p:origin x="576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296F-1A0F-8E41-84B7-16A6D58E7CFD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7832-FA4C-FA4C-9D28-20B9079E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Talk a little about what we mean by BIG INNOVATIVE</a:t>
            </a:r>
            <a:r>
              <a:rPr lang="en-US" altLang="en-US" baseline="0" dirty="0" smtClean="0">
                <a:ea typeface="ＭＳ Ｐゴシック" charset="-128"/>
              </a:rPr>
              <a:t> SYSTEMS</a:t>
            </a:r>
          </a:p>
          <a:p>
            <a:r>
              <a:rPr lang="en-US" altLang="en-US" baseline="0" dirty="0" smtClean="0">
                <a:ea typeface="ＭＳ Ｐゴシック" charset="-128"/>
              </a:rPr>
              <a:t>Then, spend the rest of my time talking about how we are HELPING PEOPLE GO FAST</a:t>
            </a:r>
          </a:p>
          <a:p>
            <a:r>
              <a:rPr lang="en-US" altLang="en-US" i="1" baseline="0" dirty="0" smtClean="0">
                <a:ea typeface="ＭＳ Ｐゴシック" charset="-128"/>
              </a:rPr>
              <a:t>Cloud systems weave all this together</a:t>
            </a:r>
          </a:p>
          <a:p>
            <a:r>
              <a:rPr lang="en-US" altLang="en-US" i="1" baseline="0" dirty="0" smtClean="0">
                <a:ea typeface="ＭＳ Ｐゴシック" charset="-128"/>
              </a:rPr>
              <a:t>We also have </a:t>
            </a:r>
            <a:r>
              <a:rPr lang="en-US" altLang="en-US" i="1" baseline="0" dirty="0" err="1" smtClean="0">
                <a:ea typeface="ＭＳ Ｐゴシック" charset="-128"/>
              </a:rPr>
              <a:t>testbed</a:t>
            </a:r>
            <a:r>
              <a:rPr lang="en-US" altLang="en-US" i="1" baseline="0" dirty="0" smtClean="0">
                <a:ea typeface="ＭＳ Ｐゴシック" charset="-128"/>
              </a:rPr>
              <a:t> systems online or coming in next 6 </a:t>
            </a:r>
            <a:r>
              <a:rPr lang="en-US" altLang="en-US" i="1" baseline="0" dirty="0" err="1" smtClean="0">
                <a:ea typeface="ＭＳ Ｐゴシック" charset="-128"/>
              </a:rPr>
              <a:t>mo</a:t>
            </a:r>
            <a:endParaRPr lang="en-US" altLang="en-US" i="1" baseline="0" dirty="0" smtClean="0">
              <a:ea typeface="ＭＳ Ｐゴシック" charset="-128"/>
            </a:endParaRPr>
          </a:p>
          <a:p>
            <a:r>
              <a:rPr lang="en-US" altLang="en-US" i="1" baseline="0" dirty="0" smtClean="0">
                <a:ea typeface="ＭＳ Ｐゴシック" charset="-128"/>
              </a:rPr>
              <a:t>Altera FPGA, POWER/NVIDIA, HP APOLLO powered by solar HVDC</a:t>
            </a:r>
          </a:p>
          <a:p>
            <a:endParaRPr lang="en-US" altLang="en-US" i="1" dirty="0"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CD71AA6-9DCA-6247-A8BF-41EFDCE44811}" type="slidenum">
              <a:rPr lang="en-US" altLang="en-US" sz="1200" b="0">
                <a:solidFill>
                  <a:schemeClr val="tx1"/>
                </a:solidFill>
              </a:rPr>
              <a:pPr/>
              <a:t>4</a:t>
            </a:fld>
            <a:endParaRPr lang="en-US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5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7832-FA4C-FA4C-9D28-20B9079E21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we were tasked to include an experimental HPC component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E7FA-DD81-0B44-83F0-0469643415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we were tasked to include an experimental HPC component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E7FA-DD81-0B44-83F0-0469643415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441" y="1524001"/>
            <a:ext cx="6974761" cy="1844381"/>
          </a:xfrm>
        </p:spPr>
        <p:txBody>
          <a:bodyPr anchor="b">
            <a:norm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441" y="3545842"/>
            <a:ext cx="6974761" cy="1046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6D03-DECE-B946-ABCE-719C49414A2E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307981" y="4769780"/>
            <a:ext cx="2935" cy="334207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247" y="4397682"/>
            <a:ext cx="2051000" cy="9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2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4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1A42-8545-C248-851C-36FE36014F6B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C8DE-2470-AE4E-8C25-1F22C61C1C99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3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3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0733-CCA3-3A4F-A79C-1C43D2C05DEC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07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2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7B7-890E-B143-819F-D5152346F96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3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C221-4727-AD42-9873-969C6C5AE382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52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53E-F39E-794F-BF32-B1B31DF1C76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38" y="276859"/>
            <a:ext cx="8214281" cy="607061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D3EDAD2C-2454-DB43-A21D-B17C669E4F3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8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28750"/>
            <a:ext cx="7772400" cy="108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8862" name="Picture 14" descr="TACC_logo_ppt_noblackstroke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4730356"/>
            <a:ext cx="158115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5" descr="wordmark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5" y="4743450"/>
            <a:ext cx="4340225" cy="3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6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690774" y="482145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0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614574" y="482145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8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690774" y="482145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7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90774" y="482145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21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68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655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7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17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17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6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28750"/>
            <a:ext cx="7772400" cy="108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8862" name="Picture 14" descr="TACC_logo_ppt_noblackstroke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4730354"/>
            <a:ext cx="158115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5" descr="wordmark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1" y="4743450"/>
            <a:ext cx="4340225" cy="3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46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690774" y="482145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6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3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4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735-848A-1247-AD25-570F48E05A4C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7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614574" y="482145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95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49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10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690774" y="482145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27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90774" y="482145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04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618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559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3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17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17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3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3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3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1B11-7444-6F42-8889-2B064732EAAE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9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D0CB-D5E7-5D42-9FEC-7D67783817AD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7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2353-7250-DD49-B307-255CB8784FA0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74E-E7EB-954D-88BC-DE7F2D79F53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697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3160" y="1012193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828580" y="1012190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3160" y="243844"/>
            <a:ext cx="8069460" cy="672170"/>
          </a:xfrm>
        </p:spPr>
        <p:txBody>
          <a:bodyPr anchor="b">
            <a:normAutofit/>
          </a:bodyPr>
          <a:lstStyle>
            <a:lvl1pPr algn="l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3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3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1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460-0D27-EE49-964B-A1D0C9FF2D9B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0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3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3" y="2082801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61F-AE71-7243-A0D5-8444C84C9623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60" y="285991"/>
            <a:ext cx="8124671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1772518"/>
            <a:ext cx="812467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5060" y="4769781"/>
            <a:ext cx="991859" cy="2738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50" b="0" i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defRPr>
            </a:lvl1pPr>
          </a:lstStyle>
          <a:p>
            <a:fld id="{9570974E-E7EB-954D-88BC-DE7F2D79F53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3164" y="4769780"/>
            <a:ext cx="656338" cy="27384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="0" i="0" baseline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07981" y="4769780"/>
            <a:ext cx="2935" cy="334207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79" y="4769780"/>
            <a:ext cx="746760" cy="241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01" y="4639846"/>
            <a:ext cx="1034076" cy="5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0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85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710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342900" rtl="0" eaLnBrk="1" latinLnBrk="0" hangingPunct="1">
        <a:spcBef>
          <a:spcPct val="0"/>
        </a:spcBef>
        <a:buNone/>
        <a:defRPr sz="2700" b="1" i="0" kern="1200" cap="all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8070"/>
            <a:ext cx="1892300" cy="4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8068"/>
            <a:ext cx="1892300" cy="4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6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tiff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441" y="1464087"/>
            <a:ext cx="6974761" cy="1447666"/>
          </a:xfrm>
        </p:spPr>
        <p:txBody>
          <a:bodyPr>
            <a:normAutofit fontScale="90000"/>
          </a:bodyPr>
          <a:lstStyle/>
          <a:p>
            <a:r>
              <a:rPr lang="en-US" sz="2400" b="0" dirty="0"/>
              <a:t>Advanced Computing and Cyberinfrastructure in the US : The View from the Texas Advanced Computing Center. 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441" y="2994624"/>
            <a:ext cx="6974761" cy="12831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Dan Stanzione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Austin, TX</a:t>
            </a:r>
          </a:p>
          <a:p>
            <a:r>
              <a:rPr lang="en-US" dirty="0" err="1" smtClean="0"/>
              <a:t>dan@tacc.utexas.edu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6D03-DECE-B946-ABCE-719C49414A2E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CYBER TRENDS: The University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38" y="1487705"/>
            <a:ext cx="8626264" cy="306181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Machine Learning/Deep Learning is both a real thing that needs attention, and also a concept on the ”hype curve” that is eating perhaps too much attention.</a:t>
            </a:r>
          </a:p>
          <a:p>
            <a:pPr lvl="1"/>
            <a:r>
              <a:rPr lang="en-US" dirty="0" smtClean="0"/>
              <a:t>Demand for GPUs for network training has ruined GPU discounts for HPC!!! </a:t>
            </a:r>
            <a:r>
              <a:rPr lang="en-US" sz="1400" i="1" dirty="0" smtClean="0"/>
              <a:t>(Perhaps not really a crisis)</a:t>
            </a:r>
          </a:p>
          <a:p>
            <a:r>
              <a:rPr lang="en-US" sz="1600" dirty="0" smtClean="0"/>
              <a:t>There seems to be a slow realization that the fundamental algorithms for ML/DL, and the fundamental algorithms behind, say, Partial Differential Equations, are not that different. </a:t>
            </a:r>
          </a:p>
          <a:p>
            <a:pPr lvl="1"/>
            <a:r>
              <a:rPr lang="en-US" sz="1400" dirty="0" smtClean="0"/>
              <a:t>Is back propagation of a neural network that much difference than matrix inversion? </a:t>
            </a:r>
          </a:p>
          <a:p>
            <a:pPr lvl="1"/>
            <a:r>
              <a:rPr lang="en-US" sz="1400" dirty="0" smtClean="0"/>
              <a:t>In the end, isn’t it all just calls to GEMM?  </a:t>
            </a:r>
          </a:p>
          <a:p>
            <a:pPr lvl="1"/>
            <a:r>
              <a:rPr lang="en-US" sz="1400" dirty="0" smtClean="0"/>
              <a:t>If the math is similar, likely the scalable systems are too. </a:t>
            </a: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6" y="2114550"/>
            <a:ext cx="8979107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[Some progress on those complex high end chips]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Stampede-2 at TACC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 of Stampede-2 just entered full operations June 12</a:t>
            </a:r>
            <a:r>
              <a:rPr lang="en-US" baseline="30000" dirty="0" smtClean="0"/>
              <a:t>th</a:t>
            </a:r>
            <a:r>
              <a:rPr lang="en-US" dirty="0" smtClean="0"/>
              <a:t>! </a:t>
            </a:r>
          </a:p>
          <a:p>
            <a:r>
              <a:rPr lang="en-US" dirty="0" smtClean="0"/>
              <a:t>4,204 Intel Xeon Phi “Knights Landing” Processors.  </a:t>
            </a:r>
          </a:p>
          <a:p>
            <a:pPr lvl="1"/>
            <a:r>
              <a:rPr lang="en-US" dirty="0" smtClean="0"/>
              <a:t>68 cores, 4 hardware threads per core, 512 bit vectors</a:t>
            </a:r>
          </a:p>
          <a:p>
            <a:pPr lvl="1"/>
            <a:r>
              <a:rPr lang="en-US" dirty="0" smtClean="0"/>
              <a:t>Relatively low clock rate (1.2-1.4Ghz) </a:t>
            </a:r>
          </a:p>
          <a:p>
            <a:pPr lvl="1"/>
            <a:r>
              <a:rPr lang="en-US" dirty="0" smtClean="0"/>
              <a:t>High Bandwidth Memory (MCDRAM) on package; 16GB that can be used as cache or user-managed flat memory space. </a:t>
            </a:r>
          </a:p>
          <a:p>
            <a:r>
              <a:rPr lang="en-US" dirty="0" smtClean="0"/>
              <a:t>Lots of extra complications for programmers!!!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6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smtClean="0"/>
              <a:t>Results --Generalizations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69" y="1314450"/>
            <a:ext cx="8115870" cy="3086100"/>
          </a:xfrm>
        </p:spPr>
        <p:txBody>
          <a:bodyPr>
            <a:normAutofit/>
          </a:bodyPr>
          <a:lstStyle/>
          <a:p>
            <a:r>
              <a:rPr lang="en-US" dirty="0" smtClean="0"/>
              <a:t>Everything runs, but. . . </a:t>
            </a:r>
          </a:p>
          <a:p>
            <a:pPr lvl="1"/>
            <a:r>
              <a:rPr lang="en-US" dirty="0" smtClean="0"/>
              <a:t>Carefully tuned codes are doing pretty well, but with work. </a:t>
            </a:r>
          </a:p>
          <a:p>
            <a:pPr lvl="1"/>
            <a:r>
              <a:rPr lang="en-US" dirty="0" smtClean="0"/>
              <a:t>“Traditional” MPI codes, especially with </a:t>
            </a:r>
            <a:r>
              <a:rPr lang="en-US" dirty="0" err="1" smtClean="0"/>
              <a:t>OpenMP</a:t>
            </a:r>
            <a:r>
              <a:rPr lang="en-US" dirty="0" smtClean="0"/>
              <a:t> in it do relatively well, but not great. </a:t>
            </a:r>
          </a:p>
          <a:p>
            <a:pPr lvl="1"/>
            <a:r>
              <a:rPr lang="en-US" dirty="0" smtClean="0"/>
              <a:t>Some codes, particularly, not very parallel ones, are pretty slow, and probably best run on Xeon. </a:t>
            </a:r>
          </a:p>
          <a:p>
            <a:r>
              <a:rPr lang="en-US" dirty="0" smtClean="0"/>
              <a:t>Mileage varies widely </a:t>
            </a:r>
            <a:r>
              <a:rPr lang="mr-IN" dirty="0" smtClean="0"/>
              <a:t>–</a:t>
            </a:r>
            <a:r>
              <a:rPr lang="en-US" dirty="0" smtClean="0"/>
              <a:t> but raw performance isn’t the whole story.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49" y="228600"/>
            <a:ext cx="6093503" cy="515374"/>
          </a:xfrm>
        </p:spPr>
        <p:txBody>
          <a:bodyPr/>
          <a:lstStyle/>
          <a:p>
            <a:r>
              <a:rPr lang="en-US" dirty="0" smtClean="0"/>
              <a:t>Our Experience with Xeon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57" y="916361"/>
            <a:ext cx="8514413" cy="3713726"/>
          </a:xfrm>
        </p:spPr>
        <p:txBody>
          <a:bodyPr>
            <a:normAutofit fontScale="92500" lnSpcReduction="20000"/>
          </a:bodyPr>
          <a:lstStyle/>
          <a:p>
            <a:r>
              <a:rPr lang="en-US" sz="1950" b="1" i="1" dirty="0"/>
              <a:t>Xeon Phi looks to be the most cost and power efficient way to deliver performance to highly parallel codes. </a:t>
            </a:r>
            <a:endParaRPr lang="en-US" sz="1950" b="1" i="1" dirty="0"/>
          </a:p>
          <a:p>
            <a:endParaRPr lang="en-US" sz="1950" b="1" i="1" dirty="0"/>
          </a:p>
          <a:p>
            <a:r>
              <a:rPr lang="en-US" dirty="0" smtClean="0"/>
              <a:t>In many cases, it will not be the fastest.  For things that only scale to a few threads, it is *definitely* not the fastest. </a:t>
            </a:r>
          </a:p>
          <a:p>
            <a:endParaRPr lang="en-US" dirty="0" smtClean="0"/>
          </a:p>
          <a:p>
            <a:r>
              <a:rPr lang="en-US" dirty="0" smtClean="0"/>
              <a:t>But what is under-discussed: </a:t>
            </a:r>
          </a:p>
          <a:p>
            <a:pPr lvl="1"/>
            <a:r>
              <a:rPr lang="en-US" dirty="0" smtClean="0"/>
              <a:t>As far as I can tell, a Dual-socket Xeon node costs 1.6x what a KNL node costs, even after discounts. </a:t>
            </a:r>
          </a:p>
          <a:p>
            <a:pPr lvl="2"/>
            <a:r>
              <a:rPr lang="en-US" dirty="0" smtClean="0"/>
              <a:t>A dual-socket, dual GPU nodes is probably &gt;3x a Xeon Phi node.</a:t>
            </a:r>
          </a:p>
          <a:p>
            <a:pPr lvl="1"/>
            <a:r>
              <a:rPr lang="en-US" dirty="0" smtClean="0"/>
              <a:t>A KNL node uses about 100 less watts per node than a dual-socket Xeon node.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6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from Top 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44" y="914400"/>
            <a:ext cx="6811156" cy="1428750"/>
          </a:xfrm>
        </p:spPr>
        <p:txBody>
          <a:bodyPr>
            <a:normAutofit/>
          </a:bodyPr>
          <a:lstStyle/>
          <a:p>
            <a:r>
              <a:rPr lang="en-US" dirty="0" smtClean="0"/>
              <a:t>List unveiled last week at </a:t>
            </a:r>
            <a:r>
              <a:rPr lang="en-US" smtClean="0"/>
              <a:t>ISC17 in Frankfurt</a:t>
            </a:r>
          </a:p>
          <a:p>
            <a:r>
              <a:rPr lang="en-US" dirty="0" smtClean="0"/>
              <a:t>Stampede-2 </a:t>
            </a:r>
            <a:r>
              <a:rPr lang="en-US" dirty="0" smtClean="0"/>
              <a:t>uses half the power of a roughly equivalent performance system (see 11 vs 12)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16" y="2423626"/>
            <a:ext cx="6858000" cy="43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35618"/>
            <a:ext cx="6858000" cy="185068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486650" y="2457450"/>
            <a:ext cx="514350" cy="19431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49" y="228600"/>
            <a:ext cx="6093503" cy="515374"/>
          </a:xfrm>
        </p:spPr>
        <p:txBody>
          <a:bodyPr/>
          <a:lstStyle/>
          <a:p>
            <a:r>
              <a:rPr lang="en-US" dirty="0" smtClean="0"/>
              <a:t>Our Experience with Xeon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743974"/>
            <a:ext cx="6629400" cy="3713726"/>
          </a:xfrm>
        </p:spPr>
        <p:txBody>
          <a:bodyPr>
            <a:normAutofit/>
          </a:bodyPr>
          <a:lstStyle/>
          <a:p>
            <a:r>
              <a:rPr lang="en-US" sz="1950" b="1" i="1" dirty="0"/>
              <a:t>Xeon Phi looks to be the most cost and power efficient way to deliver performance to highly parallel codes. </a:t>
            </a:r>
            <a:endParaRPr lang="en-US" sz="1950" b="1" i="1" dirty="0"/>
          </a:p>
          <a:p>
            <a:endParaRPr lang="en-US" sz="1950" b="1" i="1" dirty="0"/>
          </a:p>
          <a:p>
            <a:r>
              <a:rPr lang="en-US" dirty="0" smtClean="0"/>
              <a:t>Is “fastest” our only metric?  Are we maximizing for an individual user, or most </a:t>
            </a:r>
            <a:r>
              <a:rPr lang="en-US" dirty="0" smtClean="0"/>
              <a:t>Science &amp;Engineering </a:t>
            </a:r>
            <a:r>
              <a:rPr lang="en-US" dirty="0" smtClean="0"/>
              <a:t>computing output for </a:t>
            </a:r>
            <a:r>
              <a:rPr lang="en-US" dirty="0" smtClean="0"/>
              <a:t>the amount of investment</a:t>
            </a:r>
            <a:r>
              <a:rPr lang="en-US" dirty="0" smtClean="0"/>
              <a:t>? </a:t>
            </a:r>
            <a:endParaRPr lang="en-US" dirty="0" smtClean="0"/>
          </a:p>
          <a:p>
            <a:pPr lvl="1"/>
            <a:r>
              <a:rPr lang="en-US" dirty="0" smtClean="0"/>
              <a:t>In straight </a:t>
            </a:r>
            <a:r>
              <a:rPr lang="en-US" dirty="0" smtClean="0"/>
              <a:t>Xeon, we would have had at least a thousand less nodes.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0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285991"/>
            <a:ext cx="8124671" cy="905727"/>
          </a:xfrm>
        </p:spPr>
        <p:txBody>
          <a:bodyPr/>
          <a:lstStyle/>
          <a:p>
            <a:r>
              <a:rPr lang="en-US" dirty="0" smtClean="0"/>
              <a:t>Reference Application Graph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241" y="874644"/>
            <a:ext cx="5257800" cy="3812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87" y="1003021"/>
            <a:ext cx="37991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Measured Performance between Stampede and Stampede-2 nodes. </a:t>
            </a:r>
          </a:p>
          <a:p>
            <a:endParaRPr lang="en-US" sz="1800" dirty="0"/>
          </a:p>
          <a:p>
            <a:r>
              <a:rPr lang="en-US" sz="1800" dirty="0" smtClean="0"/>
              <a:t>Codes are unmodified versions, as checked out from the source repository, to accurately reflect the “average user” experience. </a:t>
            </a:r>
          </a:p>
          <a:p>
            <a:endParaRPr lang="en-US" sz="1200" dirty="0"/>
          </a:p>
          <a:p>
            <a:r>
              <a:rPr lang="en-US" sz="1200" i="1" dirty="0" smtClean="0"/>
              <a:t>(There is nothing less fair than comparing optimized codes on one platform to un-optimized codes on a different platform </a:t>
            </a:r>
            <a:r>
              <a:rPr lang="mr-IN" sz="1200" i="1" dirty="0" smtClean="0"/>
              <a:t>–</a:t>
            </a:r>
            <a:r>
              <a:rPr lang="en-US" sz="1200" i="1" dirty="0" smtClean="0"/>
              <a:t> except maybe US Politics. 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669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2" y="285991"/>
            <a:ext cx="8808480" cy="8351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 Application Graph </a:t>
            </a:r>
            <a:r>
              <a:rPr lang="mr-IN" sz="2400" dirty="0" smtClean="0"/>
              <a:t>–</a:t>
            </a:r>
            <a:r>
              <a:rPr lang="en-US" sz="2400" dirty="0" smtClean="0"/>
              <a:t>Normalized </a:t>
            </a:r>
            <a:r>
              <a:rPr lang="en-US" sz="2400" dirty="0" smtClean="0"/>
              <a:t>for Cost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1011350"/>
            <a:ext cx="5600699" cy="3810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32" y="1011350"/>
            <a:ext cx="3438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compares Xeon Phi Performance on major parallel applications to our projections for “Sky Lake”, the next generation Xeon, in a dual-socket configuration with top bin parts.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The KNL wins on price-performance in many applications with *no* optimization (but not always in absolute performance!).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73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334125" y="1168793"/>
            <a:ext cx="5543550" cy="371475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81" y="1416291"/>
            <a:ext cx="4262438" cy="32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81" y="1216025"/>
            <a:ext cx="8124670" cy="2711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little about TACC</a:t>
            </a:r>
          </a:p>
          <a:p>
            <a:r>
              <a:rPr lang="en-US" dirty="0" smtClean="0"/>
              <a:t>My observations around the changes in computational and data science and engineering.  </a:t>
            </a:r>
          </a:p>
          <a:p>
            <a:r>
              <a:rPr lang="en-US" dirty="0" smtClean="0"/>
              <a:t>The landscape in the USA.</a:t>
            </a:r>
          </a:p>
          <a:p>
            <a:r>
              <a:rPr lang="en-US" dirty="0" smtClean="0"/>
              <a:t>Our new Stampede-2 platform, that reflects some of these trends. </a:t>
            </a:r>
          </a:p>
          <a:p>
            <a:r>
              <a:rPr lang="en-US" dirty="0" smtClean="0"/>
              <a:t>What TACC is doing about it to evolve and respond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Stampede 2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82" y="1203163"/>
            <a:ext cx="7373540" cy="30468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Stampede 2 supports a wide range of use cases </a:t>
            </a:r>
            <a:r>
              <a:rPr lang="mr-IN" dirty="0" smtClean="0"/>
              <a:t>–</a:t>
            </a:r>
            <a:r>
              <a:rPr lang="en-US" dirty="0" smtClean="0"/>
              <a:t> but not all of </a:t>
            </a:r>
            <a:r>
              <a:rPr lang="en-US" dirty="0" smtClean="0"/>
              <a:t>them. </a:t>
            </a:r>
          </a:p>
          <a:p>
            <a:r>
              <a:rPr lang="en-US" dirty="0" smtClean="0"/>
              <a:t>We have broadened our array of systems to deal with some of these issues: </a:t>
            </a:r>
          </a:p>
          <a:p>
            <a:pPr lvl="1"/>
            <a:r>
              <a:rPr lang="en-US" dirty="0" smtClean="0"/>
              <a:t>Wrangler (high speed/high IOPS Flash filesystem </a:t>
            </a:r>
            <a:r>
              <a:rPr lang="mr-IN" dirty="0" smtClean="0"/>
              <a:t>–</a:t>
            </a:r>
            <a:r>
              <a:rPr lang="en-US" dirty="0" smtClean="0"/>
              <a:t> Hadoop/Spark and other metadata-intense workloads</a:t>
            </a:r>
          </a:p>
          <a:p>
            <a:pPr lvl="1"/>
            <a:r>
              <a:rPr lang="en-US" dirty="0" smtClean="0"/>
              <a:t>Jetstream </a:t>
            </a:r>
            <a:r>
              <a:rPr lang="mr-IN" dirty="0" smtClean="0"/>
              <a:t>–</a:t>
            </a:r>
            <a:r>
              <a:rPr lang="en-US" dirty="0" smtClean="0"/>
              <a:t> OpenStack Cloud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JuPYter</a:t>
            </a:r>
            <a:r>
              <a:rPr lang="en-US" dirty="0" smtClean="0"/>
              <a:t> Hub and interactive uses. </a:t>
            </a:r>
          </a:p>
          <a:p>
            <a:pPr lvl="1"/>
            <a:r>
              <a:rPr lang="en-US" dirty="0" smtClean="0"/>
              <a:t>Maverick </a:t>
            </a:r>
            <a:r>
              <a:rPr lang="mr-IN" dirty="0" smtClean="0"/>
              <a:t>–</a:t>
            </a:r>
            <a:r>
              <a:rPr lang="en-US" dirty="0" smtClean="0"/>
              <a:t> GPU-based for interactive visualization and certain ML/DL use cases.  </a:t>
            </a:r>
          </a:p>
          <a:p>
            <a:pPr lvl="1"/>
            <a:r>
              <a:rPr lang="en-US" dirty="0" smtClean="0"/>
              <a:t>Chameleon </a:t>
            </a:r>
            <a:r>
              <a:rPr lang="mr-IN" dirty="0" smtClean="0"/>
              <a:t>–</a:t>
            </a:r>
            <a:r>
              <a:rPr lang="en-US" dirty="0" smtClean="0"/>
              <a:t> Bare metal access to support computer science research</a:t>
            </a:r>
          </a:p>
          <a:p>
            <a:pPr lvl="1"/>
            <a:r>
              <a:rPr lang="en-US" dirty="0" err="1" smtClean="0"/>
              <a:t>Hikari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Support for protected data (personalized health information) </a:t>
            </a:r>
          </a:p>
          <a:p>
            <a:r>
              <a:rPr lang="en-US" dirty="0" smtClean="0"/>
              <a:t>Systems aren’t enough.  .  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2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E-Science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013602"/>
            <a:ext cx="82931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Many of the challenges we see today are </a:t>
            </a:r>
            <a:r>
              <a:rPr lang="en-US" sz="1600" dirty="0" smtClean="0"/>
              <a:t>largely driven by large scale computation – And computation centers like mine have of course focused on these kinds of problems for decades, with tremendous success – but many new kinds of problems are not just about computing. 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 smtClean="0"/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FFC000"/>
                </a:solidFill>
              </a:rPr>
              <a:t>The new E-science is largely a problem of integrating, at scale, </a:t>
            </a:r>
            <a:r>
              <a:rPr lang="en-US" sz="1600" dirty="0">
                <a:solidFill>
                  <a:srgbClr val="FFC000"/>
                </a:solidFill>
              </a:rPr>
              <a:t>data collection, curation, and storage with advanced </a:t>
            </a:r>
            <a:r>
              <a:rPr lang="en-US" sz="1600" dirty="0" smtClean="0">
                <a:solidFill>
                  <a:srgbClr val="FFC000"/>
                </a:solidFill>
              </a:rPr>
              <a:t>computing and analysis (mining, visualization, machine learning). 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FFFFFF"/>
                </a:solidFill>
              </a:rPr>
              <a:t>A few examples of the “new” model: 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6860"/>
            <a:ext cx="8836624" cy="607061"/>
          </a:xfrm>
        </p:spPr>
        <p:txBody>
          <a:bodyPr>
            <a:normAutofit fontScale="90000"/>
          </a:bodyPr>
          <a:lstStyle/>
          <a:p>
            <a:r>
              <a:rPr lang="en-US" smtClean="0"/>
              <a:t>E-SCIENCE ADVANCES RESEARCH PACE AND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8378" y="972457"/>
            <a:ext cx="3942556" cy="27679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874" rtl="0" eaLnBrk="1" latinLnBrk="0" hangingPunct="1">
              <a:spcBef>
                <a:spcPct val="0"/>
              </a:spcBef>
              <a:buNone/>
              <a:defRPr sz="2700" b="0" i="0" kern="1200" cap="all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Blending Ensemble Simulations, data ASSIMILATION+INTEGRATION, and Machine learning </a:t>
            </a:r>
            <a:r>
              <a:rPr lang="en-US" sz="2000" dirty="0" smtClean="0">
                <a:solidFill>
                  <a:srgbClr val="FFC000"/>
                </a:solidFill>
              </a:rPr>
              <a:t>EXTENDS hail forecasts from 2 hours to 24 hours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546" y="972457"/>
            <a:ext cx="2988387" cy="34339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6860"/>
            <a:ext cx="8836624" cy="607061"/>
          </a:xfrm>
        </p:spPr>
        <p:txBody>
          <a:bodyPr>
            <a:normAutofit fontScale="90000"/>
          </a:bodyPr>
          <a:lstStyle/>
          <a:p>
            <a:r>
              <a:rPr lang="en-US" smtClean="0"/>
              <a:t>E-SCIENCE ADVANCES RESEARCH PACE AND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01192" y="1343308"/>
            <a:ext cx="3942556" cy="27679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874" rtl="0" eaLnBrk="1" latinLnBrk="0" hangingPunct="1">
              <a:spcBef>
                <a:spcPct val="0"/>
              </a:spcBef>
              <a:buNone/>
              <a:defRPr sz="2700" b="0" i="0" kern="1200" cap="all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Ensemble Simulations ON 40K CPU USING DATA STREAMED FROM NOAA </a:t>
            </a:r>
            <a:r>
              <a:rPr lang="en-US" sz="2000" dirty="0" smtClean="0">
                <a:solidFill>
                  <a:srgbClr val="FFC000"/>
                </a:solidFill>
              </a:rPr>
              <a:t>IMPROVED PREDICTIONS OF LANDFALL LOCATION &amp; INTENSITY</a:t>
            </a:r>
            <a:r>
              <a:rPr lang="en-US" sz="2000" dirty="0" smtClean="0"/>
              <a:t> FOR HURRICANE IKE</a:t>
            </a:r>
            <a:endParaRPr lang="en-US" sz="2000" dirty="0"/>
          </a:p>
        </p:txBody>
      </p:sp>
      <p:pic>
        <p:nvPicPr>
          <p:cNvPr id="8" name="Picture 5" descr="0003000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82617"/>
            <a:ext cx="37338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6860"/>
            <a:ext cx="8836624" cy="607061"/>
          </a:xfrm>
        </p:spPr>
        <p:txBody>
          <a:bodyPr>
            <a:normAutofit fontScale="90000"/>
          </a:bodyPr>
          <a:lstStyle/>
          <a:p>
            <a:r>
              <a:rPr lang="en-US" smtClean="0"/>
              <a:t>E-SCIENCE ADVANCES RESEARCH PACE AND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3" y="1005840"/>
            <a:ext cx="2600959" cy="1355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763" y="2483472"/>
            <a:ext cx="2600959" cy="1823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194792" y="1221388"/>
            <a:ext cx="3942556" cy="27679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874" rtl="0" eaLnBrk="1" latinLnBrk="0" hangingPunct="1">
              <a:spcBef>
                <a:spcPct val="0"/>
              </a:spcBef>
              <a:buNone/>
              <a:defRPr sz="2700" b="0" i="0" kern="1200" cap="all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SIMULATION COUPLED WITH CLIMATE PROJECTIONS HELPS CITY PLANNERS IN COASTAL CITY OF CORPUS CHRISTI, TX </a:t>
            </a:r>
            <a:r>
              <a:rPr lang="en-US" sz="2000" dirty="0" smtClean="0">
                <a:solidFill>
                  <a:srgbClr val="FFC000"/>
                </a:solidFill>
              </a:rPr>
              <a:t>MITIGATE ECONOMIC, HEALTH, AND WELL-BEING IMPACT </a:t>
            </a:r>
            <a:r>
              <a:rPr lang="en-US" sz="2000" dirty="0" smtClean="0"/>
              <a:t>OF STORM SURGES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43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6860"/>
            <a:ext cx="8836624" cy="607061"/>
          </a:xfrm>
        </p:spPr>
        <p:txBody>
          <a:bodyPr>
            <a:normAutofit fontScale="90000"/>
          </a:bodyPr>
          <a:lstStyle/>
          <a:p>
            <a:r>
              <a:rPr lang="en-US" smtClean="0"/>
              <a:t>E-SCIENCE ADVANCES RESEARCH PACE AND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73107" y="1238103"/>
            <a:ext cx="3942556" cy="29293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874" rtl="0" eaLnBrk="1" latinLnBrk="0" hangingPunct="1">
              <a:spcBef>
                <a:spcPct val="0"/>
              </a:spcBef>
              <a:buNone/>
              <a:defRPr sz="2700" b="0" i="0" kern="1200" cap="all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200+ TB DATA FROM NASA MERRA + WEB SERVICES + HADOOP + WEB WORKBENCH </a:t>
            </a:r>
            <a:r>
              <a:rPr lang="en-US" sz="2000" dirty="0" smtClean="0">
                <a:solidFill>
                  <a:srgbClr val="FFC000"/>
                </a:solidFill>
              </a:rPr>
              <a:t>ENABLES RAPID ANALYSIS</a:t>
            </a:r>
            <a:r>
              <a:rPr lang="en-US" sz="2000" dirty="0" smtClean="0"/>
              <a:t> OF HISTORICAL, MULTISCALE SATELLITE DATA </a:t>
            </a:r>
            <a:r>
              <a:rPr lang="en-US" sz="2000" dirty="0" smtClean="0">
                <a:solidFill>
                  <a:srgbClr val="FFC000"/>
                </a:solidFill>
              </a:rPr>
              <a:t>BY RESEARCHERS WORLDWIDE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358"/>
          <a:stretch/>
        </p:blipFill>
        <p:spPr>
          <a:xfrm>
            <a:off x="1090993" y="1351500"/>
            <a:ext cx="3065371" cy="2702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85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142195"/>
            <a:ext cx="8124671" cy="684594"/>
          </a:xfrm>
        </p:spPr>
        <p:txBody>
          <a:bodyPr/>
          <a:lstStyle/>
          <a:p>
            <a:r>
              <a:rPr lang="en-US" dirty="0" smtClean="0"/>
              <a:t>THE EVOLUTION OF A CYBERINFRASTRUCTURE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3759" y="503242"/>
            <a:ext cx="8124670" cy="33695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Ten years ago, cyberinfrastructure was largely about building the hardware and networks to support large scale science.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Today, it’s about </a:t>
            </a:r>
            <a:r>
              <a:rPr lang="en-US" b="1" dirty="0" smtClean="0"/>
              <a:t>new interfaces </a:t>
            </a:r>
            <a:r>
              <a:rPr lang="en-US" dirty="0" smtClean="0"/>
              <a:t>to support </a:t>
            </a:r>
            <a:r>
              <a:rPr lang="en-US" b="1" dirty="0" smtClean="0"/>
              <a:t>data analysis</a:t>
            </a:r>
            <a:r>
              <a:rPr lang="en-US" dirty="0" smtClean="0"/>
              <a:t>, </a:t>
            </a:r>
            <a:r>
              <a:rPr lang="en-US" b="1" dirty="0" smtClean="0"/>
              <a:t>collaboration</a:t>
            </a:r>
            <a:r>
              <a:rPr lang="en-US" dirty="0" smtClean="0"/>
              <a:t> and </a:t>
            </a:r>
            <a:r>
              <a:rPr lang="en-US" b="1" dirty="0" err="1" smtClean="0"/>
              <a:t>sharing</a:t>
            </a:r>
            <a:r>
              <a:rPr lang="en-US" dirty="0" err="1" smtClean="0"/>
              <a:t>,</a:t>
            </a:r>
            <a:r>
              <a:rPr lang="en-US" b="1" dirty="0" err="1" smtClean="0"/>
              <a:t>reproducibility</a:t>
            </a:r>
            <a:r>
              <a:rPr lang="en-US" dirty="0" smtClean="0"/>
              <a:t> as well as easy access to simulation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55FD-30C2-CE4B-843C-299EDE0EEEF5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700" y="1477036"/>
            <a:ext cx="2340165" cy="13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onesta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152" y="1417121"/>
            <a:ext cx="1960630" cy="1306270"/>
          </a:xfrm>
          <a:prstGeom prst="rect">
            <a:avLst/>
          </a:prstGeom>
        </p:spPr>
      </p:pic>
      <p:pic>
        <p:nvPicPr>
          <p:cNvPr id="17" name="Picture 2" descr="C:\Users\rathje\Box Sync\NHERI - Natural Hazards Proposal\Site Visit\Demo_ppt\snapshots\02_data_drag_drop_upload.tif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84"/>
          <a:stretch/>
        </p:blipFill>
        <p:spPr bwMode="auto">
          <a:xfrm>
            <a:off x="6171138" y="3558810"/>
            <a:ext cx="1843713" cy="165791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450" y="3558810"/>
            <a:ext cx="2365775" cy="1419805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Shape 23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00" y="3769034"/>
            <a:ext cx="2553809" cy="114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5" descr="C:\Documents and Settings\pnav\Desktop\TACC\stallion pics\ACES VisLab 2009_93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4"/>
          <a:stretch>
            <a:fillRect/>
          </a:stretch>
        </p:blipFill>
        <p:spPr bwMode="auto">
          <a:xfrm>
            <a:off x="5976034" y="1292845"/>
            <a:ext cx="2760646" cy="143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Stampede 2 </a:t>
            </a:r>
            <a:r>
              <a:rPr lang="en-US" dirty="0" smtClean="0"/>
              <a:t>Design - Redux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1067991"/>
            <a:ext cx="8124671" cy="34881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Stampede 2 supports a wide range of use cases </a:t>
            </a:r>
            <a:r>
              <a:rPr lang="mr-IN" dirty="0" smtClean="0"/>
              <a:t>–</a:t>
            </a:r>
            <a:r>
              <a:rPr lang="en-US" dirty="0" smtClean="0"/>
              <a:t> but not all of them. </a:t>
            </a:r>
          </a:p>
          <a:p>
            <a:r>
              <a:rPr lang="en-US" dirty="0" smtClean="0"/>
              <a:t>However</a:t>
            </a:r>
            <a:r>
              <a:rPr lang="en-US" dirty="0" smtClean="0"/>
              <a:t>, innovation in the software/ operations approach lets us support many more things than a “traditional” leadership machine. </a:t>
            </a:r>
          </a:p>
          <a:p>
            <a:pPr lvl="1"/>
            <a:r>
              <a:rPr lang="en-US" b="1" dirty="0" smtClean="0"/>
              <a:t>Stampede 2, like all TACC systems, has a REST API that will support gateways/web applications/automated workflows. </a:t>
            </a:r>
          </a:p>
          <a:p>
            <a:pPr lvl="1"/>
            <a:r>
              <a:rPr lang="en-US" b="1" dirty="0" smtClean="0"/>
              <a:t>Through Singularity, we have increased our support for Life Sciences codes to more than 2,000 applications. </a:t>
            </a:r>
          </a:p>
          <a:p>
            <a:pPr lvl="1"/>
            <a:r>
              <a:rPr lang="en-US" b="1" dirty="0" smtClean="0"/>
              <a:t>Software Defined Vis for in-situ vis work. </a:t>
            </a:r>
            <a:endParaRPr lang="en-US" b="1" dirty="0" smtClean="0"/>
          </a:p>
          <a:p>
            <a:r>
              <a:rPr lang="en-US" dirty="0" smtClean="0"/>
              <a:t>Still needs to be supported by the *rest* of the ecosystem.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new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5" y="1416291"/>
            <a:ext cx="8124670" cy="2711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Five labs around the country produce genomic and proteomic data and transfer it to TACC each week. </a:t>
            </a:r>
          </a:p>
          <a:p>
            <a:r>
              <a:rPr lang="en-US" dirty="0" smtClean="0"/>
              <a:t>A repository of this data is used by researchers at still more sites to perform machine learning analysis in synthetic biology applications.</a:t>
            </a:r>
          </a:p>
          <a:p>
            <a:r>
              <a:rPr lang="en-US" dirty="0" smtClean="0"/>
              <a:t>The corpus will grow into the petabytes. </a:t>
            </a:r>
          </a:p>
          <a:p>
            <a:pPr lvl="1"/>
            <a:r>
              <a:rPr lang="en-US" dirty="0" smtClean="0"/>
              <a:t>100s of K$ to move back and forth to the cloud. </a:t>
            </a:r>
          </a:p>
          <a:p>
            <a:pPr lvl="1"/>
            <a:r>
              <a:rPr lang="en-US" dirty="0" smtClean="0"/>
              <a:t>Data and compute better co-locate </a:t>
            </a:r>
            <a:r>
              <a:rPr lang="mr-IN" dirty="0" smtClean="0"/>
              <a:t>–</a:t>
            </a:r>
            <a:r>
              <a:rPr lang="en-US" dirty="0" smtClean="0"/>
              <a:t> unless we have enough network to trivially move *petabytes*.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Cyberinfrastructure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1179095"/>
            <a:ext cx="8288913" cy="3304873"/>
          </a:xfrm>
        </p:spPr>
        <p:txBody>
          <a:bodyPr>
            <a:normAutofit/>
          </a:bodyPr>
          <a:lstStyle/>
          <a:p>
            <a:r>
              <a:rPr lang="en-US" dirty="0" smtClean="0"/>
              <a:t>Today, in the </a:t>
            </a:r>
            <a:r>
              <a:rPr lang="en-US" dirty="0" err="1" smtClean="0"/>
              <a:t>DesignSafe</a:t>
            </a:r>
            <a:r>
              <a:rPr lang="en-US" dirty="0" smtClean="0"/>
              <a:t> project, both experimental and simulation data from around the country is stored at TACC “in the cloud”.  </a:t>
            </a:r>
          </a:p>
          <a:p>
            <a:pPr lvl="1"/>
            <a:r>
              <a:rPr lang="en-US" dirty="0" smtClean="0"/>
              <a:t>A few clicks can issue a DOI and create a permanent data publication with the track of a hurricane, the flooding of a river, or the database of how certain buildings respond to earthquake shaking.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9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TACC AT A GLANCE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56C-8762-A54A-B5BE-66DAE1EA6135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9399" y="956085"/>
            <a:ext cx="366260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Personnel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160 </a:t>
            </a:r>
            <a:r>
              <a:rPr lang="en-US" dirty="0">
                <a:ea typeface="ＭＳ Ｐゴシック" charset="0"/>
              </a:rPr>
              <a:t>S</a:t>
            </a:r>
            <a:r>
              <a:rPr lang="en-US" dirty="0" smtClean="0">
                <a:ea typeface="ＭＳ Ｐゴシック" charset="0"/>
              </a:rPr>
              <a:t>taff </a:t>
            </a:r>
            <a:r>
              <a:rPr lang="en-US" dirty="0">
                <a:ea typeface="ＭＳ Ｐゴシック" charset="0"/>
              </a:rPr>
              <a:t>(~70 </a:t>
            </a:r>
            <a:r>
              <a:rPr lang="en-US" dirty="0" smtClean="0">
                <a:ea typeface="ＭＳ Ｐゴシック" charset="0"/>
              </a:rPr>
              <a:t>PhD)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Facilities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12 </a:t>
            </a:r>
            <a:r>
              <a:rPr lang="en-US" dirty="0">
                <a:ea typeface="ＭＳ Ｐゴシック" charset="0"/>
                <a:cs typeface="ＭＳ Ｐゴシック" charset="0"/>
              </a:rPr>
              <a:t>MW Data center capacity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Two office buildings, Three Datacenters, two visualization facilities, and a chilling plant.</a:t>
            </a:r>
          </a:p>
          <a:p>
            <a:pPr>
              <a:defRPr/>
            </a:pPr>
            <a:r>
              <a:rPr lang="en-US" b="1" dirty="0">
                <a:ea typeface="ＭＳ Ｐゴシック" charset="0"/>
              </a:rPr>
              <a:t>Systems and Services</a:t>
            </a:r>
          </a:p>
          <a:p>
            <a:pPr marL="0" lvl="1">
              <a:defRPr/>
            </a:pPr>
            <a:r>
              <a:rPr lang="en-US" dirty="0">
                <a:ea typeface="ＭＳ Ｐゴシック" charset="0"/>
              </a:rPr>
              <a:t>	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Billion compute hours per year</a:t>
            </a:r>
          </a:p>
          <a:p>
            <a:pPr marL="0"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5 Billion files, 50 Petabytes of Data, 	Hundreds of Public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Datasets</a:t>
            </a:r>
            <a:endParaRPr lang="en-US" b="1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Capacity </a:t>
            </a:r>
            <a:r>
              <a:rPr lang="en-US" b="1" dirty="0">
                <a:ea typeface="ＭＳ Ｐゴシック" charset="0"/>
                <a:cs typeface="ＭＳ Ｐゴシック" charset="0"/>
              </a:rPr>
              <a:t>&amp; Services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HPC, HTC, Visualization, Large scale data storage, Cloud computing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Consulting, Curation and analysis, Code optimization, Portals and Gateways, Web service APIs, Training and </a:t>
            </a:r>
            <a:r>
              <a:rPr lang="en-US" dirty="0" smtClean="0">
                <a:ea typeface="ＭＳ Ｐゴシック" charset="0"/>
              </a:rPr>
              <a:t>Outreach</a:t>
            </a:r>
          </a:p>
        </p:txBody>
      </p:sp>
      <p:pic>
        <p:nvPicPr>
          <p:cNvPr id="7" name="Picture 1" descr="StaffPhot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910" y="1016000"/>
            <a:ext cx="2670175" cy="1071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909" y="2219580"/>
            <a:ext cx="2670175" cy="101123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B1suAjPCcAATacu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909" y="3362897"/>
            <a:ext cx="2670175" cy="10991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0" y="1016000"/>
            <a:ext cx="1739979" cy="974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20" y="2209357"/>
            <a:ext cx="1739979" cy="22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178144"/>
            <a:ext cx="8124671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TACC Provides the Software, Hardware, Services and team for end to end computational science for tens of thousands of engineers.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D0CB-D5E7-5D42-9FEC-7D67783817AD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692" y="1221933"/>
            <a:ext cx="3895269" cy="38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838065"/>
            <a:ext cx="8915400" cy="11577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Dan Stanzione	</a:t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  <a:r>
              <a:rPr lang="en-US" sz="1800" b="0" dirty="0" err="1" smtClean="0"/>
              <a:t>dan@tacc.utexas.edU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5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187394" y="883920"/>
            <a:ext cx="3083719" cy="3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 smtClean="0">
                <a:solidFill>
                  <a:schemeClr val="tx1"/>
                </a:solidFill>
              </a:rPr>
              <a:t>Stampede-2</a:t>
            </a:r>
            <a:endParaRPr lang="en-US" altLang="en-US" sz="135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350" dirty="0" smtClean="0">
                <a:solidFill>
                  <a:schemeClr val="tx1"/>
                </a:solidFill>
              </a:rPr>
              <a:t>~ #12 </a:t>
            </a:r>
            <a:r>
              <a:rPr lang="en-US" altLang="en-US" sz="1350" dirty="0">
                <a:solidFill>
                  <a:schemeClr val="tx1"/>
                </a:solidFill>
              </a:rPr>
              <a:t>HPC system in the world for computation </a:t>
            </a:r>
            <a:r>
              <a:rPr lang="en-US" altLang="en-US" sz="1350" dirty="0" smtClean="0">
                <a:solidFill>
                  <a:schemeClr val="tx1"/>
                </a:solidFill>
              </a:rPr>
              <a:t>350k CPU core 18 </a:t>
            </a:r>
            <a:r>
              <a:rPr lang="en-US" altLang="en-US" sz="1350" dirty="0">
                <a:solidFill>
                  <a:schemeClr val="tx1"/>
                </a:solidFill>
              </a:rPr>
              <a:t>PF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chemeClr val="tx1"/>
                </a:solidFill>
              </a:rPr>
              <a:t>Lonestar 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350" dirty="0">
                <a:solidFill>
                  <a:schemeClr val="tx1"/>
                </a:solidFill>
              </a:rPr>
              <a:t> Texas-focused Cray XC40 30,000 I</a:t>
            </a:r>
            <a:r>
              <a:rPr lang="en-US" altLang="en-US" sz="1350" dirty="0" smtClean="0">
                <a:solidFill>
                  <a:schemeClr val="tx1"/>
                </a:solidFill>
              </a:rPr>
              <a:t>ntel </a:t>
            </a:r>
            <a:r>
              <a:rPr lang="en-US" altLang="en-US" sz="1350" dirty="0" err="1" smtClean="0">
                <a:solidFill>
                  <a:schemeClr val="tx1"/>
                </a:solidFill>
              </a:rPr>
              <a:t>Haswell</a:t>
            </a:r>
            <a:r>
              <a:rPr lang="en-US" altLang="en-US" sz="1350" dirty="0" smtClean="0">
                <a:solidFill>
                  <a:schemeClr val="tx1"/>
                </a:solidFill>
              </a:rPr>
              <a:t> </a:t>
            </a:r>
            <a:r>
              <a:rPr lang="en-US" altLang="en-US" sz="1350" dirty="0">
                <a:solidFill>
                  <a:schemeClr val="tx1"/>
                </a:solidFill>
              </a:rPr>
              <a:t>cores 1.25 PF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chemeClr val="tx1"/>
                </a:solidFill>
              </a:rPr>
              <a:t>Wrangler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350" dirty="0">
                <a:solidFill>
                  <a:schemeClr val="tx1"/>
                </a:solidFill>
              </a:rPr>
              <a:t> 0.6 PB usable </a:t>
            </a:r>
            <a:r>
              <a:rPr lang="en-US" altLang="en-US" sz="1350" dirty="0" smtClean="0">
                <a:solidFill>
                  <a:schemeClr val="tx1"/>
                </a:solidFill>
              </a:rPr>
              <a:t>DSSD flash storage w 1 </a:t>
            </a:r>
            <a:r>
              <a:rPr lang="en-US" altLang="en-US" sz="1350" dirty="0">
                <a:solidFill>
                  <a:schemeClr val="tx1"/>
                </a:solidFill>
              </a:rPr>
              <a:t>TB/s read </a:t>
            </a:r>
            <a:r>
              <a:rPr lang="en-US" altLang="en-US" sz="1350" dirty="0" smtClean="0">
                <a:solidFill>
                  <a:schemeClr val="tx1"/>
                </a:solidFill>
              </a:rPr>
              <a:t>rate + 10 PB </a:t>
            </a:r>
            <a:r>
              <a:rPr lang="en-US" altLang="en-US" sz="1350" dirty="0" err="1" smtClean="0">
                <a:solidFill>
                  <a:schemeClr val="tx1"/>
                </a:solidFill>
              </a:rPr>
              <a:t>Lustre</a:t>
            </a:r>
            <a:endParaRPr lang="en-US" altLang="en-US" sz="135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350" b="1" dirty="0" smtClean="0">
                <a:solidFill>
                  <a:schemeClr val="tx1"/>
                </a:solidFill>
              </a:rPr>
              <a:t>Maverick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350" dirty="0" smtClean="0">
                <a:solidFill>
                  <a:schemeClr val="tx1"/>
                </a:solidFill>
              </a:rPr>
              <a:t>132 Fat nodes w dual 10 core Ivy Bridge + NVIDIA </a:t>
            </a:r>
            <a:r>
              <a:rPr lang="en-US" altLang="en-US" sz="1350" dirty="0" err="1" smtClean="0">
                <a:solidFill>
                  <a:schemeClr val="tx1"/>
                </a:solidFill>
              </a:rPr>
              <a:t>Kepler</a:t>
            </a:r>
            <a:r>
              <a:rPr lang="en-US" altLang="en-US" sz="1350" dirty="0" smtClean="0">
                <a:solidFill>
                  <a:schemeClr val="tx1"/>
                </a:solidFill>
              </a:rPr>
              <a:t> K40 GPGPU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350" b="1" dirty="0">
                <a:solidFill>
                  <a:schemeClr val="tx1"/>
                </a:solidFill>
              </a:rPr>
              <a:t>Chameleon &amp; Jetstream Cloud</a:t>
            </a:r>
          </a:p>
          <a:p>
            <a:pPr>
              <a:spcBef>
                <a:spcPct val="0"/>
              </a:spcBef>
            </a:pPr>
            <a:r>
              <a:rPr lang="en-US" altLang="en-US" sz="1350" dirty="0">
                <a:solidFill>
                  <a:schemeClr val="tx1"/>
                </a:solidFill>
              </a:rPr>
              <a:t>1400 nodes </a:t>
            </a:r>
            <a:r>
              <a:rPr lang="en-US" altLang="en-US" sz="1350" dirty="0" err="1" smtClean="0">
                <a:solidFill>
                  <a:schemeClr val="tx1"/>
                </a:solidFill>
              </a:rPr>
              <a:t>OpenStack</a:t>
            </a:r>
            <a:endParaRPr lang="en-US" altLang="en-US" sz="135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350" b="1" dirty="0">
                <a:solidFill>
                  <a:schemeClr val="tx1"/>
                </a:solidFill>
              </a:rPr>
              <a:t>Disk and Tape Storage</a:t>
            </a:r>
          </a:p>
          <a:p>
            <a:pPr>
              <a:spcBef>
                <a:spcPct val="0"/>
              </a:spcBef>
            </a:pPr>
            <a:r>
              <a:rPr lang="en-US" altLang="en-US" sz="1350" dirty="0">
                <a:solidFill>
                  <a:schemeClr val="tx1"/>
                </a:solidFill>
              </a:rPr>
              <a:t> 100+ PB storage in HIPAA-aligned data </a:t>
            </a:r>
            <a:r>
              <a:rPr lang="en-US" altLang="en-US" sz="1350" dirty="0" smtClean="0">
                <a:solidFill>
                  <a:schemeClr val="tx1"/>
                </a:solidFill>
              </a:rPr>
              <a:t>center</a:t>
            </a:r>
            <a:endParaRPr lang="en-US" altLang="en-US" sz="135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00" y="985520"/>
            <a:ext cx="2407444" cy="960834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2" name="Picture 5" descr="image0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00" y="2058752"/>
            <a:ext cx="2407444" cy="83224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6" descr="IMG_137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60" y="3003397"/>
            <a:ext cx="866347" cy="1371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rral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5337" y="3003397"/>
            <a:ext cx="1378744" cy="13716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Extreme </a:t>
            </a:r>
            <a:r>
              <a:rPr lang="en-US" altLang="en-US" dirty="0">
                <a:ea typeface="ＭＳ Ｐゴシック" charset="-128"/>
              </a:rPr>
              <a:t>Scale </a:t>
            </a:r>
            <a:r>
              <a:rPr lang="en-US" altLang="en-US" dirty="0" smtClean="0">
                <a:ea typeface="ＭＳ Ｐゴシック" charset="-128"/>
              </a:rPr>
              <a:t>Supercomputing</a:t>
            </a:r>
            <a:endParaRPr lang="en-US" dirty="0"/>
          </a:p>
        </p:txBody>
      </p:sp>
      <p:pic>
        <p:nvPicPr>
          <p:cNvPr id="10" name="Picture 9" descr="hikari-overview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572" y="985520"/>
            <a:ext cx="2119487" cy="16357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306198" y="2722880"/>
            <a:ext cx="27133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b="1" dirty="0" err="1" smtClean="0">
                <a:latin typeface="Arial" charset="0"/>
                <a:ea typeface="Arial" charset="0"/>
                <a:cs typeface="Arial" charset="0"/>
              </a:rPr>
              <a:t>Hikari</a:t>
            </a:r>
            <a:endParaRPr lang="en-US" altLang="en-US" b="1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380V DC Green computing system </a:t>
            </a:r>
            <a:r>
              <a:rPr lang="en-US" altLang="en-US" dirty="0" err="1" smtClean="0">
                <a:latin typeface="Arial" charset="0"/>
                <a:ea typeface="Arial" charset="0"/>
                <a:cs typeface="Arial" charset="0"/>
              </a:rPr>
              <a:t>parternship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with NEDO and NTT. 10k </a:t>
            </a:r>
            <a:r>
              <a:rPr lang="en-US" altLang="en-US" dirty="0" err="1" smtClean="0">
                <a:latin typeface="Arial" charset="0"/>
                <a:ea typeface="Arial" charset="0"/>
                <a:cs typeface="Arial" charset="0"/>
              </a:rPr>
              <a:t>Haswell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cores. HVDC and Solar (partial)</a:t>
            </a:r>
          </a:p>
          <a:p>
            <a:pPr marL="285750" indent="-285750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Support for container ecosystem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8192-CDEF-B14A-BB96-A32A71F9943C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114301"/>
            <a:ext cx="7772400" cy="1024040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TACC supports an Incredible Amount &amp; DIVERSITY of Research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85104" y="1138341"/>
            <a:ext cx="8534400" cy="332189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Our request rate continues to be about 5-6x what we can deliver (cycles). 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More than 2,000 unique users run jobs in any given month </a:t>
            </a:r>
          </a:p>
          <a:p>
            <a:pPr lvl="2">
              <a:buFont typeface="Arial" charset="0"/>
              <a:buChar char="•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(More than 12k people have run in production on Stampede, spanning 3,500+ projects). 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million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successful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jobs last year.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estimate well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ver 35,000 use TACC systems via Web or API.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6B05-23E8-7A4A-8A46-98D0D53D1102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114550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[Broad Trends: My </a:t>
            </a:r>
            <a:r>
              <a:rPr lang="en-US" dirty="0" err="1" smtClean="0"/>
              <a:t>oBSERVATIONS</a:t>
            </a:r>
            <a:r>
              <a:rPr lang="en-US" dirty="0" smtClean="0"/>
              <a:t> in Computational Science]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5829300" cy="571500"/>
          </a:xfrm>
        </p:spPr>
        <p:txBody>
          <a:bodyPr/>
          <a:lstStyle/>
          <a:p>
            <a:r>
              <a:rPr lang="en-US" dirty="0" smtClean="0"/>
              <a:t>Broader HPC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33" y="800100"/>
            <a:ext cx="8484781" cy="3600450"/>
          </a:xfrm>
        </p:spPr>
        <p:txBody>
          <a:bodyPr>
            <a:normAutofit/>
          </a:bodyPr>
          <a:lstStyle/>
          <a:p>
            <a:r>
              <a:rPr lang="en-US" dirty="0" smtClean="0"/>
              <a:t>More cores (or GPU), complexity and concurrency rapidly increasing, apps not keeping up.</a:t>
            </a:r>
          </a:p>
          <a:p>
            <a:pPr lvl="1"/>
            <a:r>
              <a:rPr lang="en-US" dirty="0" smtClean="0"/>
              <a:t>Hundreds of thousands of cores commonplace. </a:t>
            </a:r>
          </a:p>
          <a:p>
            <a:pPr lvl="1"/>
            <a:r>
              <a:rPr lang="en-US" dirty="0" smtClean="0"/>
              <a:t>Even ”traditional” CPUs have reached 24 cores per socket.  </a:t>
            </a:r>
          </a:p>
          <a:p>
            <a:pPr lvl="1"/>
            <a:r>
              <a:rPr lang="en-US" dirty="0" smtClean="0"/>
              <a:t>GPU has spread some </a:t>
            </a:r>
            <a:r>
              <a:rPr lang="mr-IN" dirty="0" smtClean="0"/>
              <a:t>–</a:t>
            </a:r>
            <a:r>
              <a:rPr lang="en-US" dirty="0" smtClean="0"/>
              <a:t> particularly in Machine Learning  -- but still can’t handle some of the scientific workload. </a:t>
            </a:r>
          </a:p>
          <a:p>
            <a:pPr lvl="2"/>
            <a:r>
              <a:rPr lang="en-US" dirty="0" smtClean="0"/>
              <a:t>In the Blue Waters SPP benchmark suite, only 3 of 11 *self-selected* applications have full CUDA ports </a:t>
            </a:r>
            <a:r>
              <a:rPr lang="mr-IN" dirty="0" smtClean="0"/>
              <a:t>–</a:t>
            </a:r>
            <a:r>
              <a:rPr lang="en-US" dirty="0" smtClean="0"/>
              <a:t> and several can’t be run *at all*.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3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14300"/>
            <a:ext cx="5829300" cy="571500"/>
          </a:xfrm>
        </p:spPr>
        <p:txBody>
          <a:bodyPr/>
          <a:lstStyle/>
          <a:p>
            <a:r>
              <a:rPr lang="en-US" dirty="0" smtClean="0"/>
              <a:t>Broader HPC Context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3" y="742949"/>
            <a:ext cx="8902996" cy="38574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Divide between ”high end” and ”Broader science”</a:t>
            </a:r>
          </a:p>
          <a:p>
            <a:pPr lvl="1"/>
            <a:r>
              <a:rPr lang="en-US" dirty="0"/>
              <a:t>None of the new leadership systems </a:t>
            </a:r>
            <a:r>
              <a:rPr lang="en-US" dirty="0" smtClean="0"/>
              <a:t>rely on  </a:t>
            </a:r>
            <a:r>
              <a:rPr lang="en-US" dirty="0"/>
              <a:t>“conventional” processors anywhere in the world. </a:t>
            </a:r>
            <a:endParaRPr lang="en-US" dirty="0" smtClean="0"/>
          </a:p>
          <a:p>
            <a:pPr lvl="2"/>
            <a:r>
              <a:rPr lang="en-US" dirty="0" smtClean="0"/>
              <a:t>Phi, GPU, and more exotic things, plus some increasing heterogeneity. </a:t>
            </a:r>
          </a:p>
          <a:p>
            <a:pPr lvl="2"/>
            <a:r>
              <a:rPr lang="en-US" dirty="0" smtClean="0"/>
              <a:t>DOE: </a:t>
            </a:r>
          </a:p>
          <a:p>
            <a:pPr lvl="3"/>
            <a:r>
              <a:rPr lang="en-US" dirty="0" smtClean="0"/>
              <a:t>Theta (Argonne), Cori (NERSC), Trinity (LANL) on Knights Landing</a:t>
            </a:r>
          </a:p>
          <a:p>
            <a:pPr lvl="3"/>
            <a:r>
              <a:rPr lang="en-US" dirty="0" smtClean="0"/>
              <a:t>Summit/Sierra &gt;90% GPU. </a:t>
            </a:r>
          </a:p>
          <a:p>
            <a:pPr lvl="1"/>
            <a:r>
              <a:rPr lang="en-US" dirty="0" smtClean="0"/>
              <a:t>Meanwhile, a huge amount of computational engineering and science is heading the other direction. </a:t>
            </a:r>
          </a:p>
          <a:p>
            <a:pPr lvl="2"/>
            <a:r>
              <a:rPr lang="en-US" dirty="0" smtClean="0"/>
              <a:t>Rise of R, Python, </a:t>
            </a:r>
            <a:r>
              <a:rPr lang="en-US" dirty="0" err="1" smtClean="0"/>
              <a:t>Matlab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Push towards interactive analysis with </a:t>
            </a:r>
            <a:r>
              <a:rPr lang="en-US" dirty="0" err="1" smtClean="0"/>
              <a:t>JuPYter</a:t>
            </a:r>
            <a:r>
              <a:rPr lang="en-US" dirty="0" smtClean="0"/>
              <a:t>, etc. </a:t>
            </a:r>
          </a:p>
          <a:p>
            <a:pPr lvl="2"/>
            <a:r>
              <a:rPr lang="en-US" dirty="0" smtClean="0"/>
              <a:t>Vast user communities entering via Web Service/Science Gateway </a:t>
            </a:r>
          </a:p>
          <a:p>
            <a:pPr lvl="3"/>
            <a:r>
              <a:rPr lang="en-US" dirty="0" smtClean="0"/>
              <a:t>Often with virtually zero ”traditional” computational skills, i.e. command line, C/Fortran coding; less than zero in parallel programming, performance tuning, etc. </a:t>
            </a:r>
          </a:p>
        </p:txBody>
      </p:sp>
    </p:spTree>
    <p:extLst>
      <p:ext uri="{BB962C8B-B14F-4D97-AF65-F5344CB8AC3E}">
        <p14:creationId xmlns:p14="http://schemas.microsoft.com/office/powerpoint/2010/main" val="5638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CYBER TRENDS: The University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38" y="1487705"/>
            <a:ext cx="8124670" cy="27114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absolute terms, the investment in HPC is falling.</a:t>
            </a:r>
          </a:p>
          <a:p>
            <a:r>
              <a:rPr lang="en-US" dirty="0" smtClean="0"/>
              <a:t>A lot of this is because the total investment in Cyberinfrastructure is the same, but the number of CI demands is increasing: </a:t>
            </a:r>
          </a:p>
          <a:p>
            <a:pPr lvl="1"/>
            <a:r>
              <a:rPr lang="en-US" dirty="0" smtClean="0"/>
              <a:t>Recognition of long term underinvestment in software </a:t>
            </a:r>
          </a:p>
          <a:p>
            <a:pPr lvl="1"/>
            <a:r>
              <a:rPr lang="en-US" dirty="0" smtClean="0"/>
              <a:t>Recognition of the need to also invest in workforce</a:t>
            </a:r>
          </a:p>
          <a:p>
            <a:pPr lvl="1"/>
            <a:r>
              <a:rPr lang="en-US" dirty="0" smtClean="0"/>
              <a:t>Investment in datasets, data infrastructure,  machine learning, and cloud. </a:t>
            </a:r>
          </a:p>
          <a:p>
            <a:pPr lvl="2"/>
            <a:r>
              <a:rPr lang="en-US" dirty="0" smtClean="0"/>
              <a:t>Data Infrastructure Building Blocks, Big Data Hubs, Research Data Alliance</a:t>
            </a:r>
          </a:p>
          <a:p>
            <a:pPr lvl="2"/>
            <a:r>
              <a:rPr lang="en-US" dirty="0" smtClean="0"/>
              <a:t>Domain specific efforts like </a:t>
            </a:r>
            <a:r>
              <a:rPr lang="en-US" dirty="0" err="1" smtClean="0"/>
              <a:t>Earthcube</a:t>
            </a:r>
            <a:r>
              <a:rPr lang="en-US" dirty="0" smtClean="0"/>
              <a:t> and </a:t>
            </a:r>
            <a:r>
              <a:rPr lang="en-US" dirty="0" err="1" smtClean="0"/>
              <a:t>Cyverse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These have become competing priorities, instead of complimentary ones.</a:t>
            </a:r>
          </a:p>
          <a:p>
            <a:pPr lvl="1"/>
            <a:r>
              <a:rPr lang="en-US" dirty="0" smtClean="0"/>
              <a:t>Which is, in my opinion, unfortunate. 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6/29/17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-15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new_template">
  <a:themeElements>
    <a:clrScheme name="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w_template">
  <a:themeElements>
    <a:clrScheme name="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5258</TotalTime>
  <Words>2007</Words>
  <Application>Microsoft Macintosh PowerPoint</Application>
  <PresentationFormat>On-screen Show (16:9)</PresentationFormat>
  <Paragraphs>220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Century Gothic</vt:lpstr>
      <vt:lpstr>Mangal</vt:lpstr>
      <vt:lpstr>ＭＳ Ｐゴシック</vt:lpstr>
      <vt:lpstr>Wingdings</vt:lpstr>
      <vt:lpstr>Wingdings 3</vt:lpstr>
      <vt:lpstr>Arial</vt:lpstr>
      <vt:lpstr>SC-15</vt:lpstr>
      <vt:lpstr>new_template</vt:lpstr>
      <vt:lpstr>1_new_template</vt:lpstr>
      <vt:lpstr>Advanced Computing and Cyberinfrastructure in the US : The View from the Texas Advanced Computing Center. </vt:lpstr>
      <vt:lpstr>Outline</vt:lpstr>
      <vt:lpstr>TACC AT A GLANCE</vt:lpstr>
      <vt:lpstr>Extreme Scale Supercomputing</vt:lpstr>
      <vt:lpstr>TACC supports an Incredible Amount &amp; DIVERSITY of Research</vt:lpstr>
      <vt:lpstr>[Broad Trends: My oBSERVATIONS in Computational Science]</vt:lpstr>
      <vt:lpstr>Broader HPC Context</vt:lpstr>
      <vt:lpstr>Broader HPC Context (2) </vt:lpstr>
      <vt:lpstr>US CYBER TRENDS: The University Space</vt:lpstr>
      <vt:lpstr>US CYBER TRENDS: The University Space</vt:lpstr>
      <vt:lpstr>[Some progress on those complex high end chips]</vt:lpstr>
      <vt:lpstr>Stampede-2 at TACC</vt:lpstr>
      <vt:lpstr>Early Results --Generalizations</vt:lpstr>
      <vt:lpstr>Our Experience with Xeon Phi</vt:lpstr>
      <vt:lpstr>Power from Top 500</vt:lpstr>
      <vt:lpstr>Our Experience with Xeon Phi</vt:lpstr>
      <vt:lpstr>Reference Application Graph</vt:lpstr>
      <vt:lpstr>Reference Application Graph –Normalized for Cost</vt:lpstr>
      <vt:lpstr>Machine Learning Apps</vt:lpstr>
      <vt:lpstr>Stampede 2 Design</vt:lpstr>
      <vt:lpstr>The NEW E-Science</vt:lpstr>
      <vt:lpstr>E-SCIENCE ADVANCES RESEARCH PACE AND OUTCOMES</vt:lpstr>
      <vt:lpstr>E-SCIENCE ADVANCES RESEARCH PACE AND OUTCOMES</vt:lpstr>
      <vt:lpstr>E-SCIENCE ADVANCES RESEARCH PACE AND OUTCOMES</vt:lpstr>
      <vt:lpstr>E-SCIENCE ADVANCES RESEARCH PACE AND OUTCOMES</vt:lpstr>
      <vt:lpstr>THE EVOLUTION OF A CYBERINFRASTRUCTURE</vt:lpstr>
      <vt:lpstr>Stampede 2 Design - Redux</vt:lpstr>
      <vt:lpstr>A Typical new Contract</vt:lpstr>
      <vt:lpstr>End-to-End Cyberinfrastructure</vt:lpstr>
      <vt:lpstr>TACC Provides the Software, Hardware, Services and team for end to end computational science for tens of thousands of engineers. </vt:lpstr>
      <vt:lpstr>Thanks!  Dan Stanzione   dan@tacc.utexas.edU 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Stelmaszek</dc:creator>
  <cp:lastModifiedBy>Dan Stanzione</cp:lastModifiedBy>
  <cp:revision>109</cp:revision>
  <cp:lastPrinted>2017-06-30T03:01:38Z</cp:lastPrinted>
  <dcterms:created xsi:type="dcterms:W3CDTF">2015-10-28T15:55:35Z</dcterms:created>
  <dcterms:modified xsi:type="dcterms:W3CDTF">2017-06-30T03:05:29Z</dcterms:modified>
</cp:coreProperties>
</file>