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7" r:id="rId12"/>
    <p:sldId id="264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FA"/>
    <a:srgbClr val="BD3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856" y="-112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A79E5F-5B56-134A-9884-7C6C856BD6E7}" type="datetime1">
              <a:rPr lang="nb-NO"/>
              <a:pPr>
                <a:defRPr/>
              </a:pPr>
              <a:t>27/06/17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D2CAD0C-DB58-5E46-90FC-D6F291BC298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81271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C6BC57-BD2F-F444-846A-1EC46C95F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702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C6975-DCC4-0F4D-BA83-65B866F01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DA86-C81D-154B-9E07-152BD4E58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C5286-9A99-C141-AF71-FF3EE76F0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96B5-BFF4-6144-B8CE-AA193BDEF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E00B3-CCCA-474F-A5D7-F7131FA9D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8B361-81EC-5541-B55B-AD5AAE49C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9196-DE38-F941-8A71-0656B4A20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D31C-682B-FD41-BCA8-981CB9C06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11F26-9DB7-D749-AE19-14681C0F3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E978D-F3BB-EF4B-A8E7-52CE28EAD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968D8274-E384-C44B-B2FD-540E81E68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iO_A_ENG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21971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vn.nordugrid.org/trac/nordugrid/browser/contrib/scripts/statecallout-plugins/unfail.p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44824"/>
            <a:ext cx="754380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Demos: ARC and </a:t>
            </a:r>
            <a:r>
              <a:rPr lang="nb-NO" dirty="0" smtClean="0"/>
              <a:t>ATLAS </a:t>
            </a:r>
            <a:r>
              <a:rPr lang="nb-NO" dirty="0" err="1" smtClean="0"/>
              <a:t>Event</a:t>
            </a:r>
            <a:r>
              <a:rPr lang="nb-NO" dirty="0" smtClean="0"/>
              <a:t> </a:t>
            </a:r>
            <a:r>
              <a:rPr lang="nb-NO" dirty="0" smtClean="0"/>
              <a:t>Service for HPC</a:t>
            </a:r>
            <a:endParaRPr lang="nb-NO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140968"/>
            <a:ext cx="7543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nb-NO" sz="1800" b="1" dirty="0" smtClean="0"/>
              <a:t>David Cameron</a:t>
            </a:r>
            <a:endParaRPr lang="nb-NO" sz="1800" b="1" dirty="0"/>
          </a:p>
          <a:p>
            <a:pPr eaLnBrk="1" hangingPunct="1"/>
            <a:endParaRPr lang="nb-NO" sz="1800" b="1" dirty="0" smtClean="0"/>
          </a:p>
          <a:p>
            <a:pPr eaLnBrk="1" hangingPunct="1"/>
            <a:r>
              <a:rPr lang="nb-NO" sz="1800" b="1" dirty="0" err="1" smtClean="0"/>
              <a:t>NorduGrid</a:t>
            </a:r>
            <a:r>
              <a:rPr lang="nb-NO" sz="1800" b="1" dirty="0" smtClean="0"/>
              <a:t> Conference,</a:t>
            </a:r>
          </a:p>
          <a:p>
            <a:pPr eaLnBrk="1" hangingPunct="1"/>
            <a:r>
              <a:rPr lang="nb-NO" sz="1800" b="1" dirty="0" smtClean="0"/>
              <a:t>Tromsø, </a:t>
            </a:r>
            <a:r>
              <a:rPr lang="nb-NO" sz="1800" b="1" dirty="0" smtClean="0"/>
              <a:t>29</a:t>
            </a:r>
            <a:r>
              <a:rPr lang="nb-NO" sz="1800" b="1" dirty="0" smtClean="0"/>
              <a:t> </a:t>
            </a:r>
            <a:r>
              <a:rPr lang="nb-NO" sz="1800" b="1" dirty="0" smtClean="0"/>
              <a:t>June 2017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696200" cy="1143000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568" y="1628800"/>
            <a:ext cx="3708920" cy="1512168"/>
          </a:xfrm>
        </p:spPr>
        <p:txBody>
          <a:bodyPr/>
          <a:lstStyle/>
          <a:p>
            <a:r>
              <a:rPr lang="en-GB" sz="1400" dirty="0" smtClean="0"/>
              <a:t>Jobs used up to 7000 cores (24 each)</a:t>
            </a:r>
          </a:p>
          <a:p>
            <a:r>
              <a:rPr lang="en-GB" sz="1400" dirty="0" smtClean="0"/>
              <a:t>Out of a total of 4875 jobs 21</a:t>
            </a:r>
            <a:r>
              <a:rPr lang="en-GB" sz="1400" dirty="0"/>
              <a:t>% of jobs were </a:t>
            </a:r>
            <a:r>
              <a:rPr lang="en-GB" sz="1400" dirty="0" err="1"/>
              <a:t>preempted</a:t>
            </a:r>
            <a:r>
              <a:rPr lang="en-GB" sz="1400" dirty="0"/>
              <a:t> </a:t>
            </a:r>
            <a:endParaRPr lang="en-GB" sz="1100" dirty="0" smtClean="0"/>
          </a:p>
          <a:p>
            <a:r>
              <a:rPr lang="en-GB" sz="1400" dirty="0" smtClean="0"/>
              <a:t>10% of events </a:t>
            </a:r>
            <a:r>
              <a:rPr lang="en-GB" sz="1400" dirty="0"/>
              <a:t>were saved from </a:t>
            </a:r>
            <a:r>
              <a:rPr lang="en-GB" sz="1400" dirty="0" err="1"/>
              <a:t>preempted</a:t>
            </a:r>
            <a:r>
              <a:rPr lang="en-GB" sz="1400" dirty="0"/>
              <a:t> </a:t>
            </a:r>
            <a:r>
              <a:rPr lang="en-GB" sz="1400" dirty="0" smtClean="0"/>
              <a:t>jobs</a:t>
            </a:r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5286-9A99-C141-AF71-FF3EE76F005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212976"/>
            <a:ext cx="4091947" cy="306896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199830"/>
              </p:ext>
            </p:extLst>
          </p:nvPr>
        </p:nvGraphicFramePr>
        <p:xfrm>
          <a:off x="251520" y="1556792"/>
          <a:ext cx="48245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996280"/>
                <a:gridCol w="1296144"/>
                <a:gridCol w="1008112"/>
              </a:tblGrid>
              <a:tr h="37084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Finished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>
                          <a:solidFill>
                            <a:schemeClr val="tx1"/>
                          </a:solidFill>
                        </a:rPr>
                        <a:t>Preempted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Jobs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3861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1014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4875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Events (M)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1.93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0.23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2.16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CPU</a:t>
                      </a:r>
                      <a:r>
                        <a:rPr lang="en-GB" sz="1200" baseline="0" dirty="0" smtClean="0"/>
                        <a:t> hours (k)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196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220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4788023" y="3284984"/>
            <a:ext cx="3960441" cy="2970331"/>
            <a:chOff x="4788023" y="3338988"/>
            <a:chExt cx="3960441" cy="29703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8023" y="3338988"/>
              <a:ext cx="3960441" cy="297033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7956376" y="3645024"/>
              <a:ext cx="648072" cy="21602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8604448" y="3573016"/>
              <a:ext cx="0" cy="22322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19380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696200" cy="1143000"/>
          </a:xfrm>
        </p:spPr>
        <p:txBody>
          <a:bodyPr/>
          <a:lstStyle/>
          <a:p>
            <a:r>
              <a:rPr lang="en-GB" dirty="0" smtClean="0"/>
              <a:t>LRZ jobs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5286-9A99-C141-AF71-FF3EE76F005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124744"/>
            <a:ext cx="5955132" cy="44644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062277" y="5805264"/>
            <a:ext cx="576064" cy="216024"/>
          </a:xfrm>
          <a:prstGeom prst="rect">
            <a:avLst/>
          </a:prstGeom>
          <a:solidFill>
            <a:srgbClr val="BD33DB"/>
          </a:solidFill>
          <a:ln w="9525" cap="flat" cmpd="sng" algn="ctr">
            <a:solidFill>
              <a:srgbClr val="BD33D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0349" y="5733256"/>
            <a:ext cx="1741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SuperMUC</a:t>
            </a:r>
            <a:r>
              <a:rPr lang="en-GB" sz="1400" dirty="0" smtClean="0"/>
              <a:t> ES jobs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654565" y="5805264"/>
            <a:ext cx="576064" cy="216024"/>
          </a:xfrm>
          <a:prstGeom prst="rect">
            <a:avLst/>
          </a:prstGeom>
          <a:solidFill>
            <a:srgbClr val="002AFA"/>
          </a:solidFill>
          <a:ln w="9525" cap="flat" cmpd="sng" algn="ctr">
            <a:solidFill>
              <a:srgbClr val="002AF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2637" y="5733256"/>
            <a:ext cx="2050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SuperMUC</a:t>
            </a:r>
            <a:r>
              <a:rPr lang="en-GB" sz="1400" dirty="0" smtClean="0"/>
              <a:t> normal jobs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6534885" y="5805264"/>
            <a:ext cx="576064" cy="21602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rest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2957" y="5733256"/>
            <a:ext cx="77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T2 jobs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79133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Integrating ARC and Event Service provides an effective solution for using opportunistic resources in restricted environments</a:t>
            </a:r>
          </a:p>
          <a:p>
            <a:pPr lvl="1"/>
            <a:r>
              <a:rPr lang="en-GB" sz="1800" dirty="0" smtClean="0"/>
              <a:t>Specifically HPC but could be applicable in other areas </a:t>
            </a:r>
            <a:r>
              <a:rPr lang="en-GB" sz="1800" dirty="0" err="1" smtClean="0"/>
              <a:t>eg</a:t>
            </a:r>
            <a:r>
              <a:rPr lang="en-GB" sz="1800" dirty="0" smtClean="0"/>
              <a:t> volunteer computing, clouds</a:t>
            </a:r>
          </a:p>
          <a:p>
            <a:r>
              <a:rPr lang="en-GB" sz="2000" dirty="0" smtClean="0"/>
              <a:t>In a 3-day test on </a:t>
            </a:r>
            <a:r>
              <a:rPr lang="en-GB" sz="2000" dirty="0" err="1" smtClean="0"/>
              <a:t>SuperMUC</a:t>
            </a:r>
            <a:r>
              <a:rPr lang="en-GB" sz="2000" dirty="0" smtClean="0"/>
              <a:t> we used 1000 CPU days which would have otherwise been lost</a:t>
            </a:r>
          </a:p>
          <a:p>
            <a:r>
              <a:rPr lang="en-GB" sz="2000" dirty="0" smtClean="0"/>
              <a:t>Future directions:</a:t>
            </a:r>
          </a:p>
          <a:p>
            <a:pPr lvl="1"/>
            <a:r>
              <a:rPr lang="en-GB" sz="1800" dirty="0" smtClean="0"/>
              <a:t>Scaling up</a:t>
            </a:r>
          </a:p>
          <a:p>
            <a:pPr lvl="1"/>
            <a:r>
              <a:rPr lang="en-GB" sz="1800" dirty="0" smtClean="0"/>
              <a:t>Using on other HPC sites as Event Service usage grows</a:t>
            </a:r>
          </a:p>
          <a:p>
            <a:pPr lvl="1"/>
            <a:r>
              <a:rPr lang="en-GB" sz="1800" dirty="0" smtClean="0"/>
              <a:t>Adapting to the Event </a:t>
            </a:r>
            <a:r>
              <a:rPr lang="en-GB" sz="1800" smtClean="0"/>
              <a:t>Streaming Service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5286-9A99-C141-AF71-FF3EE76F005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5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Opportunistic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1200"/>
            <a:ext cx="4536504" cy="4114800"/>
          </a:xfrm>
        </p:spPr>
        <p:txBody>
          <a:bodyPr/>
          <a:lstStyle/>
          <a:p>
            <a:r>
              <a:rPr lang="en-GB" sz="1800" dirty="0" smtClean="0"/>
              <a:t>A vital contributor to ATLAS computing</a:t>
            </a:r>
          </a:p>
          <a:p>
            <a:pPr lvl="1"/>
            <a:r>
              <a:rPr lang="en-GB" sz="1600" dirty="0" smtClean="0"/>
              <a:t>HPC backfilling, cloud spot market, volunteer computing, HLT farm</a:t>
            </a:r>
          </a:p>
          <a:p>
            <a:r>
              <a:rPr lang="en-GB" sz="1800" dirty="0" smtClean="0"/>
              <a:t>A common factor is that resources can disappear at any time, even in the middle of a job</a:t>
            </a:r>
          </a:p>
          <a:p>
            <a:r>
              <a:rPr lang="en-GB" sz="1800" dirty="0" smtClean="0"/>
              <a:t>Other potential issues:</a:t>
            </a:r>
          </a:p>
          <a:p>
            <a:pPr lvl="1"/>
            <a:r>
              <a:rPr lang="en-GB" sz="1600" dirty="0" smtClean="0"/>
              <a:t>No network connectivity from worker nodes</a:t>
            </a:r>
          </a:p>
          <a:p>
            <a:pPr lvl="1"/>
            <a:r>
              <a:rPr lang="en-GB" sz="1600" dirty="0" smtClean="0"/>
              <a:t>No root-mounted CVMFS for software</a:t>
            </a:r>
          </a:p>
          <a:p>
            <a:pPr lvl="1"/>
            <a:r>
              <a:rPr lang="en-GB" sz="1600" dirty="0" smtClean="0"/>
              <a:t>No persistent edge services on </a:t>
            </a:r>
            <a:r>
              <a:rPr lang="en-GB" sz="1600" dirty="0" err="1" smtClean="0"/>
              <a:t>eg</a:t>
            </a:r>
            <a:r>
              <a:rPr lang="en-GB" sz="1600" dirty="0" smtClean="0"/>
              <a:t> login nodes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5286-9A99-C141-AF71-FF3EE76F00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3" y="2060848"/>
            <a:ext cx="3552394" cy="266429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5724128" y="3501008"/>
            <a:ext cx="1080120" cy="36004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Pledged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724128" y="2780928"/>
            <a:ext cx="1080120" cy="36004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Unp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ledged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148064" y="3284984"/>
            <a:ext cx="381642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93939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ATLAS Event Service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4392488" cy="4114800"/>
          </a:xfrm>
        </p:spPr>
        <p:txBody>
          <a:bodyPr/>
          <a:lstStyle/>
          <a:p>
            <a:r>
              <a:rPr lang="en-GB" sz="2000" dirty="0" smtClean="0"/>
              <a:t>A regular ATLAS job processes a fixed number of events</a:t>
            </a:r>
          </a:p>
          <a:p>
            <a:r>
              <a:rPr lang="en-GB" sz="2000" dirty="0" smtClean="0"/>
              <a:t>The Event Service goes to event-level granularity</a:t>
            </a:r>
          </a:p>
          <a:p>
            <a:pPr lvl="1"/>
            <a:r>
              <a:rPr lang="en-GB" sz="1800" dirty="0" smtClean="0"/>
              <a:t>As a job runs, it regularly saves events produced to an Object Store</a:t>
            </a:r>
          </a:p>
          <a:p>
            <a:pPr lvl="1"/>
            <a:r>
              <a:rPr lang="en-GB" sz="1800" dirty="0" smtClean="0"/>
              <a:t>If a job is terminated it loses at most the last 10 </a:t>
            </a:r>
            <a:r>
              <a:rPr lang="en-GB" sz="1800" dirty="0" err="1" smtClean="0"/>
              <a:t>mins</a:t>
            </a:r>
            <a:r>
              <a:rPr lang="en-GB" sz="1800" dirty="0" smtClean="0"/>
              <a:t> of events</a:t>
            </a:r>
          </a:p>
          <a:p>
            <a:pPr lvl="1"/>
            <a:r>
              <a:rPr lang="en-GB" sz="1800" dirty="0" smtClean="0"/>
              <a:t>Unfinished events are reassigned to another job</a:t>
            </a:r>
          </a:p>
          <a:p>
            <a:pPr lvl="1"/>
            <a:r>
              <a:rPr lang="en-GB" sz="1800" dirty="0" smtClean="0"/>
              <a:t>Events are merged and stored on regular Grid storage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5286-9A99-C141-AF71-FF3EE76F00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39" y="2343914"/>
            <a:ext cx="4203727" cy="243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9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 CE and ARC Control Tower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4176464" cy="4114800"/>
          </a:xfrm>
        </p:spPr>
        <p:txBody>
          <a:bodyPr>
            <a:normAutofit lnSpcReduction="10000"/>
          </a:bodyPr>
          <a:lstStyle/>
          <a:p>
            <a:r>
              <a:rPr lang="en-GB" sz="1800" dirty="0" smtClean="0"/>
              <a:t>ARC CE: Designed to be a lightweight non-intrusive resource connector</a:t>
            </a:r>
          </a:p>
          <a:p>
            <a:r>
              <a:rPr lang="en-GB" sz="1800" dirty="0" smtClean="0"/>
              <a:t>Performs staging in and out of data</a:t>
            </a:r>
          </a:p>
          <a:p>
            <a:r>
              <a:rPr lang="en-GB" sz="1800" dirty="0" smtClean="0"/>
              <a:t>ARC Control Tower (</a:t>
            </a:r>
            <a:r>
              <a:rPr lang="en-GB" sz="1800" dirty="0" err="1" smtClean="0"/>
              <a:t>aCT</a:t>
            </a:r>
            <a:r>
              <a:rPr lang="en-GB" sz="1800" dirty="0" smtClean="0"/>
              <a:t>) handles communication with Panda (ATLAS workload management system)</a:t>
            </a:r>
          </a:p>
          <a:p>
            <a:r>
              <a:rPr lang="en-GB" sz="1800" dirty="0" smtClean="0"/>
              <a:t>No Grid software or outbound connectivity needed from worker nodes</a:t>
            </a:r>
          </a:p>
          <a:p>
            <a:r>
              <a:rPr lang="en-GB" sz="1800" dirty="0" err="1" smtClean="0"/>
              <a:t>ssh</a:t>
            </a:r>
            <a:r>
              <a:rPr lang="en-GB" sz="1800" dirty="0" smtClean="0"/>
              <a:t> mode for the more restrictive HPCs</a:t>
            </a:r>
          </a:p>
          <a:p>
            <a:r>
              <a:rPr lang="en-GB" sz="1800" dirty="0" smtClean="0"/>
              <a:t>Used to integrate HPCs in Europe and China (as well as many “regular” Grid sites)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5286-9A99-C141-AF71-FF3EE76F005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436096" y="1988840"/>
            <a:ext cx="3312368" cy="2304256"/>
            <a:chOff x="4716016" y="2276872"/>
            <a:chExt cx="4176464" cy="29523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6016" y="2276872"/>
              <a:ext cx="3982210" cy="295232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7596336" y="2276872"/>
              <a:ext cx="1296144" cy="129614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509120"/>
            <a:ext cx="2651787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9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Integration of ARC CE and Event Service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1200"/>
            <a:ext cx="7696200" cy="4040088"/>
          </a:xfrm>
        </p:spPr>
        <p:txBody>
          <a:bodyPr>
            <a:noAutofit/>
          </a:bodyPr>
          <a:lstStyle/>
          <a:p>
            <a:r>
              <a:rPr lang="en-GB" sz="2000" dirty="0" smtClean="0"/>
              <a:t>How to run jobs on a </a:t>
            </a:r>
            <a:r>
              <a:rPr lang="en-GB" sz="2000" dirty="0" err="1" smtClean="0"/>
              <a:t>preemptable</a:t>
            </a:r>
            <a:r>
              <a:rPr lang="en-GB" sz="2000" dirty="0" smtClean="0"/>
              <a:t> resource with no network connectivity?</a:t>
            </a:r>
          </a:p>
          <a:p>
            <a:pPr lvl="1"/>
            <a:r>
              <a:rPr lang="en-GB" sz="1800" dirty="0" smtClean="0"/>
              <a:t>Run Event Service jobs and do asynchronous data staging with ARC CE</a:t>
            </a:r>
          </a:p>
          <a:p>
            <a:pPr lvl="1"/>
            <a:r>
              <a:rPr lang="en-GB" sz="1800" dirty="0" smtClean="0"/>
              <a:t>The job writes each event + metadata to working directory</a:t>
            </a:r>
          </a:p>
          <a:p>
            <a:pPr lvl="1"/>
            <a:r>
              <a:rPr lang="en-GB" sz="1800" dirty="0" smtClean="0"/>
              <a:t>Once finished, the names of events are put in a special file</a:t>
            </a:r>
          </a:p>
          <a:p>
            <a:pPr lvl="1"/>
            <a:r>
              <a:rPr lang="en-GB" sz="1800" dirty="0" smtClean="0"/>
              <a:t>ARC CE detects the job finished in the batch system, and uploads the events listed in the file</a:t>
            </a:r>
          </a:p>
          <a:p>
            <a:pPr lvl="1"/>
            <a:r>
              <a:rPr lang="en-GB" sz="1800" dirty="0" smtClean="0"/>
              <a:t>ARC Control Tower tells Panda which events succeeded</a:t>
            </a:r>
          </a:p>
          <a:p>
            <a:r>
              <a:rPr lang="en-GB" sz="2000" dirty="0" smtClean="0"/>
              <a:t>If </a:t>
            </a:r>
            <a:r>
              <a:rPr lang="en-GB" sz="2000" dirty="0" err="1" smtClean="0"/>
              <a:t>preempted</a:t>
            </a:r>
            <a:r>
              <a:rPr lang="en-GB" sz="2000" dirty="0" smtClean="0"/>
              <a:t>, a special ARC CE plugin runs</a:t>
            </a:r>
          </a:p>
          <a:p>
            <a:pPr lvl="1"/>
            <a:r>
              <a:rPr lang="en-GB" sz="1800" dirty="0" smtClean="0"/>
              <a:t>It tells ARC CE that the job succeeded</a:t>
            </a:r>
          </a:p>
          <a:p>
            <a:pPr lvl="1"/>
            <a:r>
              <a:rPr lang="en-GB" sz="1800" dirty="0" smtClean="0"/>
              <a:t>It finds the events that were produced and puts them in the special file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5286-9A99-C141-AF71-FF3EE76F00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4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/>
              <a:t>The number of events to upload from one ARC CE quickly became a bottleneck</a:t>
            </a:r>
          </a:p>
          <a:p>
            <a:pPr lvl="1"/>
            <a:r>
              <a:rPr lang="en-GB" sz="1800" dirty="0" smtClean="0"/>
              <a:t>10k cores, 5 </a:t>
            </a:r>
            <a:r>
              <a:rPr lang="en-GB" sz="1800" dirty="0" err="1" smtClean="0"/>
              <a:t>mins</a:t>
            </a:r>
            <a:r>
              <a:rPr lang="en-GB" sz="1800" dirty="0" smtClean="0"/>
              <a:t> per event = 30Hz upload</a:t>
            </a:r>
          </a:p>
          <a:p>
            <a:r>
              <a:rPr lang="en-GB" sz="2000" dirty="0" smtClean="0"/>
              <a:t>Led to zip functionality in Event Service</a:t>
            </a:r>
          </a:p>
          <a:p>
            <a:pPr lvl="1"/>
            <a:r>
              <a:rPr lang="en-GB" sz="1800" dirty="0" smtClean="0"/>
              <a:t>After job finishes pilot creates a </a:t>
            </a:r>
            <a:r>
              <a:rPr lang="en-GB" sz="1800" dirty="0" err="1" smtClean="0"/>
              <a:t>tarball</a:t>
            </a:r>
            <a:r>
              <a:rPr lang="en-GB" sz="1800" dirty="0" smtClean="0"/>
              <a:t> of events</a:t>
            </a:r>
          </a:p>
          <a:p>
            <a:pPr lvl="1"/>
            <a:r>
              <a:rPr lang="en-GB" sz="1800" dirty="0" smtClean="0"/>
              <a:t>Reduces data transfer rate by orders of magnitude</a:t>
            </a:r>
          </a:p>
          <a:p>
            <a:pPr lvl="1"/>
            <a:r>
              <a:rPr lang="en-GB" sz="1800" dirty="0" smtClean="0"/>
              <a:t>Also makes merge job more efficient</a:t>
            </a:r>
          </a:p>
          <a:p>
            <a:r>
              <a:rPr lang="en-GB" sz="2000" dirty="0" smtClean="0"/>
              <a:t>Many extensions of </a:t>
            </a:r>
            <a:r>
              <a:rPr lang="en-GB" sz="2000" dirty="0" err="1" smtClean="0"/>
              <a:t>aCT</a:t>
            </a:r>
            <a:r>
              <a:rPr lang="en-GB" sz="2000" dirty="0" smtClean="0"/>
              <a:t>/ARC required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5286-9A99-C141-AF71-FF3EE76F005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4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96200" cy="1143000"/>
          </a:xfrm>
        </p:spPr>
        <p:txBody>
          <a:bodyPr/>
          <a:lstStyle/>
          <a:p>
            <a:r>
              <a:rPr lang="en-GB" dirty="0" smtClean="0"/>
              <a:t>ARC Extensions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824536"/>
          </a:xfrm>
        </p:spPr>
        <p:txBody>
          <a:bodyPr>
            <a:normAutofit/>
          </a:bodyPr>
          <a:lstStyle/>
          <a:p>
            <a:r>
              <a:rPr lang="en-GB" sz="2200" dirty="0"/>
              <a:t>Object store </a:t>
            </a:r>
            <a:r>
              <a:rPr lang="en-GB" sz="2200" dirty="0" smtClean="0"/>
              <a:t>support</a:t>
            </a:r>
          </a:p>
          <a:p>
            <a:pPr lvl="1"/>
            <a:r>
              <a:rPr lang="en-GB" sz="1800" dirty="0" smtClean="0"/>
              <a:t>DMC for S3 protocol, uses S3 libraries available in standard repos</a:t>
            </a:r>
          </a:p>
          <a:p>
            <a:pPr lvl="1"/>
            <a:r>
              <a:rPr lang="en-GB" sz="1800" dirty="0"/>
              <a:t>Supports write, read, list, delete</a:t>
            </a:r>
          </a:p>
          <a:p>
            <a:pPr lvl="1"/>
            <a:r>
              <a:rPr lang="en-GB" sz="1800" dirty="0" smtClean="0"/>
              <a:t>Requires setting S3_SECRET_KEY and S3_ACCESS_KEY in </a:t>
            </a:r>
            <a:r>
              <a:rPr lang="en-GB" sz="1800" dirty="0" err="1" smtClean="0"/>
              <a:t>env</a:t>
            </a:r>
            <a:endParaRPr lang="en-GB" sz="1800" dirty="0" smtClean="0"/>
          </a:p>
          <a:p>
            <a:pPr marL="457200" lvl="1" indent="0">
              <a:buNone/>
            </a:pPr>
            <a:r>
              <a:rPr lang="de-DE" sz="1100" dirty="0">
                <a:latin typeface="Courier"/>
                <a:cs typeface="Courier"/>
              </a:rPr>
              <a:t>&gt; </a:t>
            </a:r>
            <a:r>
              <a:rPr lang="de-DE" sz="1100" dirty="0" err="1">
                <a:latin typeface="Courier"/>
                <a:cs typeface="Courier"/>
              </a:rPr>
              <a:t>arcls</a:t>
            </a:r>
            <a:r>
              <a:rPr lang="de-DE" sz="1100" dirty="0">
                <a:latin typeface="Courier"/>
                <a:cs typeface="Courier"/>
              </a:rPr>
              <a:t> -l s3://cs3.cern.ch:443/atlas-</a:t>
            </a:r>
            <a:r>
              <a:rPr lang="de-DE" sz="1100" dirty="0" err="1">
                <a:latin typeface="Courier"/>
                <a:cs typeface="Courier"/>
              </a:rPr>
              <a:t>eventservice</a:t>
            </a:r>
            <a:r>
              <a:rPr lang="de-DE" sz="1100" dirty="0">
                <a:latin typeface="Courier"/>
                <a:cs typeface="Courier"/>
              </a:rPr>
              <a:t>/panda.jeditest.HITS.d38f65a4-e996-4eb2-85d2-9d47d8bc9a27.000010.HITS.pool.root.1.11318977-3376091258-9453622235-3-10</a:t>
            </a:r>
          </a:p>
          <a:p>
            <a:pPr marL="457200" lvl="1" indent="0">
              <a:buNone/>
            </a:pPr>
            <a:r>
              <a:rPr lang="de-DE" sz="1100" dirty="0" smtClean="0">
                <a:latin typeface="Courier"/>
                <a:cs typeface="Courier"/>
              </a:rPr>
              <a:t>&lt;</a:t>
            </a:r>
            <a:r>
              <a:rPr lang="de-DE" sz="1100" dirty="0">
                <a:latin typeface="Courier"/>
                <a:cs typeface="Courier"/>
              </a:rPr>
              <a:t>Name&gt;                                                                                                              &lt;Type&gt;  &lt;Size&gt;     &lt;</a:t>
            </a:r>
            <a:r>
              <a:rPr lang="de-DE" sz="1100" dirty="0" err="1">
                <a:latin typeface="Courier"/>
                <a:cs typeface="Courier"/>
              </a:rPr>
              <a:t>Modified</a:t>
            </a:r>
            <a:r>
              <a:rPr lang="de-DE" sz="1100" dirty="0">
                <a:latin typeface="Courier"/>
                <a:cs typeface="Courier"/>
              </a:rPr>
              <a:t>&gt;      &lt;</a:t>
            </a:r>
            <a:r>
              <a:rPr lang="de-DE" sz="1100" dirty="0" err="1">
                <a:latin typeface="Courier"/>
                <a:cs typeface="Courier"/>
              </a:rPr>
              <a:t>CheckSum</a:t>
            </a:r>
            <a:r>
              <a:rPr lang="de-DE" sz="1100" dirty="0">
                <a:latin typeface="Courier"/>
                <a:cs typeface="Courier"/>
              </a:rPr>
              <a:t>&gt; &lt;</a:t>
            </a:r>
            <a:r>
              <a:rPr lang="de-DE" sz="1100" dirty="0" err="1">
                <a:latin typeface="Courier"/>
                <a:cs typeface="Courier"/>
              </a:rPr>
              <a:t>Latency</a:t>
            </a:r>
            <a:r>
              <a:rPr lang="de-DE" sz="1100" dirty="0">
                <a:latin typeface="Courier"/>
                <a:cs typeface="Courier"/>
              </a:rPr>
              <a:t>&gt;</a:t>
            </a:r>
          </a:p>
          <a:p>
            <a:pPr marL="457200" lvl="1" indent="0">
              <a:buNone/>
            </a:pPr>
            <a:r>
              <a:rPr lang="de-DE" sz="1100" dirty="0">
                <a:latin typeface="Courier"/>
                <a:cs typeface="Courier"/>
              </a:rPr>
              <a:t>panda.jeditest.HITS.d38f65a4-e996-4eb2-85d2-9d47d8bc9a27.000010.HITS.pool.root.1.11318977-3376091258-9453622235-3-10  </a:t>
            </a:r>
            <a:r>
              <a:rPr lang="de-DE" sz="1100" dirty="0" err="1">
                <a:latin typeface="Courier"/>
                <a:cs typeface="Courier"/>
              </a:rPr>
              <a:t>file</a:t>
            </a:r>
            <a:r>
              <a:rPr lang="de-DE" sz="1100" dirty="0">
                <a:latin typeface="Courier"/>
                <a:cs typeface="Courier"/>
              </a:rPr>
              <a:t>   20417 2017-05-12 05:35:32    (</a:t>
            </a:r>
            <a:r>
              <a:rPr lang="de-DE" sz="1100" dirty="0" err="1">
                <a:latin typeface="Courier"/>
                <a:cs typeface="Courier"/>
              </a:rPr>
              <a:t>n</a:t>
            </a:r>
            <a:r>
              <a:rPr lang="de-DE" sz="1100" dirty="0">
                <a:latin typeface="Courier"/>
                <a:cs typeface="Courier"/>
              </a:rPr>
              <a:t>/a)      (</a:t>
            </a:r>
            <a:r>
              <a:rPr lang="de-DE" sz="1100" dirty="0" err="1">
                <a:latin typeface="Courier"/>
                <a:cs typeface="Courier"/>
              </a:rPr>
              <a:t>n</a:t>
            </a:r>
            <a:r>
              <a:rPr lang="de-DE" sz="1100" dirty="0">
                <a:latin typeface="Courier"/>
                <a:cs typeface="Courier"/>
              </a:rPr>
              <a:t>/a)</a:t>
            </a:r>
            <a:endParaRPr lang="en-GB" sz="1100" dirty="0" smtClean="0">
              <a:latin typeface="Courier"/>
              <a:cs typeface="Courier"/>
            </a:endParaRPr>
          </a:p>
          <a:p>
            <a:r>
              <a:rPr lang="en-GB" sz="2200" dirty="0" smtClean="0"/>
              <a:t>Passing </a:t>
            </a:r>
            <a:r>
              <a:rPr lang="en-GB" sz="2200" dirty="0"/>
              <a:t>event ranges back and </a:t>
            </a:r>
            <a:r>
              <a:rPr lang="en-GB" sz="2200" dirty="0" smtClean="0"/>
              <a:t>forward</a:t>
            </a:r>
          </a:p>
          <a:p>
            <a:pPr lvl="1"/>
            <a:r>
              <a:rPr lang="en-GB" sz="1800" dirty="0" smtClean="0"/>
              <a:t>After </a:t>
            </a:r>
            <a:r>
              <a:rPr lang="en-GB" sz="1800" dirty="0" err="1" smtClean="0"/>
              <a:t>aCT</a:t>
            </a:r>
            <a:r>
              <a:rPr lang="en-GB" sz="1800" dirty="0" smtClean="0"/>
              <a:t> pulls the job, it calls </a:t>
            </a:r>
            <a:r>
              <a:rPr lang="en-GB" sz="1800" dirty="0" err="1" smtClean="0"/>
              <a:t>getEventRanges</a:t>
            </a:r>
            <a:r>
              <a:rPr lang="en-GB" sz="1800" dirty="0" smtClean="0"/>
              <a:t>() from </a:t>
            </a:r>
            <a:r>
              <a:rPr lang="en-GB" sz="1800" dirty="0" err="1" smtClean="0"/>
              <a:t>PanDA</a:t>
            </a:r>
            <a:endParaRPr lang="en-GB" sz="1800" dirty="0"/>
          </a:p>
          <a:p>
            <a:pPr lvl="1"/>
            <a:r>
              <a:rPr lang="en-GB" sz="1800" dirty="0" smtClean="0"/>
              <a:t>When job finishes, the list of done events is retrieved from ARC CE and </a:t>
            </a:r>
            <a:r>
              <a:rPr lang="en-GB" sz="1800" dirty="0" err="1" smtClean="0"/>
              <a:t>aCT</a:t>
            </a:r>
            <a:r>
              <a:rPr lang="en-GB" sz="1800" dirty="0" smtClean="0"/>
              <a:t> calls </a:t>
            </a:r>
            <a:r>
              <a:rPr lang="en-GB" sz="1800" dirty="0" err="1" smtClean="0"/>
              <a:t>updateEventRanges</a:t>
            </a:r>
            <a:r>
              <a:rPr lang="en-GB" sz="1800" dirty="0" smtClean="0"/>
              <a:t>()</a:t>
            </a:r>
            <a:endParaRPr lang="en-GB" sz="18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5286-9A99-C141-AF71-FF3EE76F005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50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696200" cy="1143000"/>
          </a:xfrm>
        </p:spPr>
        <p:txBody>
          <a:bodyPr/>
          <a:lstStyle/>
          <a:p>
            <a:r>
              <a:rPr lang="en-GB" dirty="0" err="1" smtClean="0"/>
              <a:t>unfail</a:t>
            </a:r>
            <a:r>
              <a:rPr lang="en-GB" dirty="0" smtClean="0"/>
              <a:t> plugin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280920" cy="482453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Plugin to emulate pilot functionality for </a:t>
            </a:r>
            <a:r>
              <a:rPr lang="en-GB" dirty="0" err="1"/>
              <a:t>preempted</a:t>
            </a:r>
            <a:r>
              <a:rPr lang="en-GB" dirty="0"/>
              <a:t> </a:t>
            </a:r>
            <a:r>
              <a:rPr lang="en-GB" dirty="0" smtClean="0"/>
              <a:t>jobs - </a:t>
            </a:r>
            <a:r>
              <a:rPr lang="en-GB" dirty="0" smtClean="0">
                <a:hlinkClick r:id="rId2"/>
              </a:rPr>
              <a:t>code</a:t>
            </a:r>
            <a:endParaRPr lang="en-GB" dirty="0"/>
          </a:p>
          <a:p>
            <a:r>
              <a:rPr lang="en-GB" dirty="0" smtClean="0"/>
              <a:t>Runs before FINISHING state:</a:t>
            </a:r>
          </a:p>
          <a:p>
            <a:pPr lvl="1"/>
            <a:r>
              <a:rPr lang="en-GB" dirty="0" err="1">
                <a:latin typeface="Courier"/>
                <a:cs typeface="Courier"/>
              </a:rPr>
              <a:t>authplugin</a:t>
            </a:r>
            <a:r>
              <a:rPr lang="en-GB" dirty="0">
                <a:latin typeface="Courier"/>
                <a:cs typeface="Courier"/>
              </a:rPr>
              <a:t>="FINISHING 10 /path/to/</a:t>
            </a:r>
            <a:r>
              <a:rPr lang="en-GB" dirty="0" err="1">
                <a:latin typeface="Courier"/>
                <a:cs typeface="Courier"/>
              </a:rPr>
              <a:t>unfail.py</a:t>
            </a:r>
            <a:r>
              <a:rPr lang="en-GB" dirty="0">
                <a:latin typeface="Courier"/>
                <a:cs typeface="Courier"/>
              </a:rPr>
              <a:t> %u:%g %C %R %I wrong exit </a:t>
            </a:r>
            <a:r>
              <a:rPr lang="en-GB" dirty="0" smtClean="0">
                <a:latin typeface="Courier"/>
                <a:cs typeface="Courier"/>
              </a:rPr>
              <a:t>code”</a:t>
            </a:r>
          </a:p>
          <a:p>
            <a:r>
              <a:rPr lang="en-GB" dirty="0" smtClean="0"/>
              <a:t>Workflow</a:t>
            </a:r>
            <a:r>
              <a:rPr lang="en-GB" dirty="0"/>
              <a:t>:</a:t>
            </a:r>
          </a:p>
          <a:p>
            <a:pPr lvl="1"/>
            <a:r>
              <a:rPr lang="en-GB" dirty="0" smtClean="0"/>
              <a:t>Check </a:t>
            </a:r>
            <a:r>
              <a:rPr lang="en-GB" dirty="0"/>
              <a:t>that job failed with specified error</a:t>
            </a:r>
          </a:p>
          <a:p>
            <a:pPr lvl="1"/>
            <a:r>
              <a:rPr lang="en-GB" dirty="0" smtClean="0"/>
              <a:t>Check </a:t>
            </a:r>
            <a:r>
              <a:rPr lang="en-GB" dirty="0"/>
              <a:t>that events were produced (event </a:t>
            </a:r>
            <a:r>
              <a:rPr lang="en-GB" dirty="0" err="1"/>
              <a:t>metadata.xml</a:t>
            </a:r>
            <a:r>
              <a:rPr lang="en-GB" dirty="0"/>
              <a:t> exists)</a:t>
            </a:r>
          </a:p>
          <a:p>
            <a:pPr lvl="1"/>
            <a:r>
              <a:rPr lang="en-GB" dirty="0" smtClean="0"/>
              <a:t>Remove </a:t>
            </a:r>
            <a:r>
              <a:rPr lang="en-GB" dirty="0" err="1"/>
              <a:t>job.id.failed</a:t>
            </a:r>
            <a:endParaRPr lang="en-GB" dirty="0"/>
          </a:p>
          <a:p>
            <a:pPr lvl="1"/>
            <a:r>
              <a:rPr lang="en-GB" dirty="0" smtClean="0"/>
              <a:t>Fix </a:t>
            </a:r>
            <a:r>
              <a:rPr lang="en-GB" dirty="0" err="1"/>
              <a:t>job.id.diag</a:t>
            </a:r>
            <a:r>
              <a:rPr lang="en-GB" dirty="0"/>
              <a:t> with batch system resource info if possible</a:t>
            </a:r>
          </a:p>
          <a:p>
            <a:pPr lvl="1"/>
            <a:r>
              <a:rPr lang="en-GB" dirty="0" smtClean="0"/>
              <a:t>Make </a:t>
            </a:r>
            <a:r>
              <a:rPr lang="en-GB" dirty="0"/>
              <a:t>a log </a:t>
            </a:r>
            <a:r>
              <a:rPr lang="en-GB" dirty="0" err="1"/>
              <a:t>tarball</a:t>
            </a:r>
            <a:r>
              <a:rPr lang="en-GB" dirty="0"/>
              <a:t> with selected files</a:t>
            </a:r>
          </a:p>
          <a:p>
            <a:pPr lvl="1"/>
            <a:r>
              <a:rPr lang="en-GB" dirty="0" smtClean="0"/>
              <a:t>Create </a:t>
            </a:r>
            <a:r>
              <a:rPr lang="en-GB" dirty="0"/>
              <a:t>output </a:t>
            </a:r>
            <a:r>
              <a:rPr lang="en-GB" dirty="0" err="1"/>
              <a:t>tarball</a:t>
            </a:r>
            <a:r>
              <a:rPr lang="en-GB" dirty="0"/>
              <a:t> of events if necessary</a:t>
            </a:r>
          </a:p>
          <a:p>
            <a:pPr lvl="1"/>
            <a:r>
              <a:rPr lang="en-GB" dirty="0" smtClean="0"/>
              <a:t>Run </a:t>
            </a:r>
            <a:r>
              <a:rPr lang="en-GB" dirty="0" err="1"/>
              <a:t>outputfiles.py</a:t>
            </a:r>
            <a:r>
              <a:rPr lang="en-GB" dirty="0"/>
              <a:t> from the session </a:t>
            </a:r>
            <a:r>
              <a:rPr lang="en-GB" dirty="0" err="1"/>
              <a:t>dir</a:t>
            </a:r>
            <a:r>
              <a:rPr lang="en-GB" dirty="0"/>
              <a:t> to produce the </a:t>
            </a:r>
            <a:r>
              <a:rPr lang="en-GB" dirty="0" err="1"/>
              <a:t>output.list</a:t>
            </a:r>
            <a:r>
              <a:rPr lang="en-GB" dirty="0"/>
              <a:t> and PFC</a:t>
            </a:r>
          </a:p>
          <a:p>
            <a:pPr lvl="1"/>
            <a:r>
              <a:rPr lang="en-GB" dirty="0" smtClean="0"/>
              <a:t>Make </a:t>
            </a:r>
            <a:r>
              <a:rPr lang="en-GB" dirty="0"/>
              <a:t>a minimal pilot pickle file if possible to get resource info</a:t>
            </a:r>
          </a:p>
          <a:p>
            <a:pPr lvl="1"/>
            <a:r>
              <a:rPr lang="en-GB" dirty="0" smtClean="0"/>
              <a:t>Create </a:t>
            </a:r>
            <a:r>
              <a:rPr lang="en-GB" dirty="0" err="1"/>
              <a:t>jobSmallFiles.tgz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5286-9A99-C141-AF71-FF3EE76F005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4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696200" cy="1143000"/>
          </a:xfrm>
        </p:spPr>
        <p:txBody>
          <a:bodyPr/>
          <a:lstStyle/>
          <a:p>
            <a:r>
              <a:rPr lang="en-GB" dirty="0" smtClean="0"/>
              <a:t>Test setup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2952328"/>
          </a:xfrm>
        </p:spPr>
        <p:txBody>
          <a:bodyPr>
            <a:normAutofit/>
          </a:bodyPr>
          <a:lstStyle/>
          <a:p>
            <a:r>
              <a:rPr lang="en-GB" sz="1800" dirty="0" smtClean="0"/>
              <a:t>The </a:t>
            </a:r>
            <a:r>
              <a:rPr lang="en-GB" sz="1800" dirty="0" err="1" smtClean="0"/>
              <a:t>SuperMUC</a:t>
            </a:r>
            <a:r>
              <a:rPr lang="en-GB" sz="1800" dirty="0" smtClean="0"/>
              <a:t> HPC in Munich is our test system</a:t>
            </a:r>
          </a:p>
          <a:p>
            <a:pPr lvl="1"/>
            <a:r>
              <a:rPr lang="en-GB" sz="1400" dirty="0" smtClean="0"/>
              <a:t>Phase 1 (2011-13): 155000 cores, 3.2PFlops</a:t>
            </a:r>
          </a:p>
          <a:p>
            <a:pPr lvl="1"/>
            <a:r>
              <a:rPr lang="en-GB" sz="1400" dirty="0" smtClean="0"/>
              <a:t>Phase 2 (2015): 86k cores, 3.6 </a:t>
            </a:r>
            <a:r>
              <a:rPr lang="en-GB" sz="1400" dirty="0" err="1" smtClean="0"/>
              <a:t>PFlops</a:t>
            </a:r>
            <a:endParaRPr lang="en-GB" sz="1400" dirty="0" smtClean="0"/>
          </a:p>
          <a:p>
            <a:pPr lvl="1"/>
            <a:r>
              <a:rPr lang="en-GB" sz="1400" dirty="0" smtClean="0"/>
              <a:t>#27 on Top500 (June 16)</a:t>
            </a:r>
          </a:p>
          <a:p>
            <a:r>
              <a:rPr lang="en-GB" sz="1800" dirty="0" smtClean="0"/>
              <a:t>Over a period of 3 days ran Event Service jobs on Phase 1 </a:t>
            </a:r>
          </a:p>
          <a:p>
            <a:r>
              <a:rPr lang="en-GB" sz="1800" dirty="0" smtClean="0"/>
              <a:t>Each job attempted to run </a:t>
            </a:r>
            <a:r>
              <a:rPr lang="en-GB" sz="1800" dirty="0"/>
              <a:t>500 events over 24 cores (~4h </a:t>
            </a:r>
            <a:r>
              <a:rPr lang="en-GB" sz="1800" dirty="0" err="1"/>
              <a:t>walltime</a:t>
            </a:r>
            <a:r>
              <a:rPr lang="en-GB" sz="1800" dirty="0" smtClean="0"/>
              <a:t>)</a:t>
            </a:r>
          </a:p>
          <a:p>
            <a:r>
              <a:rPr lang="en-GB" sz="1800" dirty="0" smtClean="0"/>
              <a:t>All jobs could be </a:t>
            </a:r>
            <a:r>
              <a:rPr lang="en-GB" sz="1800" dirty="0" err="1" smtClean="0"/>
              <a:t>preempted</a:t>
            </a:r>
            <a:r>
              <a:rPr lang="en-GB" sz="1800" dirty="0" smtClean="0"/>
              <a:t> at any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 June 2017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NorduGrid Conference,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5286-9A99-C141-AF71-FF3EE76F005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76672"/>
            <a:ext cx="3516784" cy="57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64" y="4005064"/>
            <a:ext cx="8255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3843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34042</TotalTime>
  <Words>992</Words>
  <Application>Microsoft Macintosh PowerPoint</Application>
  <PresentationFormat>On-screen Show (4:3)</PresentationFormat>
  <Paragraphs>145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Demos: ARC and ATLAS Event Service for HPC</vt:lpstr>
      <vt:lpstr>Opportunistic Resources</vt:lpstr>
      <vt:lpstr>ATLAS Event Service</vt:lpstr>
      <vt:lpstr>ARC CE and ARC Control Tower</vt:lpstr>
      <vt:lpstr>Integration of ARC CE and Event Service</vt:lpstr>
      <vt:lpstr>Challenges</vt:lpstr>
      <vt:lpstr>ARC Extensions</vt:lpstr>
      <vt:lpstr>unfail plugin</vt:lpstr>
      <vt:lpstr>Test setup</vt:lpstr>
      <vt:lpstr>Results</vt:lpstr>
      <vt:lpstr>LRZ jobs</vt:lpstr>
      <vt:lpstr>Conclusion</vt:lpstr>
    </vt:vector>
  </TitlesOfParts>
  <Manager/>
  <Company>Rayon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Henrik Haugan</dc:creator>
  <cp:keywords/>
  <dc:description/>
  <cp:lastModifiedBy>David Cameron</cp:lastModifiedBy>
  <cp:revision>92</cp:revision>
  <dcterms:created xsi:type="dcterms:W3CDTF">2011-04-26T13:34:54Z</dcterms:created>
  <dcterms:modified xsi:type="dcterms:W3CDTF">2017-06-29T09:24:17Z</dcterms:modified>
  <cp:category/>
</cp:coreProperties>
</file>