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8" r:id="rId5"/>
    <p:sldId id="269" r:id="rId6"/>
    <p:sldId id="260" r:id="rId7"/>
    <p:sldId id="261" r:id="rId8"/>
    <p:sldId id="278" r:id="rId9"/>
    <p:sldId id="279" r:id="rId10"/>
    <p:sldId id="264" r:id="rId11"/>
    <p:sldId id="270" r:id="rId12"/>
    <p:sldId id="273" r:id="rId13"/>
    <p:sldId id="272" r:id="rId14"/>
    <p:sldId id="277" r:id="rId15"/>
    <p:sldId id="274" r:id="rId16"/>
    <p:sldId id="271" r:id="rId17"/>
    <p:sldId id="275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856" y="-11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A79E5F-5B56-134A-9884-7C6C856BD6E7}" type="datetime1">
              <a:rPr lang="nb-NO"/>
              <a:pPr>
                <a:defRPr/>
              </a:pPr>
              <a:t>27/06/17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2CAD0C-DB58-5E46-90FC-D6F291BC298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127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C6BC57-BD2F-F444-846A-1EC46C95F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0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6975-DCC4-0F4D-BA83-65B866F0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DA86-C81D-154B-9E07-152BD4E5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5286-9A99-C141-AF71-FF3EE76F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96B5-BFF4-6144-B8CE-AA193BDEF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00B3-CCCA-474F-A5D7-F7131FA9D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B361-81EC-5541-B55B-AD5AAE49C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9196-DE38-F941-8A71-0656B4A20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31C-682B-FD41-BCA8-981CB9C0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1F26-9DB7-D749-AE19-14681C0F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978D-F3BB-EF4B-A8E7-52CE28EA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968D8274-E384-C44B-B2FD-540E81E6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iO_A_ENG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1971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lhcathome.cern.ch/lhcathome/per_app_list.php?appid=14&amp;is_team=&amp;is_total=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inc.berkeley.edu/download.ph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https://boinc.berkeley.edu/download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hcathome.web.cern.ch/projects/atlas" TargetMode="Externa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s://www.seti-germany.de/boinc_pentathlon/start.php?&amp;lang=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44824"/>
            <a:ext cx="75438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Demos: </a:t>
            </a:r>
            <a:r>
              <a:rPr lang="nb-NO" dirty="0" err="1" smtClean="0"/>
              <a:t>ATLAS@Home</a:t>
            </a: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140968"/>
            <a:ext cx="7543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nb-NO" sz="1800" b="1" dirty="0" smtClean="0"/>
              <a:t>David Cameron</a:t>
            </a:r>
            <a:endParaRPr lang="nb-NO" sz="1800" b="1" dirty="0"/>
          </a:p>
          <a:p>
            <a:pPr eaLnBrk="1" hangingPunct="1"/>
            <a:endParaRPr lang="nb-NO" sz="1800" b="1" dirty="0" smtClean="0"/>
          </a:p>
          <a:p>
            <a:pPr eaLnBrk="1" hangingPunct="1"/>
            <a:r>
              <a:rPr lang="nb-NO" sz="1800" b="1" dirty="0" err="1" smtClean="0"/>
              <a:t>NorduGrid</a:t>
            </a:r>
            <a:r>
              <a:rPr lang="nb-NO" sz="1800" b="1" dirty="0" smtClean="0"/>
              <a:t> Conference,</a:t>
            </a:r>
          </a:p>
          <a:p>
            <a:pPr eaLnBrk="1" hangingPunct="1"/>
            <a:r>
              <a:rPr lang="nb-NO" sz="1800" b="1" dirty="0" smtClean="0"/>
              <a:t>Tromsø, </a:t>
            </a:r>
            <a:r>
              <a:rPr lang="nb-NO" sz="1800" b="1" dirty="0" smtClean="0"/>
              <a:t>29</a:t>
            </a:r>
            <a:r>
              <a:rPr lang="nb-NO" sz="1800" b="1" dirty="0" smtClean="0"/>
              <a:t> </a:t>
            </a:r>
            <a:r>
              <a:rPr lang="nb-NO" sz="1800" b="1" dirty="0" smtClean="0"/>
              <a:t>June 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96200" cy="1143000"/>
          </a:xfrm>
        </p:spPr>
        <p:txBody>
          <a:bodyPr/>
          <a:lstStyle/>
          <a:p>
            <a:r>
              <a:rPr lang="en-GB" sz="2400" dirty="0" smtClean="0"/>
              <a:t>Volunteers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3384376" cy="4464496"/>
          </a:xfrm>
        </p:spPr>
        <p:txBody>
          <a:bodyPr/>
          <a:lstStyle/>
          <a:p>
            <a:r>
              <a:rPr lang="en-GB" sz="1600" dirty="0" smtClean="0"/>
              <a:t>Credit is granted to volunteers after completing jobs</a:t>
            </a:r>
          </a:p>
          <a:p>
            <a:r>
              <a:rPr lang="en-GB" sz="1600" dirty="0" smtClean="0"/>
              <a:t>No monetary value but incentive for competition!</a:t>
            </a:r>
          </a:p>
          <a:p>
            <a:endParaRPr lang="en-GB" sz="1600" dirty="0"/>
          </a:p>
          <a:p>
            <a:r>
              <a:rPr lang="en-GB" sz="1600" dirty="0" err="1" smtClean="0"/>
              <a:t>ATLAS@Home</a:t>
            </a:r>
            <a:r>
              <a:rPr lang="en-GB" sz="1600" dirty="0" smtClean="0"/>
              <a:t> for idle desktops/worker nodes at ATLAS institutes</a:t>
            </a:r>
          </a:p>
          <a:p>
            <a:r>
              <a:rPr lang="en-GB" sz="1600" dirty="0" smtClean="0"/>
              <a:t>#1: Office desktops at MPI Munich</a:t>
            </a:r>
          </a:p>
          <a:p>
            <a:r>
              <a:rPr lang="en-GB" sz="1600" dirty="0" smtClean="0"/>
              <a:t>#9: ATLAS software performance testing cluster at CERN</a:t>
            </a:r>
          </a:p>
          <a:p>
            <a:endParaRPr lang="en-GB" sz="1600" dirty="0"/>
          </a:p>
          <a:p>
            <a:r>
              <a:rPr lang="en-GB" sz="1600" dirty="0" err="1" smtClean="0"/>
              <a:t>ATLAS@Home</a:t>
            </a:r>
            <a:r>
              <a:rPr lang="en-GB" sz="1600" dirty="0" smtClean="0"/>
              <a:t> is the most lightweight “Grid site” solution</a:t>
            </a:r>
          </a:p>
          <a:p>
            <a:r>
              <a:rPr lang="en-GB" sz="1600" dirty="0" smtClean="0"/>
              <a:t>No storage, no services, non-intrusive</a:t>
            </a:r>
          </a:p>
          <a:p>
            <a:endParaRPr lang="en-GB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8728"/>
            <a:ext cx="4536504" cy="6714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84" y="531440"/>
            <a:ext cx="1031540" cy="63539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427" y="6481077"/>
            <a:ext cx="5078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4"/>
              </a:rPr>
              <a:t>https://lhcathome.cern.ch/lhcathome/per_app_list.php?appid=14&amp;is_team=&amp;is_total=</a:t>
            </a:r>
            <a:r>
              <a:rPr lang="en-GB" sz="1000" dirty="0" smtClean="0">
                <a:hlinkClick r:id="rId4"/>
              </a:rPr>
              <a:t>0</a:t>
            </a:r>
            <a:endParaRPr lang="en-GB" sz="1000" dirty="0" smtClean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4755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Volunteer Side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Install BOINC Client and </a:t>
            </a:r>
            <a:r>
              <a:rPr lang="en-GB" sz="2400" dirty="0" err="1" smtClean="0"/>
              <a:t>VirtualBox</a:t>
            </a:r>
            <a:endParaRPr lang="en-GB" sz="2400" dirty="0" smtClean="0"/>
          </a:p>
          <a:p>
            <a:pPr lvl="1"/>
            <a:r>
              <a:rPr lang="en-GB" sz="2000" dirty="0">
                <a:hlinkClick r:id="rId2"/>
              </a:rPr>
              <a:t>http://boinc.berkeley.edu/</a:t>
            </a:r>
            <a:r>
              <a:rPr lang="en-GB" sz="2000" dirty="0" smtClean="0">
                <a:hlinkClick r:id="rId2"/>
              </a:rPr>
              <a:t>download.php</a:t>
            </a:r>
            <a:endParaRPr lang="en-GB" sz="2000" dirty="0" smtClean="0"/>
          </a:p>
          <a:p>
            <a:pPr lvl="1"/>
            <a:r>
              <a:rPr lang="en-GB" sz="2000" dirty="0" smtClean="0"/>
              <a:t>One combined package for Windows</a:t>
            </a:r>
            <a:endParaRPr lang="en-GB" sz="2000" dirty="0" smtClean="0"/>
          </a:p>
          <a:p>
            <a:r>
              <a:rPr lang="en-GB" sz="2400" dirty="0" smtClean="0"/>
              <a:t>Choose </a:t>
            </a:r>
            <a:r>
              <a:rPr lang="en-GB" sz="2400" dirty="0" err="1" smtClean="0"/>
              <a:t>LHC@Home</a:t>
            </a:r>
            <a:endParaRPr lang="en-GB" sz="2400" dirty="0" smtClean="0"/>
          </a:p>
          <a:p>
            <a:pPr lvl="1"/>
            <a:r>
              <a:rPr lang="en-GB" sz="2000" dirty="0" smtClean="0"/>
              <a:t>Create an account from BOINC Manager or web pages</a:t>
            </a:r>
          </a:p>
          <a:p>
            <a:r>
              <a:rPr lang="en-GB" sz="2400" dirty="0" smtClean="0"/>
              <a:t>Select ATLAS app in project preferences</a:t>
            </a:r>
          </a:p>
          <a:p>
            <a:r>
              <a:rPr lang="en-GB" sz="2400" dirty="0" smtClean="0"/>
              <a:t>Start crunching!</a:t>
            </a:r>
          </a:p>
          <a:p>
            <a:pPr lvl="1"/>
            <a:r>
              <a:rPr lang="en-GB" sz="2000" dirty="0" smtClean="0"/>
              <a:t>Note: initial 500MB download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1720" y="2636912"/>
            <a:ext cx="280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BOINC download page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20688"/>
            <a:ext cx="5822032" cy="5354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128826"/>
            <a:ext cx="4756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https://boinc.berkeley.edu/</a:t>
            </a:r>
            <a:r>
              <a:rPr lang="en-GB" dirty="0" smtClean="0">
                <a:hlinkClick r:id="rId3"/>
              </a:rPr>
              <a:t>download.php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00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267946" cy="51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2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D31C-682B-FD41-BCA8-981CB9C06B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559485" cy="47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D31C-682B-FD41-BCA8-981CB9C06B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7971749" cy="63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8113984" cy="36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3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620688"/>
            <a:ext cx="5714491" cy="26642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D31C-682B-FD41-BCA8-981CB9C06B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1988840"/>
            <a:ext cx="189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show </a:t>
            </a:r>
            <a:r>
              <a:rPr lang="en-GB" dirty="0" smtClean="0"/>
              <a:t>graphics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61066"/>
            <a:ext cx="4358484" cy="2327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933056"/>
            <a:ext cx="3635896" cy="2127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933056"/>
            <a:ext cx="4298282" cy="235826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5" idx="1"/>
          </p:cNvCxnSpPr>
          <p:nvPr/>
        </p:nvCxnSpPr>
        <p:spPr bwMode="auto">
          <a:xfrm flipH="1" flipV="1">
            <a:off x="1115616" y="1484784"/>
            <a:ext cx="792088" cy="7041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7116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76" y="260648"/>
            <a:ext cx="7696200" cy="1143000"/>
          </a:xfrm>
        </p:spPr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4680520"/>
          </a:xfrm>
        </p:spPr>
        <p:txBody>
          <a:bodyPr/>
          <a:lstStyle/>
          <a:p>
            <a:r>
              <a:rPr lang="en-GB" sz="1800" dirty="0" smtClean="0"/>
              <a:t>Many projects on-going at the moment</a:t>
            </a:r>
            <a:endParaRPr lang="en-GB" sz="1600" dirty="0" smtClean="0"/>
          </a:p>
          <a:p>
            <a:r>
              <a:rPr lang="en-GB" sz="1800" dirty="0" smtClean="0"/>
              <a:t>Integration with ATLAS Event Service, designed for opportunistic resources</a:t>
            </a:r>
          </a:p>
          <a:p>
            <a:pPr lvl="1"/>
            <a:r>
              <a:rPr lang="en-GB" sz="1400" dirty="0" smtClean="0"/>
              <a:t>Volunteers prefer running a fixed length of time</a:t>
            </a:r>
          </a:p>
          <a:p>
            <a:pPr lvl="1"/>
            <a:r>
              <a:rPr lang="en-GB" sz="1400" dirty="0" smtClean="0"/>
              <a:t>AES can allow this by uploading events as they are produced up to a fixed time limit after which the job is killed</a:t>
            </a:r>
            <a:endParaRPr lang="en-GB" sz="1400" dirty="0"/>
          </a:p>
          <a:p>
            <a:r>
              <a:rPr lang="en-GB" sz="1800" dirty="0" smtClean="0"/>
              <a:t>A native version for Linux </a:t>
            </a:r>
          </a:p>
          <a:p>
            <a:pPr lvl="1"/>
            <a:r>
              <a:rPr lang="en-GB" sz="1400" dirty="0" smtClean="0"/>
              <a:t>Just needs CVMFS and Singularity on the PC</a:t>
            </a:r>
          </a:p>
          <a:p>
            <a:r>
              <a:rPr lang="en-GB" sz="1800" dirty="0" err="1" smtClean="0"/>
              <a:t>Checkpointing</a:t>
            </a:r>
            <a:endParaRPr lang="en-GB" sz="1800" dirty="0" smtClean="0"/>
          </a:p>
          <a:p>
            <a:pPr lvl="1"/>
            <a:r>
              <a:rPr lang="en-GB" sz="1400" dirty="0" smtClean="0"/>
              <a:t>Initialisation is a time (and not CPU-) consuming process – setting up software environment, reading conditions data over the network</a:t>
            </a:r>
          </a:p>
          <a:p>
            <a:pPr lvl="1"/>
            <a:r>
              <a:rPr lang="en-GB" sz="1400" dirty="0" err="1" smtClean="0"/>
              <a:t>ATLAS@Home</a:t>
            </a:r>
            <a:r>
              <a:rPr lang="en-GB" sz="1400" dirty="0" smtClean="0"/>
              <a:t> is the proof-of-concept platform for an effort to start jobs from a </a:t>
            </a:r>
            <a:r>
              <a:rPr lang="en-GB" sz="1400" dirty="0" err="1" smtClean="0"/>
              <a:t>checkpointed</a:t>
            </a:r>
            <a:r>
              <a:rPr lang="en-GB" sz="1400" dirty="0" smtClean="0"/>
              <a:t> image so they immediately use CPU</a:t>
            </a:r>
          </a:p>
          <a:p>
            <a:r>
              <a:rPr lang="en-GB" sz="1800" dirty="0" smtClean="0"/>
              <a:t>Other ATLAS workflows</a:t>
            </a:r>
          </a:p>
          <a:p>
            <a:pPr lvl="1"/>
            <a:r>
              <a:rPr lang="en-GB" sz="1400" dirty="0" smtClean="0"/>
              <a:t>E.g. event generation (Bachelor student in Lund</a:t>
            </a:r>
            <a:r>
              <a:rPr lang="en-GB" sz="1400" dirty="0" smtClean="0"/>
              <a:t>)</a:t>
            </a:r>
          </a:p>
          <a:p>
            <a:r>
              <a:rPr lang="en-GB" sz="1800" dirty="0" smtClean="0"/>
              <a:t>A great </a:t>
            </a:r>
            <a:r>
              <a:rPr lang="en-GB" sz="1800" dirty="0" err="1" smtClean="0"/>
              <a:t>plaftorm</a:t>
            </a:r>
            <a:r>
              <a:rPr lang="en-GB" sz="1800" dirty="0" smtClean="0"/>
              <a:t> for small projects and introduction to ATLAS/ARC distributed computing</a:t>
            </a:r>
          </a:p>
          <a:p>
            <a:r>
              <a:rPr lang="en-GB" sz="1800" dirty="0" smtClean="0"/>
              <a:t>Platform for other volunteer computing projects?</a:t>
            </a:r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96200" cy="1143000"/>
          </a:xfrm>
        </p:spPr>
        <p:txBody>
          <a:bodyPr/>
          <a:lstStyle/>
          <a:p>
            <a:r>
              <a:rPr lang="en-GB" dirty="0" smtClean="0"/>
              <a:t>Volunteer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114800"/>
          </a:xfrm>
        </p:spPr>
        <p:txBody>
          <a:bodyPr/>
          <a:lstStyle/>
          <a:p>
            <a:r>
              <a:rPr lang="en-GB" sz="2000" dirty="0" smtClean="0"/>
              <a:t>People volunteering their PC’s spare CPU cycles for science/mathematics/</a:t>
            </a:r>
            <a:r>
              <a:rPr lang="en-GB" sz="2000" dirty="0" err="1" smtClean="0"/>
              <a:t>bitcoins</a:t>
            </a:r>
            <a:r>
              <a:rPr lang="is-IS" sz="2000" dirty="0" smtClean="0"/>
              <a:t>…</a:t>
            </a:r>
          </a:p>
          <a:p>
            <a:r>
              <a:rPr lang="is-IS" sz="2000" dirty="0" smtClean="0"/>
              <a:t>The most commonly used software is BOINC</a:t>
            </a:r>
          </a:p>
          <a:p>
            <a:r>
              <a:rPr lang="is-IS" sz="2000" dirty="0" smtClean="0"/>
              <a:t>Why ATLAS@Home?</a:t>
            </a:r>
          </a:p>
          <a:p>
            <a:pPr lvl="1"/>
            <a:r>
              <a:rPr lang="is-IS" sz="1800" dirty="0" smtClean="0"/>
              <a:t>Free resources in a time of flat funding</a:t>
            </a:r>
          </a:p>
          <a:p>
            <a:pPr lvl="1"/>
            <a:r>
              <a:rPr lang="is-IS" sz="1800" dirty="0" smtClean="0"/>
              <a:t>Outreach and connecting to the public</a:t>
            </a:r>
          </a:p>
          <a:p>
            <a:r>
              <a:rPr lang="is-IS" sz="2200" dirty="0" smtClean="0"/>
              <a:t>ATLAS@Home is now part of LHC@Home</a:t>
            </a:r>
          </a:p>
          <a:p>
            <a:pPr lvl="1"/>
            <a:r>
              <a:rPr lang="en-US" sz="1800" dirty="0">
                <a:hlinkClick r:id="rId2"/>
              </a:rPr>
              <a:t>https://lhcathome.web.cern.ch/projects/</a:t>
            </a:r>
            <a:r>
              <a:rPr lang="en-US" sz="1800" dirty="0" smtClean="0">
                <a:hlinkClick r:id="rId2"/>
              </a:rPr>
              <a:t>atlas</a:t>
            </a:r>
            <a:endParaRPr lang="en-US" sz="1800" dirty="0" smtClean="0"/>
          </a:p>
          <a:p>
            <a:pPr lvl="1"/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653136"/>
            <a:ext cx="7236296" cy="14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7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96200" cy="1143000"/>
          </a:xfrm>
        </p:spPr>
        <p:txBody>
          <a:bodyPr/>
          <a:lstStyle/>
          <a:p>
            <a:r>
              <a:rPr lang="en-GB" dirty="0" err="1" smtClean="0"/>
              <a:t>ATLAS@Home</a:t>
            </a:r>
            <a:r>
              <a:rPr lang="en-GB" dirty="0" smtClean="0"/>
              <a:t>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08912" cy="4114800"/>
          </a:xfrm>
        </p:spPr>
        <p:txBody>
          <a:bodyPr/>
          <a:lstStyle/>
          <a:p>
            <a:r>
              <a:rPr lang="en-GB" sz="2000" dirty="0" smtClean="0"/>
              <a:t>Volunteers run ATLAS MC simulation jobs inside a CERNVM Virtual Machine</a:t>
            </a:r>
          </a:p>
          <a:p>
            <a:pPr lvl="1"/>
            <a:r>
              <a:rPr lang="en-GB" sz="1800" dirty="0" smtClean="0"/>
              <a:t>70% of our volunteers run Windows</a:t>
            </a:r>
          </a:p>
          <a:p>
            <a:r>
              <a:rPr lang="en-GB" sz="2000" dirty="0" smtClean="0"/>
              <a:t>Jobs are taken from the ATLAS job management system (Panda) and submitted to BOINC server through ARC CE</a:t>
            </a:r>
          </a:p>
          <a:p>
            <a:pPr lvl="1"/>
            <a:r>
              <a:rPr lang="en-GB" sz="1800" dirty="0" smtClean="0"/>
              <a:t>No grid credentials distributed to volunteers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645025"/>
            <a:ext cx="3938529" cy="2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23528" y="1340768"/>
            <a:ext cx="4752528" cy="51845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CERN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96200" cy="1143000"/>
          </a:xfrm>
        </p:spPr>
        <p:txBody>
          <a:bodyPr/>
          <a:lstStyle/>
          <a:p>
            <a:r>
              <a:rPr lang="en-GB" dirty="0" smtClean="0"/>
              <a:t>Current </a:t>
            </a:r>
            <a:r>
              <a:rPr lang="en-GB" dirty="0" err="1" smtClean="0"/>
              <a:t>ATLAS@Home</a:t>
            </a:r>
            <a:r>
              <a:rPr lang="en-GB" dirty="0" smtClean="0"/>
              <a:t> Setup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347864" y="1772816"/>
            <a:ext cx="1224136" cy="1008112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Control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Tower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39552" y="1844824"/>
            <a:ext cx="1872208" cy="86409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Panda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Server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9552" y="3429000"/>
            <a:ext cx="1872208" cy="504056"/>
          </a:xfrm>
          <a:prstGeom prst="rect">
            <a:avLst/>
          </a:prstGeom>
          <a:gradFill flip="none" rotWithShape="1">
            <a:gsLst>
              <a:gs pos="0">
                <a:srgbClr val="FFCAAE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ARC 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arc-boinc-01.cern.ch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87824" y="5373216"/>
            <a:ext cx="1872208" cy="86409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BOINC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server (</a:t>
            </a:r>
            <a:r>
              <a:rPr kumimoji="0" lang="en-GB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LHC@Home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aseline="0" dirty="0" smtClean="0"/>
              <a:t>boincai</a:t>
            </a:r>
            <a:r>
              <a:rPr lang="en-GB" sz="1600" dirty="0" smtClean="0"/>
              <a:t>06.cern.ch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5724128" y="4221088"/>
            <a:ext cx="2520280" cy="2376264"/>
          </a:xfrm>
          <a:prstGeom prst="snip2SameRect">
            <a:avLst>
              <a:gd name="adj1" fmla="val 4860"/>
              <a:gd name="adj2" fmla="val 0"/>
            </a:avLst>
          </a:prstGeom>
          <a:ln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Volunteer PC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372200" y="4869160"/>
            <a:ext cx="1512168" cy="648072"/>
          </a:xfrm>
          <a:prstGeom prst="roundRect">
            <a:avLst/>
          </a:prstGeom>
          <a:solidFill>
            <a:srgbClr val="3C8C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 Client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16216" y="5733256"/>
            <a:ext cx="1224136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VM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56176" y="5445224"/>
            <a:ext cx="187220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Shared Directory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868144" y="2132856"/>
            <a:ext cx="1512168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Grid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GB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Catalogs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and Storage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0" name="Straight Arrow Connector 19"/>
          <p:cNvCxnSpPr>
            <a:stCxn id="4" idx="1"/>
            <a:endCxn id="30" idx="3"/>
          </p:cNvCxnSpPr>
          <p:nvPr/>
        </p:nvCxnSpPr>
        <p:spPr bwMode="auto">
          <a:xfrm flipH="1">
            <a:off x="2339752" y="2276872"/>
            <a:ext cx="1008112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 bwMode="auto">
          <a:xfrm flipH="1">
            <a:off x="1475656" y="2780928"/>
            <a:ext cx="2484276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endCxn id="14" idx="1"/>
          </p:cNvCxnSpPr>
          <p:nvPr/>
        </p:nvCxnSpPr>
        <p:spPr bwMode="auto">
          <a:xfrm flipV="1">
            <a:off x="2411760" y="2492896"/>
            <a:ext cx="3456384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4" idx="2"/>
            <a:endCxn id="28" idx="1"/>
          </p:cNvCxnSpPr>
          <p:nvPr/>
        </p:nvCxnSpPr>
        <p:spPr bwMode="auto">
          <a:xfrm flipH="1">
            <a:off x="4067944" y="2852936"/>
            <a:ext cx="2556284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1"/>
            <a:endCxn id="9" idx="3"/>
          </p:cNvCxnSpPr>
          <p:nvPr/>
        </p:nvCxnSpPr>
        <p:spPr bwMode="auto">
          <a:xfrm flipH="1">
            <a:off x="4860032" y="5193196"/>
            <a:ext cx="1512168" cy="612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25" idx="2"/>
            <a:endCxn id="3" idx="0"/>
          </p:cNvCxnSpPr>
          <p:nvPr/>
        </p:nvCxnSpPr>
        <p:spPr bwMode="auto">
          <a:xfrm flipH="1">
            <a:off x="1439652" y="4509120"/>
            <a:ext cx="36004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611560" y="5373216"/>
            <a:ext cx="1656184" cy="93610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MySQL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(DB on demand)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4" name="Straight Arrow Connector 23"/>
          <p:cNvCxnSpPr>
            <a:stCxn id="9" idx="0"/>
            <a:endCxn id="28" idx="3"/>
          </p:cNvCxnSpPr>
          <p:nvPr/>
        </p:nvCxnSpPr>
        <p:spPr bwMode="auto">
          <a:xfrm flipV="1">
            <a:off x="3923928" y="5085184"/>
            <a:ext cx="144016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3568" y="2348880"/>
            <a:ext cx="165618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BOINC_MCORE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PQ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8" name="Can 27"/>
          <p:cNvSpPr/>
          <p:nvPr/>
        </p:nvSpPr>
        <p:spPr bwMode="auto">
          <a:xfrm>
            <a:off x="3275856" y="3717032"/>
            <a:ext cx="1584176" cy="1368152"/>
          </a:xfrm>
          <a:prstGeom prst="can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52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n>
                  <a:solidFill>
                    <a:schemeClr val="tx1"/>
                  </a:solidFill>
                </a:ln>
                <a:latin typeface="+mn-lt"/>
              </a:rPr>
              <a:t>Shared </a:t>
            </a:r>
            <a:r>
              <a:rPr kumimoji="0" lang="en-GB" sz="1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NFS (2TB)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n>
                  <a:solidFill>
                    <a:schemeClr val="tx1"/>
                  </a:solidFill>
                </a:ln>
                <a:latin typeface="+mn-lt"/>
              </a:rPr>
              <a:t>ARC cache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ARC </a:t>
            </a:r>
            <a:r>
              <a:rPr kumimoji="0" lang="en-GB" sz="1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sessiondir</a:t>
            </a:r>
            <a:endParaRPr kumimoji="0" lang="en-GB" sz="12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n>
                  <a:solidFill>
                    <a:schemeClr val="tx1"/>
                  </a:solidFill>
                </a:ln>
                <a:latin typeface="+mn-lt"/>
              </a:rPr>
              <a:t>BOINC </a:t>
            </a:r>
            <a:r>
              <a:rPr lang="en-GB" sz="1200" dirty="0" err="1" smtClean="0">
                <a:ln>
                  <a:solidFill>
                    <a:schemeClr val="tx1"/>
                  </a:solidFill>
                </a:ln>
                <a:latin typeface="+mn-lt"/>
              </a:rPr>
              <a:t>stagingdir</a:t>
            </a:r>
            <a:endParaRPr kumimoji="0" lang="en-GB" sz="12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9552" y="4005064"/>
            <a:ext cx="1872208" cy="504056"/>
          </a:xfrm>
          <a:prstGeom prst="rect">
            <a:avLst/>
          </a:prstGeom>
          <a:gradFill flip="none" rotWithShape="1">
            <a:gsLst>
              <a:gs pos="0">
                <a:srgbClr val="FFCAAE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ARC 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arc-boinc-03.cern.ch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0" name="Straight Arrow Connector 39"/>
          <p:cNvCxnSpPr>
            <a:stCxn id="9" idx="1"/>
            <a:endCxn id="3" idx="3"/>
          </p:cNvCxnSpPr>
          <p:nvPr/>
        </p:nvCxnSpPr>
        <p:spPr bwMode="auto">
          <a:xfrm flipH="1">
            <a:off x="2267744" y="5805264"/>
            <a:ext cx="720080" cy="360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ound Same Side Corner Rectangle 71"/>
          <p:cNvSpPr/>
          <p:nvPr/>
        </p:nvSpPr>
        <p:spPr bwMode="auto">
          <a:xfrm>
            <a:off x="827584" y="4509120"/>
            <a:ext cx="1224136" cy="360040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 Plugin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 dirty="0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Conference, 2017</a:t>
            </a:r>
            <a:endParaRPr lang="nb-NO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117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548680"/>
            <a:ext cx="7696200" cy="1143000"/>
          </a:xfrm>
        </p:spPr>
        <p:txBody>
          <a:bodyPr/>
          <a:lstStyle/>
          <a:p>
            <a:r>
              <a:rPr lang="en-GB" dirty="0" smtClean="0"/>
              <a:t>BOINC Plugin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772816"/>
            <a:ext cx="3960440" cy="439248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*-</a:t>
            </a:r>
            <a:r>
              <a:rPr lang="en-GB" dirty="0" err="1" smtClean="0"/>
              <a:t>boinc</a:t>
            </a:r>
            <a:r>
              <a:rPr lang="en-GB" dirty="0" smtClean="0"/>
              <a:t>-job LRMS scripts</a:t>
            </a:r>
          </a:p>
          <a:p>
            <a:pPr lvl="1"/>
            <a:r>
              <a:rPr lang="en-GB" dirty="0" smtClean="0"/>
              <a:t>submit: collect job requirements, filenames and pass to BOINC command </a:t>
            </a:r>
            <a:r>
              <a:rPr lang="en-GB" dirty="0" err="1" smtClean="0"/>
              <a:t>create_work</a:t>
            </a:r>
            <a:r>
              <a:rPr lang="en-GB" dirty="0" smtClean="0"/>
              <a:t>. Copy or link input files to BOINC server staging area</a:t>
            </a:r>
          </a:p>
          <a:p>
            <a:pPr lvl="1"/>
            <a:r>
              <a:rPr lang="en-GB" dirty="0" smtClean="0"/>
              <a:t>scan: query DB for state of jobs</a:t>
            </a:r>
          </a:p>
          <a:p>
            <a:pPr lvl="1"/>
            <a:r>
              <a:rPr lang="en-GB" dirty="0" smtClean="0"/>
              <a:t>cancel: run BOINC command </a:t>
            </a:r>
            <a:r>
              <a:rPr lang="en-GB" dirty="0" err="1" smtClean="0"/>
              <a:t>cancel_jobs</a:t>
            </a:r>
            <a:endParaRPr lang="en-GB" dirty="0" smtClean="0"/>
          </a:p>
          <a:p>
            <a:r>
              <a:rPr lang="en-GB" dirty="0" err="1" smtClean="0"/>
              <a:t>Boinc.pm</a:t>
            </a:r>
            <a:r>
              <a:rPr lang="en-GB" dirty="0" smtClean="0"/>
              <a:t> </a:t>
            </a:r>
            <a:r>
              <a:rPr lang="en-GB" dirty="0" err="1" smtClean="0"/>
              <a:t>infoprovider</a:t>
            </a:r>
            <a:endParaRPr lang="en-GB" dirty="0" smtClean="0"/>
          </a:p>
          <a:p>
            <a:pPr lvl="1"/>
            <a:r>
              <a:rPr lang="en-GB" dirty="0" smtClean="0"/>
              <a:t>Query DB for job state and total resources</a:t>
            </a:r>
          </a:p>
          <a:p>
            <a:r>
              <a:rPr lang="en-GB" dirty="0" err="1" smtClean="0"/>
              <a:t>arc.conf</a:t>
            </a:r>
            <a:endParaRPr lang="en-GB" dirty="0" smtClean="0"/>
          </a:p>
          <a:p>
            <a:pPr lvl="1"/>
            <a:r>
              <a:rPr lang="en-GB" dirty="0" err="1" smtClean="0"/>
              <a:t>lrms</a:t>
            </a:r>
            <a:r>
              <a:rPr lang="en-GB" dirty="0" smtClean="0"/>
              <a:t>=</a:t>
            </a:r>
            <a:r>
              <a:rPr lang="en-GB" dirty="0" err="1" smtClean="0"/>
              <a:t>boinc</a:t>
            </a:r>
            <a:endParaRPr lang="en-GB" dirty="0" smtClean="0"/>
          </a:p>
          <a:p>
            <a:pPr lvl="1"/>
            <a:r>
              <a:rPr lang="en-GB" dirty="0" smtClean="0"/>
              <a:t>Database connection parameters</a:t>
            </a:r>
          </a:p>
          <a:p>
            <a:r>
              <a:rPr lang="en-GB" dirty="0" smtClean="0"/>
              <a:t>Generic for any BOINC project</a:t>
            </a:r>
          </a:p>
          <a:p>
            <a:pPr lvl="1"/>
            <a:r>
              <a:rPr lang="en-GB" dirty="0" smtClean="0"/>
              <a:t>Except some ATLAS-specific handling of input files in the submit script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B9196-DE38-F941-8A71-0656B4A201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3968" y="1844824"/>
            <a:ext cx="47558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urier"/>
                <a:cs typeface="Courier"/>
              </a:rPr>
              <a:t>echo "bin/</a:t>
            </a:r>
            <a:r>
              <a:rPr lang="en-GB" sz="1100" dirty="0" err="1">
                <a:latin typeface="Courier"/>
                <a:cs typeface="Courier"/>
              </a:rPr>
              <a:t>create_work</a:t>
            </a:r>
            <a:r>
              <a:rPr lang="en-GB" sz="1100" dirty="0">
                <a:latin typeface="Courier"/>
                <a:cs typeface="Courier"/>
              </a:rPr>
              <a:t> \</a:t>
            </a:r>
          </a:p>
          <a:p>
            <a:r>
              <a:rPr lang="en-GB" sz="1100" dirty="0">
                <a:latin typeface="Courier"/>
                <a:cs typeface="Courier"/>
              </a:rPr>
              <a:t>      --</a:t>
            </a:r>
            <a:r>
              <a:rPr lang="en-GB" sz="1100" dirty="0" err="1">
                <a:latin typeface="Courier"/>
                <a:cs typeface="Courier"/>
              </a:rPr>
              <a:t>appname</a:t>
            </a:r>
            <a:r>
              <a:rPr lang="en-GB" sz="1100" dirty="0">
                <a:latin typeface="Courier"/>
                <a:cs typeface="Courier"/>
              </a:rPr>
              <a:t> $BOINC_APP \</a:t>
            </a:r>
          </a:p>
          <a:p>
            <a:r>
              <a:rPr lang="en-GB" sz="1100" dirty="0">
                <a:latin typeface="Courier"/>
                <a:cs typeface="Courier"/>
              </a:rPr>
              <a:t>      --</a:t>
            </a:r>
            <a:r>
              <a:rPr lang="en-GB" sz="1100" dirty="0" err="1">
                <a:latin typeface="Courier"/>
                <a:cs typeface="Courier"/>
              </a:rPr>
              <a:t>wu_name</a:t>
            </a:r>
            <a:r>
              <a:rPr lang="en-GB" sz="1100" dirty="0">
                <a:latin typeface="Courier"/>
                <a:cs typeface="Courier"/>
              </a:rPr>
              <a:t> $</a:t>
            </a:r>
            <a:r>
              <a:rPr lang="en-GB" sz="1100" dirty="0" err="1">
                <a:latin typeface="Courier"/>
                <a:cs typeface="Courier"/>
              </a:rPr>
              <a:t>wu</a:t>
            </a:r>
            <a:r>
              <a:rPr lang="en-GB" sz="1100" dirty="0">
                <a:latin typeface="Courier"/>
                <a:cs typeface="Courier"/>
              </a:rPr>
              <a:t> \</a:t>
            </a:r>
          </a:p>
          <a:p>
            <a:r>
              <a:rPr lang="en-GB" sz="1100" dirty="0">
                <a:latin typeface="Courier"/>
                <a:cs typeface="Courier"/>
              </a:rPr>
              <a:t>      --</a:t>
            </a:r>
            <a:r>
              <a:rPr lang="en-GB" sz="1100" dirty="0" err="1">
                <a:latin typeface="Courier"/>
                <a:cs typeface="Courier"/>
              </a:rPr>
              <a:t>wu_template</a:t>
            </a:r>
            <a:r>
              <a:rPr lang="en-GB" sz="1100" dirty="0">
                <a:latin typeface="Courier"/>
                <a:cs typeface="Courier"/>
              </a:rPr>
              <a:t> $WU_TEMPLATE \</a:t>
            </a:r>
          </a:p>
          <a:p>
            <a:r>
              <a:rPr lang="en-GB" sz="1100" dirty="0">
                <a:latin typeface="Courier"/>
                <a:cs typeface="Courier"/>
              </a:rPr>
              <a:t>      --</a:t>
            </a:r>
            <a:r>
              <a:rPr lang="en-GB" sz="1100" dirty="0" err="1">
                <a:latin typeface="Courier"/>
                <a:cs typeface="Courier"/>
              </a:rPr>
              <a:t>result_template</a:t>
            </a:r>
            <a:r>
              <a:rPr lang="en-GB" sz="1100" dirty="0">
                <a:latin typeface="Courier"/>
                <a:cs typeface="Courier"/>
              </a:rPr>
              <a:t> $RESULT_TEMPLATE \</a:t>
            </a:r>
          </a:p>
          <a:p>
            <a:r>
              <a:rPr lang="en-GB" sz="1100" dirty="0">
                <a:latin typeface="Courier"/>
                <a:cs typeface="Courier"/>
              </a:rPr>
              <a:t>      --</a:t>
            </a:r>
            <a:r>
              <a:rPr lang="en-GB" sz="1100" dirty="0" err="1">
                <a:latin typeface="Courier"/>
                <a:cs typeface="Courier"/>
              </a:rPr>
              <a:t>rsc_memory_bound</a:t>
            </a:r>
            <a:r>
              <a:rPr lang="en-GB" sz="1100" dirty="0">
                <a:latin typeface="Courier"/>
                <a:cs typeface="Courier"/>
              </a:rPr>
              <a:t> $</a:t>
            </a:r>
            <a:r>
              <a:rPr lang="en-GB" sz="1100" dirty="0" err="1">
                <a:latin typeface="Courier"/>
                <a:cs typeface="Courier"/>
              </a:rPr>
              <a:t>memreq</a:t>
            </a:r>
            <a:r>
              <a:rPr lang="en-GB" sz="1100" dirty="0">
                <a:latin typeface="Courier"/>
                <a:cs typeface="Courier"/>
              </a:rPr>
              <a:t> \</a:t>
            </a:r>
          </a:p>
          <a:p>
            <a:r>
              <a:rPr lang="en-GB" sz="1100" dirty="0">
                <a:latin typeface="Courier"/>
                <a:cs typeface="Courier"/>
              </a:rPr>
              <a:t>      --</a:t>
            </a:r>
            <a:r>
              <a:rPr lang="en-GB" sz="1100" dirty="0" err="1">
                <a:latin typeface="Courier"/>
                <a:cs typeface="Courier"/>
              </a:rPr>
              <a:t>rsc_fpops_est</a:t>
            </a:r>
            <a:r>
              <a:rPr lang="en-GB" sz="1100" dirty="0">
                <a:latin typeface="Courier"/>
                <a:cs typeface="Courier"/>
              </a:rPr>
              <a:t> $</a:t>
            </a:r>
            <a:r>
              <a:rPr lang="en-GB" sz="1100" dirty="0" err="1">
                <a:latin typeface="Courier"/>
                <a:cs typeface="Courier"/>
              </a:rPr>
              <a:t>maxcputime</a:t>
            </a:r>
            <a:r>
              <a:rPr lang="en-GB" sz="1100" dirty="0">
                <a:latin typeface="Courier"/>
                <a:cs typeface="Courier"/>
              </a:rPr>
              <a:t> \</a:t>
            </a:r>
          </a:p>
          <a:p>
            <a:r>
              <a:rPr lang="en-GB" sz="1100" dirty="0">
                <a:latin typeface="Courier"/>
                <a:cs typeface="Courier"/>
              </a:rPr>
              <a:t>      --</a:t>
            </a:r>
            <a:r>
              <a:rPr lang="en-GB" sz="1100" dirty="0" err="1">
                <a:latin typeface="Courier"/>
                <a:cs typeface="Courier"/>
              </a:rPr>
              <a:t>remote_file</a:t>
            </a:r>
            <a:r>
              <a:rPr lang="en-GB" sz="1100" dirty="0">
                <a:latin typeface="Courier"/>
                <a:cs typeface="Courier"/>
              </a:rPr>
              <a:t> $</a:t>
            </a:r>
            <a:r>
              <a:rPr lang="en-GB" sz="1100" dirty="0" err="1">
                <a:latin typeface="Courier"/>
                <a:cs typeface="Courier"/>
              </a:rPr>
              <a:t>remote_url</a:t>
            </a:r>
            <a:r>
              <a:rPr lang="en-GB" sz="1100" dirty="0">
                <a:latin typeface="Courier"/>
                <a:cs typeface="Courier"/>
              </a:rPr>
              <a:t> $</a:t>
            </a:r>
            <a:r>
              <a:rPr lang="en-GB" sz="1100" dirty="0" err="1">
                <a:latin typeface="Courier"/>
                <a:cs typeface="Courier"/>
              </a:rPr>
              <a:t>fsize</a:t>
            </a:r>
            <a:r>
              <a:rPr lang="en-GB" sz="1100" dirty="0">
                <a:latin typeface="Courier"/>
                <a:cs typeface="Courier"/>
              </a:rPr>
              <a:t> $md5 \</a:t>
            </a:r>
          </a:p>
          <a:p>
            <a:r>
              <a:rPr lang="en-GB" sz="1100" dirty="0">
                <a:latin typeface="Courier"/>
                <a:cs typeface="Courier"/>
              </a:rPr>
              <a:t>      $priority \</a:t>
            </a:r>
          </a:p>
          <a:p>
            <a:r>
              <a:rPr lang="en-GB" sz="1100" dirty="0">
                <a:latin typeface="Courier"/>
                <a:cs typeface="Courier"/>
              </a:rPr>
              <a:t>      $(</a:t>
            </a:r>
            <a:r>
              <a:rPr lang="en-GB" sz="1100" dirty="0" err="1">
                <a:latin typeface="Courier"/>
                <a:cs typeface="Courier"/>
              </a:rPr>
              <a:t>basename</a:t>
            </a:r>
            <a:r>
              <a:rPr lang="en-GB" sz="1100" dirty="0">
                <a:latin typeface="Courier"/>
                <a:cs typeface="Courier"/>
              </a:rPr>
              <a:t> $</a:t>
            </a:r>
            <a:r>
              <a:rPr lang="en-GB" sz="1100" dirty="0" err="1">
                <a:latin typeface="Courier"/>
                <a:cs typeface="Courier"/>
              </a:rPr>
              <a:t>JobInput</a:t>
            </a:r>
            <a:r>
              <a:rPr lang="en-GB" sz="1100" dirty="0">
                <a:latin typeface="Courier"/>
                <a:cs typeface="Courier"/>
              </a:rPr>
              <a:t>) \</a:t>
            </a:r>
          </a:p>
          <a:p>
            <a:r>
              <a:rPr lang="en-GB" sz="1100" dirty="0">
                <a:latin typeface="Courier"/>
                <a:cs typeface="Courier"/>
              </a:rPr>
              <a:t>      $RTE_FILE \</a:t>
            </a:r>
          </a:p>
          <a:p>
            <a:r>
              <a:rPr lang="en-GB" sz="1100" dirty="0">
                <a:latin typeface="Courier"/>
                <a:cs typeface="Courier"/>
              </a:rPr>
              <a:t>      $(</a:t>
            </a:r>
            <a:r>
              <a:rPr lang="en-GB" sz="1100" dirty="0" err="1">
                <a:latin typeface="Courier"/>
                <a:cs typeface="Courier"/>
              </a:rPr>
              <a:t>basename</a:t>
            </a:r>
            <a:r>
              <a:rPr lang="en-GB" sz="1100" dirty="0">
                <a:latin typeface="Courier"/>
                <a:cs typeface="Courier"/>
              </a:rPr>
              <a:t> $LRMS_JOB_SCRIPT)" &gt;&gt; $LRMS_JOB_BOINC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29309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1600" dirty="0" smtClean="0"/>
              <a:t>ATLAS-SITE RTE sets project parameters</a:t>
            </a:r>
          </a:p>
          <a:p>
            <a:pPr marL="800100" lvl="1" indent="-342900">
              <a:buFont typeface="Arial"/>
              <a:buChar char="•"/>
            </a:pPr>
            <a:r>
              <a:rPr lang="en-GB" sz="1600" dirty="0" smtClean="0"/>
              <a:t>Path to BOINC project area</a:t>
            </a:r>
          </a:p>
          <a:p>
            <a:pPr marL="800100" lvl="1" indent="-342900">
              <a:buFont typeface="Arial"/>
              <a:buChar char="•"/>
            </a:pPr>
            <a:r>
              <a:rPr lang="en-GB" sz="1600" dirty="0" smtClean="0"/>
              <a:t>App name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This will eventually go into </a:t>
            </a:r>
            <a:r>
              <a:rPr lang="en-GB" sz="1600" dirty="0" err="1" smtClean="0"/>
              <a:t>arc.conf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0006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Multicore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 limiting factor for many volunteers is the memory ATLAS software consumes</a:t>
            </a:r>
          </a:p>
          <a:p>
            <a:pPr lvl="1"/>
            <a:r>
              <a:rPr lang="en-GB" dirty="0" smtClean="0"/>
              <a:t>2.3GB for VM + overhead -&gt; max 1 job per 4GB</a:t>
            </a:r>
          </a:p>
          <a:p>
            <a:r>
              <a:rPr lang="en-GB" dirty="0" smtClean="0"/>
              <a:t>In July 2016 a multicore version of </a:t>
            </a:r>
            <a:r>
              <a:rPr lang="en-GB" dirty="0" err="1" smtClean="0"/>
              <a:t>ATLAS@Home</a:t>
            </a:r>
            <a:r>
              <a:rPr lang="en-GB" dirty="0" smtClean="0"/>
              <a:t> was introduced</a:t>
            </a:r>
          </a:p>
          <a:p>
            <a:r>
              <a:rPr lang="en-GB" dirty="0" smtClean="0"/>
              <a:t>The app uses as many cores as available on the PC (up to </a:t>
            </a:r>
            <a:r>
              <a:rPr lang="en-GB" dirty="0"/>
              <a:t>8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VM is started with this many cores and memory=2.5GB + 0.8GB * </a:t>
            </a:r>
            <a:r>
              <a:rPr lang="en-GB" dirty="0" err="1" smtClean="0"/>
              <a:t>ncores</a:t>
            </a:r>
            <a:endParaRPr lang="en-GB" dirty="0" smtClean="0"/>
          </a:p>
          <a:p>
            <a:pPr lvl="1"/>
            <a:r>
              <a:rPr lang="en-GB" dirty="0" smtClean="0"/>
              <a:t>2 cores need 4.1GB memory</a:t>
            </a:r>
          </a:p>
          <a:p>
            <a:pPr lvl="1"/>
            <a:r>
              <a:rPr lang="en-GB" dirty="0"/>
              <a:t>8</a:t>
            </a:r>
            <a:r>
              <a:rPr lang="en-GB" dirty="0" smtClean="0"/>
              <a:t> cores need 8.9GB memory</a:t>
            </a:r>
          </a:p>
          <a:p>
            <a:r>
              <a:rPr lang="en-GB" dirty="0" smtClean="0"/>
              <a:t>Before the job starts the ATLAS wrapper sets the number of cores for the job to use based on how many cores the VM has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0" y="1196752"/>
            <a:ext cx="6876256" cy="5161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96200" cy="1143000"/>
          </a:xfrm>
        </p:spPr>
        <p:txBody>
          <a:bodyPr/>
          <a:lstStyle/>
          <a:p>
            <a:r>
              <a:rPr lang="en-GB" dirty="0" smtClean="0"/>
              <a:t>Multicore 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99792" y="1988840"/>
            <a:ext cx="4139813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/>
              <a:t>Different colours represent different core numbers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6350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96200" cy="1143000"/>
          </a:xfrm>
        </p:spPr>
        <p:txBody>
          <a:bodyPr/>
          <a:lstStyle/>
          <a:p>
            <a:r>
              <a:rPr lang="en-GB" dirty="0" err="1" smtClean="0"/>
              <a:t>ATLAS@Home</a:t>
            </a:r>
            <a:r>
              <a:rPr lang="en-GB" dirty="0" smtClean="0"/>
              <a:t> -&gt; </a:t>
            </a:r>
            <a:r>
              <a:rPr lang="en-GB" dirty="0" err="1" smtClean="0"/>
              <a:t>LHC@Home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696200" cy="4114800"/>
          </a:xfrm>
        </p:spPr>
        <p:txBody>
          <a:bodyPr/>
          <a:lstStyle/>
          <a:p>
            <a:r>
              <a:rPr lang="en-GB" sz="1800" dirty="0" smtClean="0"/>
              <a:t>LHC experiments independently started volunteer computing projects in last few years</a:t>
            </a:r>
          </a:p>
          <a:p>
            <a:pPr lvl="1"/>
            <a:r>
              <a:rPr lang="en-GB" sz="1600" dirty="0" smtClean="0"/>
              <a:t>All now consolidated under one umbrella project: </a:t>
            </a:r>
            <a:r>
              <a:rPr lang="en-GB" sz="1600" dirty="0" err="1" smtClean="0"/>
              <a:t>LHC@Home</a:t>
            </a:r>
            <a:endParaRPr lang="en-GB" sz="1600" dirty="0" smtClean="0"/>
          </a:p>
          <a:p>
            <a:pPr lvl="1"/>
            <a:r>
              <a:rPr lang="en-GB" sz="1600" dirty="0" smtClean="0"/>
              <a:t>Single infrastructure to support</a:t>
            </a:r>
          </a:p>
          <a:p>
            <a:pPr lvl="1"/>
            <a:r>
              <a:rPr lang="en-GB" sz="1600" dirty="0" smtClean="0"/>
              <a:t>Unified outreach effort</a:t>
            </a:r>
          </a:p>
          <a:p>
            <a:pPr lvl="1"/>
            <a:r>
              <a:rPr lang="en-GB" sz="1600" dirty="0" smtClean="0"/>
              <a:t>Easier for volunteers to contribute to “CERN projects”</a:t>
            </a:r>
          </a:p>
          <a:p>
            <a:r>
              <a:rPr lang="en-GB" sz="2000" dirty="0" smtClean="0"/>
              <a:t>After transition: more work from fewer hosts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4" y="3717032"/>
            <a:ext cx="3593484" cy="2686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97956"/>
            <a:ext cx="3600400" cy="27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96200" cy="1143000"/>
          </a:xfrm>
        </p:spPr>
        <p:txBody>
          <a:bodyPr/>
          <a:lstStyle/>
          <a:p>
            <a:r>
              <a:rPr lang="en-GB" dirty="0" err="1" smtClean="0"/>
              <a:t>ATLAS@Home</a:t>
            </a:r>
            <a:r>
              <a:rPr lang="en-GB" dirty="0" smtClean="0"/>
              <a:t> -&gt; </a:t>
            </a:r>
            <a:r>
              <a:rPr lang="en-GB" dirty="0" err="1" smtClean="0"/>
              <a:t>LHC@Home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696200" cy="4114800"/>
          </a:xfrm>
        </p:spPr>
        <p:txBody>
          <a:bodyPr/>
          <a:lstStyle/>
          <a:p>
            <a:r>
              <a:rPr lang="en-GB" sz="1800" dirty="0" smtClean="0"/>
              <a:t>LHC experiments independently started volunteer computing projects in last few years</a:t>
            </a:r>
          </a:p>
          <a:p>
            <a:pPr lvl="1"/>
            <a:r>
              <a:rPr lang="en-GB" sz="1600" dirty="0" smtClean="0"/>
              <a:t>All now consolidated under one umbrella project: </a:t>
            </a:r>
            <a:r>
              <a:rPr lang="en-GB" sz="1600" dirty="0" err="1" smtClean="0"/>
              <a:t>LHC@Home</a:t>
            </a:r>
            <a:endParaRPr lang="en-GB" sz="1600" dirty="0" smtClean="0"/>
          </a:p>
          <a:p>
            <a:pPr lvl="1"/>
            <a:r>
              <a:rPr lang="en-GB" sz="1600" dirty="0" smtClean="0"/>
              <a:t>Single infrastructure to support</a:t>
            </a:r>
          </a:p>
          <a:p>
            <a:pPr lvl="1"/>
            <a:r>
              <a:rPr lang="en-GB" sz="1600" dirty="0" smtClean="0"/>
              <a:t>Unified outreach effort</a:t>
            </a:r>
          </a:p>
          <a:p>
            <a:pPr lvl="1"/>
            <a:r>
              <a:rPr lang="en-GB" sz="1600" dirty="0" smtClean="0"/>
              <a:t>Easier for volunteers to contribute to “CERN projects”</a:t>
            </a:r>
          </a:p>
          <a:p>
            <a:r>
              <a:rPr lang="en-GB" sz="2000" dirty="0" smtClean="0"/>
              <a:t>After transition: more work from fewer hosts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4" y="3717032"/>
            <a:ext cx="3593484" cy="2686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97956"/>
            <a:ext cx="3600400" cy="2727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925836"/>
            <a:ext cx="6840760" cy="1157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365996"/>
            <a:ext cx="5722776" cy="17191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7092280" y="3645024"/>
            <a:ext cx="1296144" cy="17281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005956"/>
            <a:ext cx="6209051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6"/>
              </a:rPr>
              <a:t>https://www.seti-germany.de/boinc_pentathlon/start.php?&amp;lang=</a:t>
            </a:r>
            <a:r>
              <a:rPr lang="en-GB" sz="1600" dirty="0" smtClean="0">
                <a:hlinkClick r:id="rId6"/>
              </a:rPr>
              <a:t>en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1207990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34565</TotalTime>
  <Words>1056</Words>
  <Application>Microsoft Macintosh PowerPoint</Application>
  <PresentationFormat>On-screen Show (4:3)</PresentationFormat>
  <Paragraphs>183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Demos: ATLAS@Home</vt:lpstr>
      <vt:lpstr>Volunteer Computing</vt:lpstr>
      <vt:lpstr>ATLAS@Home jobs</vt:lpstr>
      <vt:lpstr>Current ATLAS@Home Setup</vt:lpstr>
      <vt:lpstr>BOINC Plugin</vt:lpstr>
      <vt:lpstr>Multicore support</vt:lpstr>
      <vt:lpstr>Multicore results</vt:lpstr>
      <vt:lpstr>ATLAS@Home -&gt; LHC@Home</vt:lpstr>
      <vt:lpstr>ATLAS@Home -&gt; LHC@Home</vt:lpstr>
      <vt:lpstr>Volunteers</vt:lpstr>
      <vt:lpstr>On the Volunteer 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</vt:vector>
  </TitlesOfParts>
  <Manager/>
  <Company>Rayon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Henrik Haugan</dc:creator>
  <cp:keywords/>
  <dc:description/>
  <cp:lastModifiedBy>David Cameron</cp:lastModifiedBy>
  <cp:revision>108</cp:revision>
  <dcterms:created xsi:type="dcterms:W3CDTF">2011-04-26T13:34:54Z</dcterms:created>
  <dcterms:modified xsi:type="dcterms:W3CDTF">2017-06-29T10:50:16Z</dcterms:modified>
  <cp:category/>
</cp:coreProperties>
</file>