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Shape 68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9" name="Shape 69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70" name="Shape 70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Shape 71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" name="Shape 72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73" name="Shape 73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5" name="Shape 7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400"/>
            </a:lvl1pPr>
            <a:lvl2pPr lvl="1" rtl="0" algn="ctr">
              <a:spcBef>
                <a:spcPts val="0"/>
              </a:spcBef>
              <a:buSzPct val="100000"/>
              <a:defRPr sz="5400"/>
            </a:lvl2pPr>
            <a:lvl3pPr lvl="2" rtl="0" algn="ctr">
              <a:spcBef>
                <a:spcPts val="0"/>
              </a:spcBef>
              <a:buSzPct val="100000"/>
              <a:defRPr sz="5400"/>
            </a:lvl3pPr>
            <a:lvl4pPr lvl="3" rtl="0" algn="ctr">
              <a:spcBef>
                <a:spcPts val="0"/>
              </a:spcBef>
              <a:buSzPct val="100000"/>
              <a:defRPr sz="5400"/>
            </a:lvl4pPr>
            <a:lvl5pPr lvl="4" rtl="0" algn="ctr">
              <a:spcBef>
                <a:spcPts val="0"/>
              </a:spcBef>
              <a:buSzPct val="100000"/>
              <a:defRPr sz="5400"/>
            </a:lvl5pPr>
            <a:lvl6pPr lvl="5" rtl="0" algn="ctr">
              <a:spcBef>
                <a:spcPts val="0"/>
              </a:spcBef>
              <a:buSzPct val="100000"/>
              <a:defRPr sz="5400"/>
            </a:lvl6pPr>
            <a:lvl7pPr lvl="6" rtl="0" algn="ctr">
              <a:spcBef>
                <a:spcPts val="0"/>
              </a:spcBef>
              <a:buSzPct val="100000"/>
              <a:defRPr sz="5400"/>
            </a:lvl7pPr>
            <a:lvl8pPr lvl="7" rtl="0" algn="ctr">
              <a:spcBef>
                <a:spcPts val="0"/>
              </a:spcBef>
              <a:buSzPct val="100000"/>
              <a:defRPr sz="5400"/>
            </a:lvl8pPr>
            <a:lvl9pPr lvl="8" rtl="0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87" name="Shape 87"/>
          <p:cNvSpPr txBox="1"/>
          <p:nvPr/>
        </p:nvSpPr>
        <p:spPr>
          <a:xfrm>
            <a:off x="419400" y="4783968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Andy H. {Alja, Matevz} T. Ilija V. Wei Y. Rob G.      ATLAS SW&amp;C @ Valencia 2017-06-15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5" name="Shape 10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Shape 106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hyperlink" Target="https://www.google.ch/search?espv=2&amp;biw=1183&amp;bih=613&amp;q=1000+PB+exabytes&amp;spell=1&amp;sa=X&amp;ved=0ahUKEwjl7rr16anNAhWD0RQKHZCRDlkQvwUIGSg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hyperlink" Target="https://www.google.ch/search?espv=2&amp;biw=1183&amp;bih=613&amp;q=1000+PB+exabytes&amp;spell=1&amp;sa=X&amp;ved=0ahUKEwjl7rr16anNAhWD0RQKHZCRDlkQvwUIGSgA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ctrTitle"/>
          </p:nvPr>
        </p:nvSpPr>
        <p:spPr>
          <a:xfrm>
            <a:off x="1004150" y="19803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ATLAS Data Management: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Evolution &amp; Impact on ARC</a:t>
            </a:r>
          </a:p>
        </p:txBody>
      </p:sp>
      <p:sp>
        <p:nvSpPr>
          <p:cNvPr id="125" name="Shape 12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Vincent Garonne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Future of DDM ?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GB"/>
              <a:t>T</a:t>
            </a:r>
            <a:r>
              <a:rPr lang="en-GB"/>
              <a:t>rends in data management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/>
              <a:t>Original model was based on network being the weak point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/>
              <a:t>But network has proven to be cheaper and better than expected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/>
              <a:t>Break the rigid hierarchical model of data flow and sending jobs to data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GB"/>
              <a:t>Dynamic data placement</a:t>
            </a:r>
          </a:p>
          <a:p>
            <a:pPr indent="-228600" lvl="2" marL="13716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Remote data access over wide area network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Need more disk but with flat budget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/>
              <a:t>Opportunistic resources, High Performance Computing (supercomputers)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Cache, content delivery network, streaming</a:t>
            </a:r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750" y="140387"/>
            <a:ext cx="211455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8265"/>
          <a:stretch/>
        </p:blipFill>
        <p:spPr>
          <a:xfrm>
            <a:off x="1070875" y="82050"/>
            <a:ext cx="7174975" cy="49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ARC &amp; </a:t>
            </a:r>
            <a:r>
              <a:rPr lang="en-GB"/>
              <a:t>Cloud / Volatile Storage / Cache / Resources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Integration of new storage types is a constant need: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Objects store and cloud (volatile) storage to increase the total storage capacity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New protocols, e.g., swift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New authentication mechanisms, e.g., openID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Storage-less computing sites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ARC &amp; ATLAS Event (Streaming) Service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Object-level (event) workflow instead of file-level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In the future of ATLAS, the event should be the atomic information unit for information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Dynamic data aggregation in data storage to best accommodate the specifics of the storage location and data transfer, i.e. the  files are no longer static quantities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Event-level granularity of event processing in heavily parallel computing environments</a:t>
            </a:r>
            <a:r>
              <a:rPr lang="en-GB" sz="1800"/>
              <a:t>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Today g</a:t>
            </a:r>
            <a:r>
              <a:rPr lang="en-GB"/>
              <a:t>ranular data handling at file level in ARC Cache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Direct (wan) I/O from jobs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Impact on the brokering algorithm ?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Possibility to expose cache content in Rucio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Can ARC cache be extended to cache </a:t>
            </a:r>
            <a:r>
              <a:rPr lang="en-GB"/>
              <a:t>events ? talk to the ATLAS Event Streaming Service ? move toward a Content Delivery Network model ?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Event identifiers vs. hash(urls) ? AES →ARC Cache → Jobs ? AES + ARC Cache → Jobs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Xrootd Read-Only Cache: ARC ?</a:t>
            </a:r>
          </a:p>
        </p:txBody>
      </p:sp>
      <p:sp>
        <p:nvSpPr>
          <p:cNvPr id="311" name="Shape 311"/>
          <p:cNvSpPr/>
          <p:nvPr/>
        </p:nvSpPr>
        <p:spPr>
          <a:xfrm>
            <a:off x="2410900" y="1809393"/>
            <a:ext cx="4691450" cy="944793"/>
          </a:xfrm>
          <a:custGeom>
            <a:pathLst>
              <a:path extrusionOk="0" h="50389" w="187658">
                <a:moveTo>
                  <a:pt x="0" y="46263"/>
                </a:moveTo>
                <a:cubicBezTo>
                  <a:pt x="15421" y="46371"/>
                  <a:pt x="61249" y="54624"/>
                  <a:pt x="92526" y="46914"/>
                </a:cubicBezTo>
                <a:cubicBezTo>
                  <a:pt x="123802" y="39203"/>
                  <a:pt x="171802" y="7819"/>
                  <a:pt x="187658" y="0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12" name="Shape 312"/>
          <p:cNvSpPr/>
          <p:nvPr/>
        </p:nvSpPr>
        <p:spPr>
          <a:xfrm flipH="1" rot="10800000">
            <a:off x="2345725" y="3104566"/>
            <a:ext cx="4691450" cy="427162"/>
          </a:xfrm>
          <a:custGeom>
            <a:pathLst>
              <a:path extrusionOk="0" h="29695" w="187658">
                <a:moveTo>
                  <a:pt x="0" y="28018"/>
                </a:moveTo>
                <a:cubicBezTo>
                  <a:pt x="14769" y="27909"/>
                  <a:pt x="57339" y="32036"/>
                  <a:pt x="88616" y="27367"/>
                </a:cubicBezTo>
                <a:cubicBezTo>
                  <a:pt x="119892" y="22697"/>
                  <a:pt x="171151" y="4561"/>
                  <a:pt x="187658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13" name="Shape 313"/>
          <p:cNvSpPr/>
          <p:nvPr/>
        </p:nvSpPr>
        <p:spPr>
          <a:xfrm>
            <a:off x="2410900" y="3330581"/>
            <a:ext cx="4626170" cy="971137"/>
          </a:xfrm>
          <a:custGeom>
            <a:pathLst>
              <a:path extrusionOk="0" h="51794" w="166155">
                <a:moveTo>
                  <a:pt x="0" y="4228"/>
                </a:moveTo>
                <a:cubicBezTo>
                  <a:pt x="15421" y="4119"/>
                  <a:pt x="64833" y="-4350"/>
                  <a:pt x="92526" y="3577"/>
                </a:cubicBezTo>
                <a:cubicBezTo>
                  <a:pt x="120218" y="11504"/>
                  <a:pt x="153883" y="43757"/>
                  <a:pt x="166155" y="5179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14" name="Shape 314"/>
          <p:cNvSpPr/>
          <p:nvPr/>
        </p:nvSpPr>
        <p:spPr>
          <a:xfrm>
            <a:off x="4690600" y="1809393"/>
            <a:ext cx="2411750" cy="1722642"/>
          </a:xfrm>
          <a:custGeom>
            <a:pathLst>
              <a:path extrusionOk="0" h="89920" w="96470">
                <a:moveTo>
                  <a:pt x="96470" y="0"/>
                </a:moveTo>
                <a:cubicBezTo>
                  <a:pt x="80397" y="9665"/>
                  <a:pt x="577" y="43005"/>
                  <a:pt x="34" y="57992"/>
                </a:cubicBezTo>
                <a:cubicBezTo>
                  <a:pt x="-509" y="72978"/>
                  <a:pt x="77682" y="84598"/>
                  <a:pt x="93212" y="89920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299" y="3958818"/>
            <a:ext cx="1038372" cy="77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8062" y="2493562"/>
            <a:ext cx="718936" cy="118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8075" y="1703457"/>
            <a:ext cx="718932" cy="71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2350" y="1028849"/>
            <a:ext cx="909524" cy="9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311700" y="2167875"/>
            <a:ext cx="35388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          </a:t>
            </a:r>
            <a:r>
              <a:rPr lang="en-GB" sz="1800">
                <a:solidFill>
                  <a:srgbClr val="0000FF"/>
                </a:solidFill>
              </a:rPr>
              <a:t>root://local.cache//scope:file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root://RAL//dir1/scope/fa/6b/file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root://FZK//dir2/scope/fa/6b/file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6046475" y="3166462"/>
            <a:ext cx="29943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RAL: /dir1/scope/fa/6b/file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FZK: /dir2/scope/fa/6b/file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543775" y="2110331"/>
            <a:ext cx="38574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</a:rPr>
              <a:t>MetaLink XML file: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&lt;”1” </a:t>
            </a:r>
            <a:r>
              <a:rPr lang="en-GB" sz="1600"/>
              <a:t>root://RAL//dir1/scope/fa/6b/file</a:t>
            </a:r>
            <a:r>
              <a:rPr lang="en-GB"/>
              <a:t>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&lt;”2” </a:t>
            </a:r>
            <a:r>
              <a:rPr lang="en-GB" sz="1600"/>
              <a:t>root://FZK//dir2/scope/fa/6b/file</a:t>
            </a:r>
            <a:r>
              <a:rPr lang="en-GB"/>
              <a:t>&gt;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456125" y="859143"/>
            <a:ext cx="43206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2400"/>
              <a:t>Unmanaged storage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GB" sz="2400"/>
              <a:t>Cache whole file /</a:t>
            </a:r>
            <a:r>
              <a:rPr b="1" lang="en-GB" sz="2400"/>
              <a:t>file blocks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000"/>
          </a:p>
          <a:p>
            <a:pPr lvl="0" rtl="0">
              <a:spcBef>
                <a:spcPts val="0"/>
              </a:spcBef>
              <a:buNone/>
            </a:pPr>
            <a:r>
              <a:rPr b="1" lang="en-GB" sz="2400"/>
              <a:t>SQUID-like: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GB" sz="1800">
                <a:solidFill>
                  <a:srgbClr val="FF0000"/>
                </a:solidFill>
              </a:rPr>
              <a:t>xroot_proxy</a:t>
            </a:r>
            <a:r>
              <a:rPr lang="en-GB" sz="1800"/>
              <a:t>=”root://local.cache”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1957450" y="3615975"/>
            <a:ext cx="27333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                          ↓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rgbClr val="0000FF"/>
                </a:solidFill>
              </a:rPr>
              <a:t>/scope/fa/6b/file</a:t>
            </a:r>
          </a:p>
        </p:txBody>
      </p:sp>
      <p:cxnSp>
        <p:nvCxnSpPr>
          <p:cNvPr id="324" name="Shape 324"/>
          <p:cNvCxnSpPr>
            <a:stCxn id="317" idx="3"/>
          </p:cNvCxnSpPr>
          <p:nvPr/>
        </p:nvCxnSpPr>
        <p:spPr>
          <a:xfrm flipH="1" rot="10800000">
            <a:off x="4537007" y="1730973"/>
            <a:ext cx="2325600" cy="3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5" name="Shape 325"/>
          <p:cNvSpPr txBox="1"/>
          <p:nvPr/>
        </p:nvSpPr>
        <p:spPr>
          <a:xfrm>
            <a:off x="5159150" y="1285330"/>
            <a:ext cx="1564500" cy="64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800"/>
              <a:t>Optional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Update RUCIO: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add, delete files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ARC &amp; dCache ?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GB"/>
              <a:t>David: “</a:t>
            </a:r>
            <a:r>
              <a:rPr lang="en-GB"/>
              <a:t>Crazy idea some time ago about combining dcache disk pools and ARC cache at sites which have both. It’s related to having the knowledge of data locality in dcache”</a:t>
            </a:r>
          </a:p>
          <a:p>
            <a:pPr indent="-228600" lvl="0" marL="457200">
              <a:spcBef>
                <a:spcPts val="0"/>
              </a:spcBef>
            </a:pPr>
            <a:r>
              <a:rPr lang="en-GB"/>
              <a:t>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Current Scale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Almost 300 PB on 130 sites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1B file replicas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NDGF: 12 PB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7,6 PB  on DISK, 47M files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/>
              <a:t>4.3 PB on TAPE, 4 M files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40M file transfers/Month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20 PB data transfer/Month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100M deleted files/Month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/>
              <a:t>30 PB deleted data /Month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16846" l="0" r="0" t="0"/>
          <a:stretch/>
        </p:blipFill>
        <p:spPr>
          <a:xfrm>
            <a:off x="3911525" y="1498556"/>
            <a:ext cx="5003874" cy="20805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 flipH="1">
            <a:off x="7742275" y="1455168"/>
            <a:ext cx="14400" cy="23718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134" name="Shape 134"/>
          <p:cNvCxnSpPr/>
          <p:nvPr/>
        </p:nvCxnSpPr>
        <p:spPr>
          <a:xfrm flipH="1">
            <a:off x="5141912" y="1502775"/>
            <a:ext cx="1800" cy="23181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135" name="Shape 135"/>
          <p:cNvCxnSpPr/>
          <p:nvPr/>
        </p:nvCxnSpPr>
        <p:spPr>
          <a:xfrm flipH="1">
            <a:off x="6465887" y="1483725"/>
            <a:ext cx="1800" cy="23181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136" name="Shape 136"/>
          <p:cNvSpPr txBox="1"/>
          <p:nvPr/>
        </p:nvSpPr>
        <p:spPr>
          <a:xfrm>
            <a:off x="7679727" y="3483094"/>
            <a:ext cx="108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Run-2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440798" y="3490549"/>
            <a:ext cx="149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LS-1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973995" y="3490549"/>
            <a:ext cx="149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Run-1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LHC Upgrade Timeline</a:t>
            </a:r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45" name="Shape 145"/>
          <p:cNvSpPr/>
          <p:nvPr/>
        </p:nvSpPr>
        <p:spPr>
          <a:xfrm>
            <a:off x="6783937" y="828925"/>
            <a:ext cx="652200" cy="6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600" y="1305650"/>
            <a:ext cx="3227724" cy="251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700" y="1721875"/>
            <a:ext cx="357187" cy="3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700" y="3664200"/>
            <a:ext cx="357187" cy="3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3200" y="2625975"/>
            <a:ext cx="31432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304800" y="493100"/>
            <a:ext cx="3000000" cy="15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Higgs discovery in Run-1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850" y="1417075"/>
            <a:ext cx="964406" cy="92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363375" y="3700525"/>
            <a:ext cx="300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High Luminosity: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the HL-LHC challenge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700" y="2597400"/>
            <a:ext cx="357187" cy="32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04800" y="2357822"/>
            <a:ext cx="30000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We are here: Run-2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7887" y="2919975"/>
            <a:ext cx="108585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LHC Upgrade Timeline</a:t>
            </a: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62" name="Shape 162"/>
          <p:cNvSpPr/>
          <p:nvPr/>
        </p:nvSpPr>
        <p:spPr>
          <a:xfrm>
            <a:off x="6783937" y="828925"/>
            <a:ext cx="652200" cy="6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600" y="1305650"/>
            <a:ext cx="3227724" cy="251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700" y="1721875"/>
            <a:ext cx="357187" cy="3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700" y="3664200"/>
            <a:ext cx="357187" cy="3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3200" y="2625975"/>
            <a:ext cx="31432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304800" y="493100"/>
            <a:ext cx="3000000" cy="15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Higgs discovery in Run-1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850" y="1417075"/>
            <a:ext cx="964406" cy="92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363375" y="3700525"/>
            <a:ext cx="300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High Luminosity: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the HL-LHC challenge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700" y="2597400"/>
            <a:ext cx="357187" cy="32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04800" y="2357822"/>
            <a:ext cx="30000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We are here: Run-2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7887" y="2919975"/>
            <a:ext cx="10858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2750" y="994603"/>
            <a:ext cx="3764250" cy="278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16062" y="1269937"/>
            <a:ext cx="1821656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16562" l="4979" r="0" t="13433"/>
          <a:stretch/>
        </p:blipFill>
        <p:spPr>
          <a:xfrm>
            <a:off x="76200" y="2283532"/>
            <a:ext cx="5474799" cy="233741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81" name="Shape 181"/>
          <p:cNvSpPr/>
          <p:nvPr/>
        </p:nvSpPr>
        <p:spPr>
          <a:xfrm>
            <a:off x="1306975" y="4704975"/>
            <a:ext cx="1686900" cy="275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/>
              <a:t>Run-1</a:t>
            </a:r>
          </a:p>
        </p:txBody>
      </p:sp>
      <p:cxnSp>
        <p:nvCxnSpPr>
          <p:cNvPr id="182" name="Shape 182"/>
          <p:cNvCxnSpPr/>
          <p:nvPr/>
        </p:nvCxnSpPr>
        <p:spPr>
          <a:xfrm>
            <a:off x="5355575" y="4430531"/>
            <a:ext cx="398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3" name="Shape 183"/>
          <p:cNvSpPr txBox="1"/>
          <p:nvPr/>
        </p:nvSpPr>
        <p:spPr>
          <a:xfrm>
            <a:off x="5424700" y="443053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2018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514175" y="443053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2020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57494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6" name="Shape 186"/>
          <p:cNvCxnSpPr/>
          <p:nvPr/>
        </p:nvCxnSpPr>
        <p:spPr>
          <a:xfrm>
            <a:off x="68162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7" name="Shape 187"/>
          <p:cNvSpPr txBox="1"/>
          <p:nvPr/>
        </p:nvSpPr>
        <p:spPr>
          <a:xfrm>
            <a:off x="7580975" y="443053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2022</a:t>
            </a:r>
          </a:p>
        </p:txBody>
      </p:sp>
      <p:cxnSp>
        <p:nvCxnSpPr>
          <p:cNvPr id="188" name="Shape 188"/>
          <p:cNvCxnSpPr/>
          <p:nvPr/>
        </p:nvCxnSpPr>
        <p:spPr>
          <a:xfrm>
            <a:off x="68162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9" name="Shape 189"/>
          <p:cNvCxnSpPr/>
          <p:nvPr/>
        </p:nvCxnSpPr>
        <p:spPr>
          <a:xfrm>
            <a:off x="78830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0" name="Shape 190"/>
          <p:cNvSpPr txBox="1"/>
          <p:nvPr/>
        </p:nvSpPr>
        <p:spPr>
          <a:xfrm>
            <a:off x="8647775" y="443053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2024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78830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2" name="Shape 192"/>
          <p:cNvCxnSpPr/>
          <p:nvPr/>
        </p:nvCxnSpPr>
        <p:spPr>
          <a:xfrm>
            <a:off x="89498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3" name="Shape 193"/>
          <p:cNvSpPr/>
          <p:nvPr/>
        </p:nvSpPr>
        <p:spPr>
          <a:xfrm>
            <a:off x="4303425" y="4711218"/>
            <a:ext cx="1298100" cy="275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/>
              <a:t>Run-2</a:t>
            </a:r>
          </a:p>
        </p:txBody>
      </p:sp>
      <p:sp>
        <p:nvSpPr>
          <p:cNvPr id="194" name="Shape 194"/>
          <p:cNvSpPr/>
          <p:nvPr/>
        </p:nvSpPr>
        <p:spPr>
          <a:xfrm>
            <a:off x="6282825" y="4718193"/>
            <a:ext cx="1298100" cy="275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/>
              <a:t>Run-3</a:t>
            </a:r>
          </a:p>
        </p:txBody>
      </p:sp>
      <p:sp>
        <p:nvSpPr>
          <p:cNvPr id="195" name="Shape 195"/>
          <p:cNvSpPr/>
          <p:nvPr/>
        </p:nvSpPr>
        <p:spPr>
          <a:xfrm>
            <a:off x="7966475" y="4718193"/>
            <a:ext cx="1177500" cy="275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/>
              <a:t>Run-4</a:t>
            </a:r>
          </a:p>
        </p:txBody>
      </p:sp>
      <p:cxnSp>
        <p:nvCxnSpPr>
          <p:cNvPr id="196" name="Shape 196"/>
          <p:cNvCxnSpPr/>
          <p:nvPr/>
        </p:nvCxnSpPr>
        <p:spPr>
          <a:xfrm flipH="1" rot="10800000">
            <a:off x="1351050" y="3458512"/>
            <a:ext cx="1600800" cy="8259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197" name="Shape 197"/>
          <p:cNvCxnSpPr/>
          <p:nvPr/>
        </p:nvCxnSpPr>
        <p:spPr>
          <a:xfrm flipH="1" rot="10800000">
            <a:off x="4300000" y="2381850"/>
            <a:ext cx="1251000" cy="9012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198" name="Shape 198"/>
          <p:cNvCxnSpPr/>
          <p:nvPr/>
        </p:nvCxnSpPr>
        <p:spPr>
          <a:xfrm flipH="1" rot="10800000">
            <a:off x="6346425" y="608193"/>
            <a:ext cx="1074300" cy="14586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199" name="Shape 199"/>
          <p:cNvCxnSpPr/>
          <p:nvPr/>
        </p:nvCxnSpPr>
        <p:spPr>
          <a:xfrm flipH="1" rot="10800000">
            <a:off x="7944700" y="-90975"/>
            <a:ext cx="256500" cy="3726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200" name="Shape 200"/>
          <p:cNvSpPr txBox="1"/>
          <p:nvPr/>
        </p:nvSpPr>
        <p:spPr>
          <a:xfrm>
            <a:off x="-17750" y="2186375"/>
            <a:ext cx="548700" cy="2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300P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-85850" y="150058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400P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-85850" y="81478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500P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-85850" y="12898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600P</a:t>
            </a:r>
          </a:p>
        </p:txBody>
      </p:sp>
      <p:cxnSp>
        <p:nvCxnSpPr>
          <p:cNvPr id="204" name="Shape 204"/>
          <p:cNvCxnSpPr/>
          <p:nvPr/>
        </p:nvCxnSpPr>
        <p:spPr>
          <a:xfrm>
            <a:off x="5440725" y="2364975"/>
            <a:ext cx="35997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05" name="Shape 205"/>
          <p:cNvCxnSpPr/>
          <p:nvPr/>
        </p:nvCxnSpPr>
        <p:spPr>
          <a:xfrm flipH="1" rot="10800000">
            <a:off x="454750" y="1616081"/>
            <a:ext cx="8661900" cy="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06" name="Shape 206"/>
          <p:cNvCxnSpPr/>
          <p:nvPr/>
        </p:nvCxnSpPr>
        <p:spPr>
          <a:xfrm flipH="1" rot="10800000">
            <a:off x="454750" y="930281"/>
            <a:ext cx="8661900" cy="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07" name="Shape 207"/>
          <p:cNvCxnSpPr/>
          <p:nvPr/>
        </p:nvCxnSpPr>
        <p:spPr>
          <a:xfrm flipH="1" rot="10800000">
            <a:off x="454750" y="244481"/>
            <a:ext cx="8661900" cy="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208" name="Shape 208"/>
          <p:cNvSpPr txBox="1"/>
          <p:nvPr/>
        </p:nvSpPr>
        <p:spPr>
          <a:xfrm>
            <a:off x="7420350" y="800650"/>
            <a:ext cx="1600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-GB" sz="1800">
                <a:solidFill>
                  <a:srgbClr val="660099"/>
                </a:solidFill>
                <a:highlight>
                  <a:srgbClr val="FFFFFF"/>
                </a:highlight>
                <a:hlinkClick r:id="rId4"/>
              </a:rPr>
              <a:t>Exascale for Run-4 ! </a:t>
            </a:r>
          </a:p>
        </p:txBody>
      </p:sp>
      <p:cxnSp>
        <p:nvCxnSpPr>
          <p:cNvPr id="209" name="Shape 209"/>
          <p:cNvCxnSpPr>
            <a:stCxn id="208" idx="0"/>
          </p:cNvCxnSpPr>
          <p:nvPr/>
        </p:nvCxnSpPr>
        <p:spPr>
          <a:xfrm flipH="1" rot="10800000">
            <a:off x="8220750" y="36249"/>
            <a:ext cx="376200" cy="7644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0" name="Shape 210"/>
          <p:cNvCxnSpPr/>
          <p:nvPr/>
        </p:nvCxnSpPr>
        <p:spPr>
          <a:xfrm flipH="1" rot="10800000">
            <a:off x="5440725" y="2972475"/>
            <a:ext cx="36960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11" name="Shape 211"/>
          <p:cNvCxnSpPr/>
          <p:nvPr/>
        </p:nvCxnSpPr>
        <p:spPr>
          <a:xfrm>
            <a:off x="5440725" y="3736575"/>
            <a:ext cx="37089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16562" l="4979" r="0" t="13433"/>
          <a:stretch/>
        </p:blipFill>
        <p:spPr>
          <a:xfrm>
            <a:off x="76200" y="2283532"/>
            <a:ext cx="5474799" cy="2337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218" name="Shape 218"/>
          <p:cNvSpPr/>
          <p:nvPr/>
        </p:nvSpPr>
        <p:spPr>
          <a:xfrm>
            <a:off x="1306975" y="4704975"/>
            <a:ext cx="1686900" cy="275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/>
              <a:t>Run-1</a:t>
            </a:r>
          </a:p>
        </p:txBody>
      </p:sp>
      <p:cxnSp>
        <p:nvCxnSpPr>
          <p:cNvPr id="219" name="Shape 219"/>
          <p:cNvCxnSpPr/>
          <p:nvPr/>
        </p:nvCxnSpPr>
        <p:spPr>
          <a:xfrm>
            <a:off x="5355575" y="4430531"/>
            <a:ext cx="398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0" name="Shape 220"/>
          <p:cNvSpPr txBox="1"/>
          <p:nvPr/>
        </p:nvSpPr>
        <p:spPr>
          <a:xfrm>
            <a:off x="5424700" y="443053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2018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6514175" y="443053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2020</a:t>
            </a:r>
          </a:p>
        </p:txBody>
      </p:sp>
      <p:cxnSp>
        <p:nvCxnSpPr>
          <p:cNvPr id="222" name="Shape 222"/>
          <p:cNvCxnSpPr/>
          <p:nvPr/>
        </p:nvCxnSpPr>
        <p:spPr>
          <a:xfrm>
            <a:off x="57494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3" name="Shape 223"/>
          <p:cNvCxnSpPr/>
          <p:nvPr/>
        </p:nvCxnSpPr>
        <p:spPr>
          <a:xfrm>
            <a:off x="68162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4" name="Shape 224"/>
          <p:cNvSpPr txBox="1"/>
          <p:nvPr/>
        </p:nvSpPr>
        <p:spPr>
          <a:xfrm>
            <a:off x="7580975" y="443053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2022</a:t>
            </a:r>
          </a:p>
        </p:txBody>
      </p:sp>
      <p:cxnSp>
        <p:nvCxnSpPr>
          <p:cNvPr id="225" name="Shape 225"/>
          <p:cNvCxnSpPr/>
          <p:nvPr/>
        </p:nvCxnSpPr>
        <p:spPr>
          <a:xfrm>
            <a:off x="68162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6" name="Shape 226"/>
          <p:cNvCxnSpPr/>
          <p:nvPr/>
        </p:nvCxnSpPr>
        <p:spPr>
          <a:xfrm>
            <a:off x="78830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7" name="Shape 227"/>
          <p:cNvSpPr txBox="1"/>
          <p:nvPr/>
        </p:nvSpPr>
        <p:spPr>
          <a:xfrm>
            <a:off x="8647775" y="443053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2024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x="78830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9" name="Shape 229"/>
          <p:cNvCxnSpPr/>
          <p:nvPr/>
        </p:nvCxnSpPr>
        <p:spPr>
          <a:xfrm>
            <a:off x="8949825" y="4463568"/>
            <a:ext cx="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0" name="Shape 230"/>
          <p:cNvSpPr/>
          <p:nvPr/>
        </p:nvSpPr>
        <p:spPr>
          <a:xfrm>
            <a:off x="4303425" y="4711218"/>
            <a:ext cx="1298100" cy="275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/>
              <a:t>Run-2</a:t>
            </a:r>
          </a:p>
        </p:txBody>
      </p:sp>
      <p:sp>
        <p:nvSpPr>
          <p:cNvPr id="231" name="Shape 231"/>
          <p:cNvSpPr/>
          <p:nvPr/>
        </p:nvSpPr>
        <p:spPr>
          <a:xfrm>
            <a:off x="6282825" y="4718193"/>
            <a:ext cx="1298100" cy="275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/>
              <a:t>Run-3</a:t>
            </a:r>
          </a:p>
        </p:txBody>
      </p:sp>
      <p:sp>
        <p:nvSpPr>
          <p:cNvPr id="232" name="Shape 232"/>
          <p:cNvSpPr/>
          <p:nvPr/>
        </p:nvSpPr>
        <p:spPr>
          <a:xfrm>
            <a:off x="7966475" y="4718193"/>
            <a:ext cx="1177500" cy="275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/>
              <a:t>Run-4</a:t>
            </a:r>
          </a:p>
        </p:txBody>
      </p:sp>
      <p:cxnSp>
        <p:nvCxnSpPr>
          <p:cNvPr id="233" name="Shape 233"/>
          <p:cNvCxnSpPr/>
          <p:nvPr/>
        </p:nvCxnSpPr>
        <p:spPr>
          <a:xfrm flipH="1" rot="10800000">
            <a:off x="1351050" y="3458512"/>
            <a:ext cx="1600800" cy="8259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34" name="Shape 234"/>
          <p:cNvCxnSpPr/>
          <p:nvPr/>
        </p:nvCxnSpPr>
        <p:spPr>
          <a:xfrm flipH="1" rot="10800000">
            <a:off x="4300000" y="2458050"/>
            <a:ext cx="1251000" cy="9012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35" name="Shape 235"/>
          <p:cNvCxnSpPr/>
          <p:nvPr/>
        </p:nvCxnSpPr>
        <p:spPr>
          <a:xfrm flipH="1" rot="10800000">
            <a:off x="6194025" y="836793"/>
            <a:ext cx="1074300" cy="14586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36" name="Shape 236"/>
          <p:cNvCxnSpPr/>
          <p:nvPr/>
        </p:nvCxnSpPr>
        <p:spPr>
          <a:xfrm flipH="1" rot="10800000">
            <a:off x="8020900" y="-14775"/>
            <a:ext cx="256500" cy="3726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237" name="Shape 237"/>
          <p:cNvSpPr txBox="1"/>
          <p:nvPr/>
        </p:nvSpPr>
        <p:spPr>
          <a:xfrm>
            <a:off x="-17750" y="2186375"/>
            <a:ext cx="548700" cy="2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300P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-85850" y="150058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400P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-85850" y="81478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500P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-85850" y="128981"/>
            <a:ext cx="6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/>
              <a:t>600P</a:t>
            </a:r>
          </a:p>
        </p:txBody>
      </p:sp>
      <p:cxnSp>
        <p:nvCxnSpPr>
          <p:cNvPr id="241" name="Shape 241"/>
          <p:cNvCxnSpPr/>
          <p:nvPr/>
        </p:nvCxnSpPr>
        <p:spPr>
          <a:xfrm>
            <a:off x="5440725" y="2364975"/>
            <a:ext cx="35997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42" name="Shape 242"/>
          <p:cNvCxnSpPr/>
          <p:nvPr/>
        </p:nvCxnSpPr>
        <p:spPr>
          <a:xfrm flipH="1" rot="10800000">
            <a:off x="454750" y="1616081"/>
            <a:ext cx="8661900" cy="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43" name="Shape 243"/>
          <p:cNvCxnSpPr/>
          <p:nvPr/>
        </p:nvCxnSpPr>
        <p:spPr>
          <a:xfrm flipH="1" rot="10800000">
            <a:off x="454750" y="930281"/>
            <a:ext cx="8661900" cy="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44" name="Shape 244"/>
          <p:cNvCxnSpPr/>
          <p:nvPr/>
        </p:nvCxnSpPr>
        <p:spPr>
          <a:xfrm flipH="1" rot="10800000">
            <a:off x="454750" y="244481"/>
            <a:ext cx="8661900" cy="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245" name="Shape 245"/>
          <p:cNvSpPr txBox="1"/>
          <p:nvPr/>
        </p:nvSpPr>
        <p:spPr>
          <a:xfrm>
            <a:off x="7420350" y="800650"/>
            <a:ext cx="1600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-GB" sz="1800">
                <a:solidFill>
                  <a:srgbClr val="660099"/>
                </a:solidFill>
                <a:highlight>
                  <a:srgbClr val="FFFFFF"/>
                </a:highlight>
                <a:hlinkClick r:id="rId4"/>
              </a:rPr>
              <a:t>Exascale for Run-4 ! </a:t>
            </a:r>
          </a:p>
        </p:txBody>
      </p:sp>
      <p:cxnSp>
        <p:nvCxnSpPr>
          <p:cNvPr id="246" name="Shape 246"/>
          <p:cNvCxnSpPr>
            <a:stCxn id="245" idx="0"/>
          </p:cNvCxnSpPr>
          <p:nvPr/>
        </p:nvCxnSpPr>
        <p:spPr>
          <a:xfrm flipH="1" rot="10800000">
            <a:off x="8220750" y="36249"/>
            <a:ext cx="376200" cy="7644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7" name="Shape 247"/>
          <p:cNvSpPr txBox="1"/>
          <p:nvPr>
            <p:ph type="title"/>
          </p:nvPr>
        </p:nvSpPr>
        <p:spPr>
          <a:xfrm>
            <a:off x="3879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Will it scale ?</a:t>
            </a:r>
          </a:p>
        </p:txBody>
      </p:sp>
      <p:cxnSp>
        <p:nvCxnSpPr>
          <p:cNvPr id="248" name="Shape 248"/>
          <p:cNvCxnSpPr/>
          <p:nvPr/>
        </p:nvCxnSpPr>
        <p:spPr>
          <a:xfrm flipH="1" rot="10800000">
            <a:off x="5440725" y="2972475"/>
            <a:ext cx="36960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49" name="Shape 249"/>
          <p:cNvCxnSpPr/>
          <p:nvPr/>
        </p:nvCxnSpPr>
        <p:spPr>
          <a:xfrm>
            <a:off x="5440725" y="3736575"/>
            <a:ext cx="37089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pic>
        <p:nvPicPr>
          <p:cNvPr id="250" name="Shape 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7624" y="320673"/>
            <a:ext cx="2690586" cy="165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8550" y="2536899"/>
            <a:ext cx="2690586" cy="162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5538825" y="104075"/>
            <a:ext cx="3587400" cy="37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/>
              <a:t>Initial studies of computing for HL-LHC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8032725" y="2321925"/>
            <a:ext cx="11775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S.Campana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311700" y="445024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Future of Catalog ?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Most of DDM implementations for the LHC are based on catalog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It’s convenient to have one global and fast index for job scheduling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Easier to manage, few misses and availability &gt; 99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Flexible design with no dependence on particular implementation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Follow the advances in databases, open and standard technologies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DDM has to scale with the (cumulative) number of data objects and operations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Data object can be event(s), file(s), dataset(s), containers(s)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Horizontal scalability as a strong requirement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Today:  2.5 M transferred files/Day , Tomorrow: ? a factor 10 ?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</a:pPr>
            <a:r>
              <a:rPr lang="en-GB"/>
              <a:t>I have observed a general trend to have more and more (physics) metadata in DDM to facilitate data selection, discovery and analytics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Third Party Transfer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The future of gsiftp is uncertain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/>
              <a:t>All ATLAS transfers are done with it 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The medium term goal is to do production transfers with alternative protocols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3rd party transfer tests with dav and xroot will be done in the next months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/>
              <a:t>Multi-sources transfers also coming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Is there a need to support natively third party transfer in ARC  ?</a:t>
            </a:r>
          </a:p>
          <a:p>
            <a:pPr indent="-228600" lvl="1" marL="914400">
              <a:spcBef>
                <a:spcPts val="0"/>
              </a:spcBef>
            </a:pPr>
            <a:r>
              <a:rPr lang="en-GB"/>
              <a:t>E.g., ACT &amp; HPC use case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Network Evolution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159300" y="1494925"/>
            <a:ext cx="3958500" cy="331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The biggest predictable gain will come from network  and will strongly influence the experiments computing models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It’s coherent with our approach to use it more and more, e.g., remote i/o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GB"/>
              <a:t>By 2020, 800 Gbps waves should be possible but not from everywhere.. </a:t>
            </a:r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274" name="Shape 274"/>
          <p:cNvSpPr txBox="1"/>
          <p:nvPr/>
        </p:nvSpPr>
        <p:spPr>
          <a:xfrm>
            <a:off x="4234475" y="1192225"/>
            <a:ext cx="4281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600"/>
              <a:t>Network Use in ATLAS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975" y="1600199"/>
            <a:ext cx="4891750" cy="3222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Shape 276"/>
          <p:cNvCxnSpPr/>
          <p:nvPr/>
        </p:nvCxnSpPr>
        <p:spPr>
          <a:xfrm flipH="1" rot="10800000">
            <a:off x="4913875" y="2170100"/>
            <a:ext cx="2963700" cy="12228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77" name="Shape 277"/>
          <p:cNvSpPr txBox="1"/>
          <p:nvPr/>
        </p:nvSpPr>
        <p:spPr>
          <a:xfrm>
            <a:off x="4427175" y="2005825"/>
            <a:ext cx="42543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200">
                <a:solidFill>
                  <a:srgbClr val="980000"/>
                </a:solidFill>
              </a:rPr>
              <a:t>40 PB/month ~= 14 GB/s (100Gbit+)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684325" y="3012925"/>
            <a:ext cx="748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200">
                <a:solidFill>
                  <a:srgbClr val="980000"/>
                </a:solidFill>
              </a:rPr>
              <a:t>12 PB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7579375" y="1776500"/>
            <a:ext cx="74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200">
                <a:solidFill>
                  <a:srgbClr val="980000"/>
                </a:solidFill>
              </a:rPr>
              <a:t>40 PB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568000" y="2654425"/>
            <a:ext cx="748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200">
                <a:solidFill>
                  <a:srgbClr val="980000"/>
                </a:solidFill>
              </a:rPr>
              <a:t>~X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