
<file path=[Content_Types].xml><?xml version="1.0" encoding="utf-8"?>
<Types xmlns="http://schemas.openxmlformats.org/package/2006/content-types">
  <Default Extension="png" ContentType="image/png"/>
  <Default Extension="wmf" ContentType="image/x-e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579" r:id="rId2"/>
    <p:sldId id="600" r:id="rId3"/>
    <p:sldId id="601" r:id="rId4"/>
    <p:sldId id="602" r:id="rId5"/>
    <p:sldId id="603" r:id="rId6"/>
    <p:sldId id="604" r:id="rId7"/>
    <p:sldId id="605" r:id="rId8"/>
    <p:sldId id="606" r:id="rId9"/>
    <p:sldId id="618" r:id="rId10"/>
    <p:sldId id="613" r:id="rId11"/>
    <p:sldId id="614" r:id="rId12"/>
    <p:sldId id="615" r:id="rId13"/>
    <p:sldId id="616" r:id="rId14"/>
    <p:sldId id="617" r:id="rId15"/>
    <p:sldId id="607" r:id="rId16"/>
    <p:sldId id="608" r:id="rId17"/>
    <p:sldId id="609" r:id="rId18"/>
    <p:sldId id="610" r:id="rId19"/>
    <p:sldId id="612" r:id="rId20"/>
    <p:sldId id="619" r:id="rId21"/>
    <p:sldId id="578" r:id="rId22"/>
    <p:sldId id="599" r:id="rId2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rift" initials="w" lastIdx="1" clrIdx="0">
    <p:extLst>
      <p:ext uri="{19B8F6BF-5375-455C-9EA6-DF929625EA0E}">
        <p15:presenceInfo xmlns:p15="http://schemas.microsoft.com/office/powerpoint/2012/main" userId="windrif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CD2"/>
    <a:srgbClr val="F8F8F8"/>
    <a:srgbClr val="81DEFF"/>
    <a:srgbClr val="84FA3C"/>
    <a:srgbClr val="EF8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0" autoAdjust="0"/>
    <p:restoredTop sz="93813" autoAdjust="0"/>
  </p:normalViewPr>
  <p:slideViewPr>
    <p:cSldViewPr>
      <p:cViewPr varScale="1">
        <p:scale>
          <a:sx n="108" d="100"/>
          <a:sy n="108" d="100"/>
        </p:scale>
        <p:origin x="88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7ECD4-41B7-4B38-9896-A2E1291C8364}" type="datetimeFigureOut">
              <a:rPr lang="sv-SE" smtClean="0"/>
              <a:t>2018-09-25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1259E-9AC5-4093-ABBC-1DFBBDE2421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458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2C52865-54B2-49EE-8EDE-B62B11800D3A}" type="slidenum">
              <a:t>15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640"/>
          </a:p>
        </p:txBody>
      </p:sp>
    </p:spTree>
    <p:extLst>
      <p:ext uri="{BB962C8B-B14F-4D97-AF65-F5344CB8AC3E}">
        <p14:creationId xmlns:p14="http://schemas.microsoft.com/office/powerpoint/2010/main" val="664701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731C593-9BAD-4FB1-8EC6-6103470E7757}" type="slidenum">
              <a:t>16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640"/>
          </a:p>
        </p:txBody>
      </p:sp>
    </p:spTree>
    <p:extLst>
      <p:ext uri="{BB962C8B-B14F-4D97-AF65-F5344CB8AC3E}">
        <p14:creationId xmlns:p14="http://schemas.microsoft.com/office/powerpoint/2010/main" val="4293190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820ACD9-1837-47B3-B21B-E8039371E919}" type="slidenum">
              <a:t>17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640"/>
          </a:p>
        </p:txBody>
      </p:sp>
    </p:spTree>
    <p:extLst>
      <p:ext uri="{BB962C8B-B14F-4D97-AF65-F5344CB8AC3E}">
        <p14:creationId xmlns:p14="http://schemas.microsoft.com/office/powerpoint/2010/main" val="2543344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B1ADAFA-376B-40CF-952F-1B8FD5D1E5B5}" type="slidenum">
              <a:t>18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640"/>
          </a:p>
        </p:txBody>
      </p:sp>
    </p:spTree>
    <p:extLst>
      <p:ext uri="{BB962C8B-B14F-4D97-AF65-F5344CB8AC3E}">
        <p14:creationId xmlns:p14="http://schemas.microsoft.com/office/powerpoint/2010/main" val="3011052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360" y="-26571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EB2B400-DCCD-4E4A-8997-0CBA26C25F6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800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360" y="-26571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428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360" y="-26571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822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360" y="-26571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4070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360" y="-26571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1911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2360" y="-26571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13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12360" y="-26571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0333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12360" y="-26571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86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12360" y="-26571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7463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2360" y="-26571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876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2360" y="-26571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522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3"/>
          <p:cNvSpPr/>
          <p:nvPr/>
        </p:nvSpPr>
        <p:spPr>
          <a:xfrm>
            <a:off x="-15026" y="0"/>
            <a:ext cx="9159026" cy="32821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BC8731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Liberation Sans" pitchFamily="18"/>
              <a:ea typeface="Droid Sans Fallback" pitchFamily="2"/>
              <a:cs typeface="DejaVu Sans" pitchFamily="2"/>
            </a:endParaRP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427040" y="274638"/>
            <a:ext cx="72597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11560" y="1600200"/>
            <a:ext cx="8075240" cy="51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902896" y="-2657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BEB2B400-DCCD-4E4A-8997-0CBA26C25F6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ctangle 23"/>
          <p:cNvSpPr/>
          <p:nvPr/>
        </p:nvSpPr>
        <p:spPr>
          <a:xfrm>
            <a:off x="0" y="1196752"/>
            <a:ext cx="432000" cy="56721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BC8731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Liberation Sans" pitchFamily="18"/>
              <a:ea typeface="Droid Sans Fallback" pitchFamily="2"/>
              <a:cs typeface="DejaVu Sans" pitchFamily="2"/>
            </a:endParaRPr>
          </a:p>
        </p:txBody>
      </p:sp>
      <p:pic>
        <p:nvPicPr>
          <p:cNvPr id="10" name="Picture 24"/>
          <p:cNvPicPr>
            <a:picLocks noChangeAspect="1"/>
          </p:cNvPicPr>
          <p:nvPr userDrawn="1"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397181" y="1860901"/>
            <a:ext cx="34279" cy="553572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 userDrawn="1"/>
        </p:nvSpPr>
        <p:spPr>
          <a:xfrm rot="16200000">
            <a:off x="-1714977" y="3869793"/>
            <a:ext cx="3738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aseline="0" dirty="0" smtClean="0">
                <a:solidFill>
                  <a:srgbClr val="F8F8F8"/>
                </a:solidFill>
                <a:effectLst/>
              </a:rPr>
              <a:t>CLASH: Introduction </a:t>
            </a:r>
            <a:r>
              <a:rPr lang="sv-SE" sz="1600" b="0" baseline="0" dirty="0" smtClean="0">
                <a:solidFill>
                  <a:srgbClr val="F8F8F8"/>
                </a:solidFill>
              </a:rPr>
              <a:t>(P. Christiansen, Lund)</a:t>
            </a:r>
            <a:endParaRPr lang="en-US" sz="1600" b="0" dirty="0" smtClean="0">
              <a:solidFill>
                <a:srgbClr val="F8F8F8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499303" y="0"/>
            <a:ext cx="3242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b="0" dirty="0" smtClean="0">
                <a:solidFill>
                  <a:schemeClr val="bg1"/>
                </a:solidFill>
              </a:rPr>
              <a:t>CLASH meeting, September 26, 2018</a:t>
            </a:r>
            <a:endParaRPr lang="en-US" sz="1600" b="0" dirty="0" smtClean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8" r="23108" b="19150"/>
          <a:stretch/>
        </p:blipFill>
        <p:spPr>
          <a:xfrm>
            <a:off x="-15025" y="-1"/>
            <a:ext cx="1346666" cy="129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1</a:t>
            </a:fld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8388" y="3213100"/>
            <a:ext cx="8075612" cy="3529013"/>
          </a:xfrm>
        </p:spPr>
        <p:txBody>
          <a:bodyPr/>
          <a:lstStyle/>
          <a:p>
            <a:r>
              <a:rPr lang="en-GB" dirty="0" smtClean="0"/>
              <a:t>Outline</a:t>
            </a:r>
          </a:p>
          <a:p>
            <a:pPr lvl="1"/>
            <a:r>
              <a:rPr lang="en-GB" dirty="0" smtClean="0"/>
              <a:t>The 3 pillars of CLASH</a:t>
            </a:r>
          </a:p>
          <a:p>
            <a:pPr lvl="1"/>
            <a:r>
              <a:rPr lang="en-GB" dirty="0" smtClean="0"/>
              <a:t>Practical info</a:t>
            </a:r>
          </a:p>
          <a:p>
            <a:pPr lvl="1"/>
            <a:r>
              <a:rPr lang="en-GB" dirty="0" smtClean="0"/>
              <a:t>What we are doing in the ALICE group</a:t>
            </a:r>
          </a:p>
          <a:p>
            <a:pPr lvl="1"/>
            <a:r>
              <a:rPr lang="en-GB" dirty="0" smtClean="0"/>
              <a:t>What is the end game?</a:t>
            </a: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60714"/>
          <a:stretch/>
        </p:blipFill>
        <p:spPr>
          <a:xfrm>
            <a:off x="683568" y="2060848"/>
            <a:ext cx="7611697" cy="7920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22852" y="1842212"/>
            <a:ext cx="122413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927113" y="908720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23" y="683131"/>
            <a:ext cx="1484189" cy="115908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559" y="457356"/>
            <a:ext cx="5212729" cy="160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4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Option 1: try to separate the hard and the soft part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10</a:t>
            </a:fld>
            <a:endParaRPr lang="sv-SE"/>
          </a:p>
        </p:txBody>
      </p:sp>
      <p:sp>
        <p:nvSpPr>
          <p:cNvPr id="5" name="Oval 4"/>
          <p:cNvSpPr/>
          <p:nvPr/>
        </p:nvSpPr>
        <p:spPr>
          <a:xfrm>
            <a:off x="2993252" y="2492896"/>
            <a:ext cx="2664296" cy="2664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353292" y="2780928"/>
            <a:ext cx="1944216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“PYTHIA”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353292" y="3861048"/>
            <a:ext cx="1944216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“QGP”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3572" y="2967335"/>
            <a:ext cx="2730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Hard </a:t>
            </a:r>
            <a:r>
              <a:rPr lang="en-GB" sz="2400" dirty="0" err="1" smtClean="0"/>
              <a:t>e</a:t>
            </a:r>
            <a:r>
              <a:rPr lang="en-GB" sz="2400" baseline="30000" dirty="0" err="1" smtClean="0"/>
              <a:t>+</a:t>
            </a:r>
            <a:r>
              <a:rPr lang="en-GB" sz="2400" dirty="0" err="1" smtClean="0"/>
              <a:t>e</a:t>
            </a:r>
            <a:r>
              <a:rPr lang="en-GB" sz="2400" baseline="30000" dirty="0" smtClean="0"/>
              <a:t>-</a:t>
            </a:r>
            <a:r>
              <a:rPr lang="en-GB" sz="2400" dirty="0" smtClean="0"/>
              <a:t> like / jetty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945580" y="4119463"/>
            <a:ext cx="183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Soft isotropic</a:t>
            </a:r>
            <a:endParaRPr lang="en-GB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633212" y="3789040"/>
            <a:ext cx="3240360" cy="0"/>
          </a:xfrm>
          <a:prstGeom prst="line">
            <a:avLst/>
          </a:prstGeom>
          <a:ln w="349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26" name="Picture 2" descr="Bildresultat för scisso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87" y="3277823"/>
            <a:ext cx="1752129" cy="105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83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11423"/>
            <a:ext cx="5397743" cy="51419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en-US" smtClean="0"/>
              <a:t>11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796136" y="5372471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796136" y="4148335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60232" y="5219163"/>
            <a:ext cx="1730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</a:t>
            </a:r>
            <a:r>
              <a:rPr lang="en-US" dirty="0" err="1" smtClean="0"/>
              <a:t>e</a:t>
            </a:r>
            <a:r>
              <a:rPr lang="en-US" dirty="0" smtClean="0"/>
              <a:t>-like hard part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60232" y="3995027"/>
            <a:ext cx="1846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Underlying event </a:t>
            </a:r>
            <a:br>
              <a:rPr lang="en-US" dirty="0" smtClean="0"/>
            </a:br>
            <a:r>
              <a:rPr lang="en-US" dirty="0" smtClean="0"/>
              <a:t>soft part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08950" y="6270947"/>
            <a:ext cx="332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What Tuva is working on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with mult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484784"/>
            <a:ext cx="8075612" cy="295685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en-US" smtClean="0"/>
              <a:t>12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427984" y="2437077"/>
            <a:ext cx="216024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907704" y="2293061"/>
            <a:ext cx="216024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99592" y="3445189"/>
            <a:ext cx="7920880" cy="0"/>
          </a:xfrm>
          <a:prstGeom prst="line">
            <a:avLst/>
          </a:prstGeom>
          <a:ln>
            <a:solidFill>
              <a:srgbClr val="150CD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6"/>
          <p:cNvSpPr txBox="1">
            <a:spLocks/>
          </p:cNvSpPr>
          <p:nvPr/>
        </p:nvSpPr>
        <p:spPr>
          <a:xfrm>
            <a:off x="467544" y="4536504"/>
            <a:ext cx="8676456" cy="2420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Where the focus so far has been on studying the hard scattering to look for modification in Pb-Pb collisions the </a:t>
            </a:r>
            <a:br>
              <a:rPr lang="en-US" dirty="0" smtClean="0"/>
            </a:br>
            <a:r>
              <a:rPr lang="en-US" dirty="0" smtClean="0"/>
              <a:t>“Jet” = “Peak” – “Underlying Event” </a:t>
            </a:r>
            <a:br>
              <a:rPr lang="en-US" dirty="0" smtClean="0"/>
            </a:br>
            <a:r>
              <a:rPr lang="en-US" dirty="0" smtClean="0"/>
              <a:t>study could be a tool to study the Underlying </a:t>
            </a:r>
            <a:r>
              <a:rPr lang="en-US" dirty="0"/>
              <a:t>E</a:t>
            </a:r>
            <a:r>
              <a:rPr lang="en-US" dirty="0" smtClean="0"/>
              <a:t>vent in pp</a:t>
            </a:r>
          </a:p>
          <a:p>
            <a:pPr lvl="1"/>
            <a:r>
              <a:rPr lang="en-US" dirty="0" smtClean="0"/>
              <a:t>Especially as a function of mult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8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Idea of Peter </a:t>
            </a:r>
            <a:r>
              <a:rPr lang="en-GB" dirty="0" err="1" smtClean="0"/>
              <a:t>Skands</a:t>
            </a:r>
            <a:r>
              <a:rPr lang="en-GB" dirty="0" smtClean="0"/>
              <a:t> et 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13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782" y="1340768"/>
            <a:ext cx="7261634" cy="540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3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Option 2: try to enhance/suppress the hard or the soft part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14</a:t>
            </a:fld>
            <a:endParaRPr lang="sv-SE"/>
          </a:p>
        </p:txBody>
      </p:sp>
      <p:sp>
        <p:nvSpPr>
          <p:cNvPr id="5" name="Oval 4"/>
          <p:cNvSpPr/>
          <p:nvPr/>
        </p:nvSpPr>
        <p:spPr>
          <a:xfrm>
            <a:off x="1403648" y="2996952"/>
            <a:ext cx="2664296" cy="2664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619672" y="3284984"/>
            <a:ext cx="2232248" cy="1440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“PYTHIA”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979712" y="4797152"/>
            <a:ext cx="1512168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“QGP”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8791" y="2195925"/>
            <a:ext cx="190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“Jetty” events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873572" y="2138754"/>
            <a:ext cx="2418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“Isotropic” events</a:t>
            </a:r>
            <a:endParaRPr lang="en-GB" sz="2400" dirty="0"/>
          </a:p>
        </p:txBody>
      </p:sp>
      <p:sp>
        <p:nvSpPr>
          <p:cNvPr id="13" name="Oval 12"/>
          <p:cNvSpPr/>
          <p:nvPr/>
        </p:nvSpPr>
        <p:spPr>
          <a:xfrm>
            <a:off x="5436096" y="2996952"/>
            <a:ext cx="2664296" cy="2664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796136" y="3284984"/>
            <a:ext cx="1944216" cy="39069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“PYTHIA”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580112" y="3789040"/>
            <a:ext cx="2376264" cy="15121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“QGP”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5976" y="6111306"/>
            <a:ext cx="3513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What we try to do in Lund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79440" y="1628800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Event Shape Analyses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3675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In the following </a:t>
            </a:r>
            <a:r>
              <a:rPr lang="en-GB" sz="2400" dirty="0" smtClean="0"/>
              <a:t>analyses</a:t>
            </a:r>
            <a:r>
              <a:rPr lang="en-GB" sz="2400" dirty="0"/>
              <a:t>, transverse </a:t>
            </a:r>
            <a:r>
              <a:rPr lang="en-GB" sz="2400" dirty="0" err="1" smtClean="0"/>
              <a:t>spherocity</a:t>
            </a:r>
            <a:r>
              <a:rPr lang="en-GB" sz="2400" dirty="0" smtClean="0"/>
              <a:t>, S</a:t>
            </a:r>
            <a:r>
              <a:rPr lang="en-GB" sz="2400" baseline="-25000" dirty="0" smtClean="0"/>
              <a:t>O</a:t>
            </a:r>
            <a:r>
              <a:rPr lang="en-GB" sz="2400" dirty="0" smtClean="0"/>
              <a:t>, </a:t>
            </a:r>
            <a:r>
              <a:rPr lang="en-GB" sz="2400" dirty="0"/>
              <a:t>is used to characterize event shapes</a:t>
            </a:r>
            <a:r>
              <a:rPr lang="en-GB" sz="2400" dirty="0" smtClean="0"/>
              <a:t>: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– </a:t>
            </a:r>
            <a:r>
              <a:rPr lang="en-GB" sz="2000" dirty="0"/>
              <a:t>Low </a:t>
            </a:r>
            <a:r>
              <a:rPr lang="en-GB" sz="2000" dirty="0" err="1"/>
              <a:t>spherocity</a:t>
            </a:r>
            <a:r>
              <a:rPr lang="en-GB" sz="2000" dirty="0"/>
              <a:t>: “jetty” events</a:t>
            </a:r>
            <a:br>
              <a:rPr lang="en-GB" sz="2000" dirty="0"/>
            </a:br>
            <a:r>
              <a:rPr lang="en-GB" sz="2000" dirty="0"/>
              <a:t>– High </a:t>
            </a:r>
            <a:r>
              <a:rPr lang="en-GB" sz="2000" dirty="0" err="1"/>
              <a:t>spherocity</a:t>
            </a:r>
            <a:r>
              <a:rPr lang="en-GB" sz="2000" dirty="0"/>
              <a:t>: “isotropic” events</a:t>
            </a:r>
          </a:p>
          <a:p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2744913" y="3071191"/>
            <a:ext cx="2115119" cy="410957"/>
          </a:xfrm>
          <a:prstGeom prst="rect">
            <a:avLst/>
          </a:prstGeom>
          <a:noFill/>
          <a:ln>
            <a:noFill/>
          </a:ln>
        </p:spPr>
        <p:txBody>
          <a:bodyPr vert="horz" wrap="none" lIns="98292" tIns="57473" rIns="98292" bIns="57473" anchorCtr="0" compatLnSpc="0">
            <a:spAutoFit/>
          </a:bodyPr>
          <a:lstStyle/>
          <a:p>
            <a:pPr hangingPunct="0"/>
            <a:r>
              <a:rPr lang="en-US" sz="2000" b="1" dirty="0">
                <a:solidFill>
                  <a:srgbClr val="150CD2"/>
                </a:solidFill>
                <a:latin typeface="Liberation Sans" pitchFamily="18"/>
                <a:ea typeface="Droid Sans Fallback" pitchFamily="2"/>
                <a:cs typeface="FreeSans" pitchFamily="2"/>
              </a:rPr>
              <a:t>Isotropic: </a:t>
            </a:r>
            <a:r>
              <a:rPr lang="en-US" sz="2000" b="1" i="1" dirty="0">
                <a:solidFill>
                  <a:srgbClr val="150CD2"/>
                </a:solidFill>
                <a:latin typeface="Liberation Sans" pitchFamily="18"/>
                <a:ea typeface="Droid Sans Fallback" pitchFamily="2"/>
                <a:cs typeface="FreeSans" pitchFamily="2"/>
              </a:rPr>
              <a:t>S</a:t>
            </a:r>
            <a:r>
              <a:rPr lang="en-US" sz="2000" b="1" baseline="-33000" dirty="0">
                <a:solidFill>
                  <a:srgbClr val="150CD2"/>
                </a:solidFill>
                <a:latin typeface="Liberation Sans" pitchFamily="18"/>
                <a:ea typeface="Droid Sans Fallback" pitchFamily="2"/>
                <a:cs typeface="FreeSans" pitchFamily="2"/>
              </a:rPr>
              <a:t>O</a:t>
            </a:r>
            <a:r>
              <a:rPr lang="en-US" sz="2000" b="1" dirty="0">
                <a:solidFill>
                  <a:srgbClr val="150CD2"/>
                </a:solidFill>
                <a:latin typeface="Liberation Sans" pitchFamily="18"/>
                <a:ea typeface="Droid Sans Fallback" pitchFamily="2"/>
                <a:cs typeface="FreeSans" pitchFamily="2"/>
              </a:rPr>
              <a:t> → 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17182" y="3914196"/>
            <a:ext cx="1739865" cy="340594"/>
            <a:chOff x="2582640" y="3399839"/>
            <a:chExt cx="1918080" cy="375481"/>
          </a:xfrm>
        </p:grpSpPr>
        <p:sp>
          <p:nvSpPr>
            <p:cNvPr id="6" name="Straight Connector 5"/>
            <p:cNvSpPr/>
            <p:nvPr/>
          </p:nvSpPr>
          <p:spPr>
            <a:xfrm>
              <a:off x="3532320" y="3537720"/>
              <a:ext cx="968400" cy="83160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8292" tIns="57473" rIns="98292" bIns="57473" anchor="ctr" anchorCtr="0" compatLnSpc="0"/>
            <a:lstStyle/>
            <a:p>
              <a:pPr hangingPunct="0"/>
              <a:endParaRPr lang="en-US" sz="1633"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3519360" y="3535920"/>
              <a:ext cx="705959" cy="173520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8292" tIns="57473" rIns="98292" bIns="57473" anchor="ctr" anchorCtr="0" compatLnSpc="0"/>
            <a:lstStyle/>
            <a:p>
              <a:pPr hangingPunct="0"/>
              <a:endParaRPr lang="en-US" sz="1633"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 flipV="1">
              <a:off x="3507119" y="3399839"/>
              <a:ext cx="831601" cy="143641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8292" tIns="57473" rIns="98292" bIns="57473" anchor="ctr" anchorCtr="0" compatLnSpc="0"/>
            <a:lstStyle/>
            <a:p>
              <a:pPr hangingPunct="0"/>
              <a:endParaRPr lang="en-US" sz="1633"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 flipH="1">
              <a:off x="2582640" y="3549600"/>
              <a:ext cx="900360" cy="4680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8292" tIns="57473" rIns="98292" bIns="57473" anchor="ctr" anchorCtr="0" compatLnSpc="0"/>
            <a:lstStyle/>
            <a:p>
              <a:pPr hangingPunct="0"/>
              <a:endParaRPr lang="en-US" sz="1633"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10" name="Straight Connector 9"/>
            <p:cNvSpPr/>
            <p:nvPr/>
          </p:nvSpPr>
          <p:spPr>
            <a:xfrm flipH="1" flipV="1">
              <a:off x="2857680" y="3465719"/>
              <a:ext cx="638279" cy="85321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8292" tIns="57473" rIns="98292" bIns="57473" anchor="ctr" anchorCtr="0" compatLnSpc="0"/>
            <a:lstStyle/>
            <a:p>
              <a:pPr hangingPunct="0"/>
              <a:endParaRPr lang="en-US" sz="1633"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11" name="Straight Connector 10"/>
            <p:cNvSpPr/>
            <p:nvPr/>
          </p:nvSpPr>
          <p:spPr>
            <a:xfrm flipH="1">
              <a:off x="2744999" y="3543840"/>
              <a:ext cx="763200" cy="231480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8292" tIns="57473" rIns="98292" bIns="57473" anchor="ctr" anchorCtr="0" compatLnSpc="0"/>
            <a:lstStyle/>
            <a:p>
              <a:pPr hangingPunct="0"/>
              <a:endParaRPr lang="en-US" sz="1633"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52475" y="3482148"/>
            <a:ext cx="1275509" cy="1203342"/>
            <a:chOff x="2856960" y="3996359"/>
            <a:chExt cx="1406160" cy="1326601"/>
          </a:xfrm>
        </p:grpSpPr>
        <p:sp>
          <p:nvSpPr>
            <p:cNvPr id="13" name="TextBox 12"/>
            <p:cNvSpPr txBox="1"/>
            <p:nvPr/>
          </p:nvSpPr>
          <p:spPr>
            <a:xfrm>
              <a:off x="3781800" y="4549319"/>
              <a:ext cx="52560" cy="1252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hangingPunct="0"/>
              <a:endParaRPr lang="en-US" sz="1633">
                <a:latin typeface="Liberation Sans" pitchFamily="18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856960" y="4569480"/>
              <a:ext cx="1406160" cy="275040"/>
              <a:chOff x="2856960" y="4569480"/>
              <a:chExt cx="1406160" cy="275040"/>
            </a:xfrm>
          </p:grpSpPr>
          <p:sp>
            <p:nvSpPr>
              <p:cNvPr id="15" name="Straight Connector 14"/>
              <p:cNvSpPr/>
              <p:nvPr/>
            </p:nvSpPr>
            <p:spPr>
              <a:xfrm>
                <a:off x="3553200" y="4670640"/>
                <a:ext cx="709920" cy="61199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wrap="none" lIns="98292" tIns="57473" rIns="98292" bIns="57473" anchor="ctr" anchorCtr="0" compatLnSpc="0"/>
              <a:lstStyle/>
              <a:p>
                <a:pPr hangingPunct="0"/>
                <a:endParaRPr lang="en-US" sz="1633">
                  <a:latin typeface="Liberation Sans" pitchFamily="18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16" name="Straight Connector 15"/>
              <p:cNvSpPr/>
              <p:nvPr/>
            </p:nvSpPr>
            <p:spPr>
              <a:xfrm>
                <a:off x="3543840" y="4669200"/>
                <a:ext cx="517680" cy="127080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wrap="none" lIns="98292" tIns="57473" rIns="98292" bIns="57473" anchor="ctr" anchorCtr="0" compatLnSpc="0"/>
              <a:lstStyle/>
              <a:p>
                <a:pPr hangingPunct="0"/>
                <a:endParaRPr lang="en-US" sz="1633">
                  <a:latin typeface="Liberation Sans" pitchFamily="18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17" name="Straight Connector 16"/>
              <p:cNvSpPr/>
              <p:nvPr/>
            </p:nvSpPr>
            <p:spPr>
              <a:xfrm flipV="1">
                <a:off x="3534480" y="4569480"/>
                <a:ext cx="609479" cy="105120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wrap="none" lIns="98292" tIns="57473" rIns="98292" bIns="57473" anchor="ctr" anchorCtr="0" compatLnSpc="0"/>
              <a:lstStyle/>
              <a:p>
                <a:pPr hangingPunct="0"/>
                <a:endParaRPr lang="en-US" sz="1633">
                  <a:latin typeface="Liberation Sans" pitchFamily="18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18" name="Straight Connector 17"/>
              <p:cNvSpPr/>
              <p:nvPr/>
            </p:nvSpPr>
            <p:spPr>
              <a:xfrm flipH="1">
                <a:off x="2856960" y="4679280"/>
                <a:ext cx="659880" cy="3600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wrap="none" lIns="98292" tIns="57473" rIns="98292" bIns="57473" anchor="ctr" anchorCtr="0" compatLnSpc="0"/>
              <a:lstStyle/>
              <a:p>
                <a:pPr hangingPunct="0"/>
                <a:endParaRPr lang="en-US" sz="1633">
                  <a:latin typeface="Liberation Sans" pitchFamily="18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19" name="Straight Connector 18"/>
              <p:cNvSpPr/>
              <p:nvPr/>
            </p:nvSpPr>
            <p:spPr>
              <a:xfrm flipH="1" flipV="1">
                <a:off x="3058560" y="4617720"/>
                <a:ext cx="468000" cy="62640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wrap="none" lIns="98292" tIns="57473" rIns="98292" bIns="57473" anchor="ctr" anchorCtr="0" compatLnSpc="0"/>
              <a:lstStyle/>
              <a:p>
                <a:pPr hangingPunct="0"/>
                <a:endParaRPr lang="en-US" sz="1633">
                  <a:latin typeface="Liberation Sans" pitchFamily="18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20" name="Straight Connector 19"/>
              <p:cNvSpPr/>
              <p:nvPr/>
            </p:nvSpPr>
            <p:spPr>
              <a:xfrm flipH="1">
                <a:off x="2975760" y="4674960"/>
                <a:ext cx="559800" cy="169560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wrap="none" lIns="98292" tIns="57473" rIns="98292" bIns="57473" anchor="ctr" anchorCtr="0" compatLnSpc="0"/>
              <a:lstStyle/>
              <a:p>
                <a:pPr hangingPunct="0"/>
                <a:endParaRPr lang="en-US" sz="1633">
                  <a:latin typeface="Liberation Sans" pitchFamily="18"/>
                  <a:ea typeface="Droid Sans Fallback" pitchFamily="2"/>
                  <a:cs typeface="FreeSans" pitchFamily="2"/>
                </a:endParaRPr>
              </a:p>
            </p:txBody>
          </p:sp>
        </p:grpSp>
        <p:sp>
          <p:nvSpPr>
            <p:cNvPr id="21" name="Straight Connector 20"/>
            <p:cNvSpPr/>
            <p:nvPr/>
          </p:nvSpPr>
          <p:spPr>
            <a:xfrm>
              <a:off x="3553200" y="4663080"/>
              <a:ext cx="709920" cy="61200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8292" tIns="57473" rIns="98292" bIns="57473" anchor="ctr" anchorCtr="0" compatLnSpc="0"/>
            <a:lstStyle/>
            <a:p>
              <a:pPr hangingPunct="0"/>
              <a:endParaRPr lang="en-US" sz="1633"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22" name="Straight Connector 21"/>
            <p:cNvSpPr/>
            <p:nvPr/>
          </p:nvSpPr>
          <p:spPr>
            <a:xfrm>
              <a:off x="3543840" y="4661640"/>
              <a:ext cx="517680" cy="127080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8292" tIns="57473" rIns="98292" bIns="57473" anchor="ctr" anchorCtr="0" compatLnSpc="0"/>
            <a:lstStyle/>
            <a:p>
              <a:pPr hangingPunct="0"/>
              <a:endParaRPr lang="en-US" sz="1633"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23" name="Straight Connector 22"/>
            <p:cNvSpPr/>
            <p:nvPr/>
          </p:nvSpPr>
          <p:spPr>
            <a:xfrm flipV="1">
              <a:off x="3534480" y="4561920"/>
              <a:ext cx="609479" cy="105120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8292" tIns="57473" rIns="98292" bIns="57473" anchor="ctr" anchorCtr="0" compatLnSpc="0"/>
            <a:lstStyle/>
            <a:p>
              <a:pPr hangingPunct="0"/>
              <a:endParaRPr lang="en-US" sz="1633"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24" name="Straight Connector 23"/>
            <p:cNvSpPr/>
            <p:nvPr/>
          </p:nvSpPr>
          <p:spPr>
            <a:xfrm flipH="1">
              <a:off x="2856960" y="4671360"/>
              <a:ext cx="659880" cy="3600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8292" tIns="57473" rIns="98292" bIns="57473" anchor="ctr" anchorCtr="0" compatLnSpc="0"/>
            <a:lstStyle/>
            <a:p>
              <a:pPr hangingPunct="0"/>
              <a:endParaRPr lang="en-US" sz="1633"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25" name="Straight Connector 24"/>
            <p:cNvSpPr/>
            <p:nvPr/>
          </p:nvSpPr>
          <p:spPr>
            <a:xfrm flipH="1" flipV="1">
              <a:off x="3058560" y="4610160"/>
              <a:ext cx="468000" cy="62640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8292" tIns="57473" rIns="98292" bIns="57473" anchor="ctr" anchorCtr="0" compatLnSpc="0"/>
            <a:lstStyle/>
            <a:p>
              <a:pPr hangingPunct="0"/>
              <a:endParaRPr lang="en-US" sz="1633"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26" name="Straight Connector 25"/>
            <p:cNvSpPr/>
            <p:nvPr/>
          </p:nvSpPr>
          <p:spPr>
            <a:xfrm flipH="1">
              <a:off x="2975760" y="4667400"/>
              <a:ext cx="559800" cy="169560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8292" tIns="57473" rIns="98292" bIns="57473" anchor="ctr" anchorCtr="0" compatLnSpc="0"/>
            <a:lstStyle/>
            <a:p>
              <a:pPr hangingPunct="0"/>
              <a:endParaRPr lang="en-US" sz="1633"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27" name="Straight Connector 26"/>
            <p:cNvSpPr/>
            <p:nvPr/>
          </p:nvSpPr>
          <p:spPr>
            <a:xfrm flipV="1">
              <a:off x="3516120" y="3996359"/>
              <a:ext cx="67320" cy="709561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8292" tIns="57473" rIns="98292" bIns="57473" anchor="ctr" anchorCtr="0" compatLnSpc="0"/>
            <a:lstStyle/>
            <a:p>
              <a:pPr hangingPunct="0"/>
              <a:endParaRPr lang="en-US" sz="1633"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28" name="Straight Connector 27"/>
            <p:cNvSpPr/>
            <p:nvPr/>
          </p:nvSpPr>
          <p:spPr>
            <a:xfrm flipV="1">
              <a:off x="3514680" y="4198680"/>
              <a:ext cx="131760" cy="516600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8292" tIns="57473" rIns="98292" bIns="57473" anchor="ctr" anchorCtr="0" compatLnSpc="0"/>
            <a:lstStyle/>
            <a:p>
              <a:pPr hangingPunct="0"/>
              <a:endParaRPr lang="en-US" sz="1633"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29" name="Straight Connector 28"/>
            <p:cNvSpPr/>
            <p:nvPr/>
          </p:nvSpPr>
          <p:spPr>
            <a:xfrm flipH="1" flipV="1">
              <a:off x="3420360" y="4114079"/>
              <a:ext cx="99719" cy="610561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8292" tIns="57473" rIns="98292" bIns="57473" anchor="ctr" anchorCtr="0" compatLnSpc="0"/>
            <a:lstStyle/>
            <a:p>
              <a:pPr hangingPunct="0"/>
              <a:endParaRPr lang="en-US" sz="1633"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30" name="Straight Connector 29"/>
            <p:cNvSpPr/>
            <p:nvPr/>
          </p:nvSpPr>
          <p:spPr>
            <a:xfrm flipH="1">
              <a:off x="3544200" y="4663080"/>
              <a:ext cx="2160" cy="659880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8292" tIns="57473" rIns="98292" bIns="57473" anchor="ctr" anchorCtr="0" compatLnSpc="0"/>
            <a:lstStyle/>
            <a:p>
              <a:pPr hangingPunct="0"/>
              <a:endParaRPr lang="en-US" sz="1633"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31" name="Straight Connector 30"/>
            <p:cNvSpPr/>
            <p:nvPr/>
          </p:nvSpPr>
          <p:spPr>
            <a:xfrm flipH="1">
              <a:off x="3459240" y="4732560"/>
              <a:ext cx="66599" cy="467280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8292" tIns="57473" rIns="98292" bIns="57473" anchor="ctr" anchorCtr="0" compatLnSpc="0"/>
            <a:lstStyle/>
            <a:p>
              <a:pPr hangingPunct="0"/>
              <a:endParaRPr lang="en-US" sz="1633"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32" name="Straight Connector 31"/>
            <p:cNvSpPr/>
            <p:nvPr/>
          </p:nvSpPr>
          <p:spPr>
            <a:xfrm>
              <a:off x="3546720" y="4670640"/>
              <a:ext cx="164880" cy="561240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8292" tIns="57473" rIns="98292" bIns="57473" anchor="ctr" anchorCtr="0" compatLnSpc="0"/>
            <a:lstStyle/>
            <a:p>
              <a:pPr hangingPunct="0"/>
              <a:endParaRPr lang="en-US" sz="1633"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33" name="Straight Connector 32"/>
            <p:cNvSpPr/>
            <p:nvPr/>
          </p:nvSpPr>
          <p:spPr>
            <a:xfrm>
              <a:off x="3579839" y="4667760"/>
              <a:ext cx="481320" cy="525600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8292" tIns="57473" rIns="98292" bIns="57473" anchor="ctr" anchorCtr="0" compatLnSpc="0"/>
            <a:lstStyle/>
            <a:p>
              <a:pPr hangingPunct="0"/>
              <a:endParaRPr lang="en-US" sz="1633"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34" name="Straight Connector 33"/>
            <p:cNvSpPr/>
            <p:nvPr/>
          </p:nvSpPr>
          <p:spPr>
            <a:xfrm>
              <a:off x="3573720" y="4660560"/>
              <a:ext cx="294839" cy="443880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8292" tIns="57473" rIns="98292" bIns="57473" anchor="ctr" anchorCtr="0" compatLnSpc="0"/>
            <a:lstStyle/>
            <a:p>
              <a:pPr hangingPunct="0"/>
              <a:endParaRPr lang="en-US" sz="1633"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35" name="Straight Connector 34"/>
            <p:cNvSpPr/>
            <p:nvPr/>
          </p:nvSpPr>
          <p:spPr>
            <a:xfrm>
              <a:off x="3563280" y="4658400"/>
              <a:ext cx="519840" cy="335160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8292" tIns="57473" rIns="98292" bIns="57473" anchor="ctr" anchorCtr="0" compatLnSpc="0"/>
            <a:lstStyle/>
            <a:p>
              <a:pPr hangingPunct="0"/>
              <a:endParaRPr lang="en-US" sz="1633"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36" name="Straight Connector 35"/>
            <p:cNvSpPr/>
            <p:nvPr/>
          </p:nvSpPr>
          <p:spPr>
            <a:xfrm flipH="1" flipV="1">
              <a:off x="3058920" y="4205520"/>
              <a:ext cx="488160" cy="444240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8292" tIns="57473" rIns="98292" bIns="57473" anchor="ctr" anchorCtr="0" compatLnSpc="0"/>
            <a:lstStyle/>
            <a:p>
              <a:pPr hangingPunct="0"/>
              <a:endParaRPr lang="en-US" sz="1633"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37" name="Straight Connector 36"/>
            <p:cNvSpPr/>
            <p:nvPr/>
          </p:nvSpPr>
          <p:spPr>
            <a:xfrm flipH="1" flipV="1">
              <a:off x="3251159" y="4294080"/>
              <a:ext cx="302041" cy="362880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8292" tIns="57473" rIns="98292" bIns="57473" anchor="ctr" anchorCtr="0" compatLnSpc="0"/>
            <a:lstStyle/>
            <a:p>
              <a:pPr hangingPunct="0"/>
              <a:endParaRPr lang="en-US" sz="1633"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38" name="Straight Connector 37"/>
            <p:cNvSpPr/>
            <p:nvPr/>
          </p:nvSpPr>
          <p:spPr>
            <a:xfrm flipH="1" flipV="1">
              <a:off x="3036960" y="4405319"/>
              <a:ext cx="526680" cy="253801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8292" tIns="57473" rIns="98292" bIns="57473" anchor="ctr" anchorCtr="0" compatLnSpc="0"/>
            <a:lstStyle/>
            <a:p>
              <a:pPr hangingPunct="0"/>
              <a:endParaRPr lang="en-US" sz="1633"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39" name="Straight Connector 38"/>
            <p:cNvSpPr/>
            <p:nvPr/>
          </p:nvSpPr>
          <p:spPr>
            <a:xfrm flipV="1">
              <a:off x="3523319" y="4197600"/>
              <a:ext cx="529560" cy="476640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8292" tIns="57473" rIns="98292" bIns="57473" anchor="ctr" anchorCtr="0" compatLnSpc="0"/>
            <a:lstStyle/>
            <a:p>
              <a:pPr hangingPunct="0"/>
              <a:endParaRPr lang="en-US" sz="1633"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40" name="Straight Connector 39"/>
            <p:cNvSpPr/>
            <p:nvPr/>
          </p:nvSpPr>
          <p:spPr>
            <a:xfrm flipV="1">
              <a:off x="3516120" y="4450320"/>
              <a:ext cx="371880" cy="230040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8292" tIns="57473" rIns="98292" bIns="57473" anchor="ctr" anchorCtr="0" compatLnSpc="0"/>
            <a:lstStyle/>
            <a:p>
              <a:pPr hangingPunct="0"/>
              <a:endParaRPr lang="en-US" sz="1633"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41" name="Straight Connector 40"/>
            <p:cNvSpPr/>
            <p:nvPr/>
          </p:nvSpPr>
          <p:spPr>
            <a:xfrm flipV="1">
              <a:off x="3513600" y="4173840"/>
              <a:ext cx="339839" cy="516960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8292" tIns="57473" rIns="98292" bIns="57473" anchor="ctr" anchorCtr="0" compatLnSpc="0"/>
            <a:lstStyle/>
            <a:p>
              <a:pPr hangingPunct="0"/>
              <a:endParaRPr lang="en-US" sz="1633"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42" name="Straight Connector 41"/>
            <p:cNvSpPr/>
            <p:nvPr/>
          </p:nvSpPr>
          <p:spPr>
            <a:xfrm flipH="1">
              <a:off x="3056400" y="4706640"/>
              <a:ext cx="448559" cy="484200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8292" tIns="57473" rIns="98292" bIns="57473" anchor="ctr" anchorCtr="0" compatLnSpc="0"/>
            <a:lstStyle/>
            <a:p>
              <a:pPr hangingPunct="0"/>
              <a:endParaRPr lang="en-US" sz="1633"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43" name="Straight Connector 42"/>
            <p:cNvSpPr/>
            <p:nvPr/>
          </p:nvSpPr>
          <p:spPr>
            <a:xfrm flipH="1">
              <a:off x="3056400" y="4700520"/>
              <a:ext cx="455760" cy="285840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8292" tIns="57473" rIns="98292" bIns="57473" anchor="ctr" anchorCtr="0" compatLnSpc="0"/>
            <a:lstStyle/>
            <a:p>
              <a:pPr hangingPunct="0"/>
              <a:endParaRPr lang="en-US" sz="1633"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44" name="Straight Connector 43"/>
            <p:cNvSpPr/>
            <p:nvPr/>
          </p:nvSpPr>
          <p:spPr>
            <a:xfrm flipH="1">
              <a:off x="3256200" y="4690440"/>
              <a:ext cx="258480" cy="524520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8292" tIns="57473" rIns="98292" bIns="57473" anchor="ctr" anchorCtr="0" compatLnSpc="0"/>
            <a:lstStyle/>
            <a:p>
              <a:pPr hangingPunct="0"/>
              <a:endParaRPr lang="en-US" sz="1633"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06675" y="3068960"/>
            <a:ext cx="1677755" cy="410957"/>
          </a:xfrm>
          <a:prstGeom prst="rect">
            <a:avLst/>
          </a:prstGeom>
          <a:noFill/>
          <a:ln>
            <a:noFill/>
          </a:ln>
        </p:spPr>
        <p:txBody>
          <a:bodyPr vert="horz" wrap="none" lIns="98292" tIns="57473" rIns="98292" bIns="57473" anchorCtr="0" compatLnSpc="0">
            <a:spAutoFit/>
          </a:bodyPr>
          <a:lstStyle/>
          <a:p>
            <a:pPr hangingPunct="0"/>
            <a:r>
              <a:rPr lang="en-US" sz="2000" b="1" dirty="0">
                <a:solidFill>
                  <a:srgbClr val="FF000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Jetty: </a:t>
            </a:r>
            <a:r>
              <a:rPr lang="en-US" sz="2000" b="1" i="1" dirty="0">
                <a:solidFill>
                  <a:srgbClr val="FF000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S</a:t>
            </a:r>
            <a:r>
              <a:rPr lang="en-US" sz="2000" b="1" baseline="-33000" dirty="0">
                <a:solidFill>
                  <a:srgbClr val="FF000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O</a:t>
            </a:r>
            <a:r>
              <a:rPr lang="en-US" sz="2000" b="1" dirty="0">
                <a:solidFill>
                  <a:srgbClr val="FF000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 → 0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29115" y="4251502"/>
            <a:ext cx="3103325" cy="301024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076056" y="2492896"/>
                <a:ext cx="4032448" cy="11492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8" tIns="40819" rIns="81638" bIns="40819" anchor="ctr" anchorCtr="0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GB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limLow>
                        <m:limLow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  <m:lim>
                          <m:acc>
                            <m:accPr>
                              <m:chr m:val="̂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lim>
                      </m:limLow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GB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sz="24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  <m:r>
                                            <a:rPr lang="en-GB" sz="240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  <m: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</m:num>
                                <m:den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  <m:r>
                                            <a:rPr lang="en-GB" sz="240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492896"/>
                <a:ext cx="4032448" cy="11492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5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259632" y="4589097"/>
            <a:ext cx="2384292" cy="2296287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Title 5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Discovery → Control:</a:t>
            </a:r>
            <a:br>
              <a:rPr lang="en-GB" dirty="0" smtClean="0"/>
            </a:br>
            <a:r>
              <a:rPr lang="en-GB" dirty="0" smtClean="0"/>
              <a:t>Transverse </a:t>
            </a:r>
            <a:r>
              <a:rPr lang="en-GB" dirty="0" err="1" smtClean="0"/>
              <a:t>spherocity</a:t>
            </a:r>
            <a:endParaRPr lang="en-GB" dirty="0"/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2259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5755" y="2734416"/>
            <a:ext cx="3676543" cy="2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&lt;</a:t>
            </a:r>
            <a:r>
              <a:rPr lang="en-US" i="1" dirty="0"/>
              <a:t>p</a:t>
            </a:r>
            <a:r>
              <a:rPr lang="en-US" baseline="-33000" dirty="0"/>
              <a:t>T</a:t>
            </a:r>
            <a:r>
              <a:rPr lang="en-US" dirty="0"/>
              <a:t>&gt; as a function of multiplicity </a:t>
            </a:r>
            <a:r>
              <a:rPr lang="en-US" dirty="0" smtClean="0"/>
              <a:t>and S</a:t>
            </a:r>
            <a:r>
              <a:rPr lang="en-US" baseline="-25000" dirty="0" smtClean="0"/>
              <a:t>O</a:t>
            </a:r>
            <a:endParaRPr lang="en-GB" baseline="-25000" dirty="0"/>
          </a:p>
        </p:txBody>
      </p:sp>
      <p:grpSp>
        <p:nvGrpSpPr>
          <p:cNvPr id="2" name="Group 1"/>
          <p:cNvGrpSpPr/>
          <p:nvPr/>
        </p:nvGrpSpPr>
        <p:grpSpPr>
          <a:xfrm>
            <a:off x="5433670" y="1484784"/>
            <a:ext cx="3674834" cy="2637573"/>
            <a:chOff x="5433670" y="1484784"/>
            <a:chExt cx="3674834" cy="263757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5433670" y="1484784"/>
              <a:ext cx="3674834" cy="26375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Box 6"/>
            <p:cNvSpPr txBox="1"/>
            <p:nvPr/>
          </p:nvSpPr>
          <p:spPr>
            <a:xfrm>
              <a:off x="6156176" y="2132856"/>
              <a:ext cx="1392940" cy="4818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108360" tIns="63360" rIns="108360" bIns="63360" anchorCtr="0" compatLnSpc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 b="1" i="0" u="none" strike="noStrike" kern="1200" cap="none" dirty="0">
                  <a:ln>
                    <a:noFill/>
                  </a:ln>
                  <a:solidFill>
                    <a:srgbClr val="150CD2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Isotropic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47952" y="4174758"/>
            <a:ext cx="3676288" cy="2638617"/>
            <a:chOff x="5447952" y="4174758"/>
            <a:chExt cx="3676288" cy="263861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5447952" y="4174758"/>
              <a:ext cx="3676288" cy="26386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TextBox 6"/>
            <p:cNvSpPr txBox="1"/>
            <p:nvPr/>
          </p:nvSpPr>
          <p:spPr>
            <a:xfrm>
              <a:off x="7792517" y="5253147"/>
              <a:ext cx="868117" cy="4818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108360" tIns="63360" rIns="108360" bIns="63360" anchorCtr="0" compatLnSpc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 b="1" i="0" u="none" strike="noStrike" kern="1200" cap="none" dirty="0">
                  <a:ln>
                    <a:noFill/>
                  </a:ln>
                  <a:solidFill>
                    <a:srgbClr val="FF0000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Jetty</a:t>
              </a:r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16</a:t>
            </a:fld>
            <a:endParaRPr lang="sv-SE" dirty="0"/>
          </a:p>
        </p:txBody>
      </p:sp>
      <p:sp>
        <p:nvSpPr>
          <p:cNvPr id="12" name="TextBox 11"/>
          <p:cNvSpPr txBox="1"/>
          <p:nvPr/>
        </p:nvSpPr>
        <p:spPr>
          <a:xfrm>
            <a:off x="899592" y="5949280"/>
            <a:ext cx="4355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Analysis done at UNAM, Mexico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2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Isotropic:</a:t>
            </a:r>
          </a:p>
          <a:p>
            <a:pPr lvl="1"/>
            <a:r>
              <a:rPr lang="en-GB" sz="2000" dirty="0" smtClean="0"/>
              <a:t>No </a:t>
            </a:r>
            <a:r>
              <a:rPr lang="en-GB" sz="2000" dirty="0"/>
              <a:t>strong modifications of ratios</a:t>
            </a:r>
            <a:br>
              <a:rPr lang="en-GB" sz="2000" dirty="0"/>
            </a:br>
            <a:r>
              <a:rPr lang="en-GB" sz="2000" dirty="0"/>
              <a:t>expected (à la p-Pb)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48" y="1512162"/>
            <a:ext cx="3439564" cy="42940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1441071" y="2784379"/>
            <a:ext cx="3806165" cy="4028997"/>
            <a:chOff x="1441071" y="2784379"/>
            <a:chExt cx="3806165" cy="402899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487441" y="2784379"/>
              <a:ext cx="2905979" cy="36668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Straight Connector 4"/>
            <p:cNvSpPr/>
            <p:nvPr/>
          </p:nvSpPr>
          <p:spPr>
            <a:xfrm>
              <a:off x="3923928" y="4653136"/>
              <a:ext cx="1323308" cy="144016"/>
            </a:xfrm>
            <a:prstGeom prst="line">
              <a:avLst/>
            </a:prstGeom>
            <a:noFill/>
            <a:ln w="36720">
              <a:solidFill>
                <a:srgbClr val="150CD2"/>
              </a:solidFill>
              <a:prstDash val="solid"/>
              <a:tailEnd type="arrow"/>
            </a:ln>
          </p:spPr>
          <p:txBody>
            <a:bodyPr vert="horz" wrap="none" lIns="98292" tIns="57473" rIns="98292" bIns="57473" anchor="ctr" anchorCtr="0" compatLnSpc="0"/>
            <a:lstStyle/>
            <a:p>
              <a:pPr hangingPunct="0"/>
              <a:endParaRPr lang="en-US" sz="1633"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1071" y="6494979"/>
              <a:ext cx="2723904" cy="31839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81638" tIns="40819" rIns="81638" bIns="40819" anchorCtr="0" compatLnSpc="0">
              <a:spAutoFit/>
            </a:bodyPr>
            <a:lstStyle/>
            <a:p>
              <a:pPr hangingPunct="0"/>
              <a:r>
                <a:rPr lang="en-US" sz="1600" dirty="0">
                  <a:latin typeface="Liberation Sans" pitchFamily="18"/>
                  <a:ea typeface="Droid Sans Fallback" pitchFamily="2"/>
                  <a:cs typeface="FreeSans" pitchFamily="2"/>
                </a:rPr>
                <a:t>Phys. Lett. B 728 (2014) 25-38</a:t>
              </a: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p</a:t>
            </a:r>
            <a:r>
              <a:rPr lang="en-US" baseline="-33000" dirty="0"/>
              <a:t>T</a:t>
            </a:r>
            <a:r>
              <a:rPr lang="en-US" dirty="0"/>
              <a:t>-differential K/</a:t>
            </a:r>
            <a:r>
              <a:rPr lang="en-US" dirty="0">
                <a:latin typeface="Arial" pitchFamily="32"/>
                <a:cs typeface="Arial" pitchFamily="34"/>
              </a:rPr>
              <a:t>π</a:t>
            </a:r>
            <a:r>
              <a:rPr lang="en-US" dirty="0"/>
              <a:t> ratios as a function of </a:t>
            </a:r>
            <a:r>
              <a:rPr lang="en-US" dirty="0" smtClean="0"/>
              <a:t>S</a:t>
            </a:r>
            <a:r>
              <a:rPr lang="en-US" baseline="-25000" dirty="0" smtClean="0"/>
              <a:t>O</a:t>
            </a:r>
            <a:endParaRPr lang="en-GB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6239820" y="5949280"/>
            <a:ext cx="2004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Analysis by</a:t>
            </a:r>
            <a:br>
              <a:rPr lang="en-GB" dirty="0" smtClean="0"/>
            </a:br>
            <a:r>
              <a:rPr lang="en-GB" dirty="0" err="1" smtClean="0"/>
              <a:t>Vytautas</a:t>
            </a:r>
            <a:r>
              <a:rPr lang="en-GB" dirty="0" smtClean="0"/>
              <a:t> </a:t>
            </a:r>
            <a:r>
              <a:rPr lang="en-GB" dirty="0" err="1" smtClean="0"/>
              <a:t>Vislavicius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530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p</a:t>
            </a:r>
            <a:r>
              <a:rPr lang="en-US" baseline="-33000" dirty="0"/>
              <a:t>T</a:t>
            </a:r>
            <a:r>
              <a:rPr lang="en-US" dirty="0"/>
              <a:t>-differential p/</a:t>
            </a:r>
            <a:r>
              <a:rPr lang="en-US" dirty="0">
                <a:latin typeface="Arial" pitchFamily="32"/>
                <a:cs typeface="Arial" pitchFamily="34"/>
              </a:rPr>
              <a:t>π</a:t>
            </a:r>
            <a:r>
              <a:rPr lang="en-US" dirty="0"/>
              <a:t> ratios as a function of </a:t>
            </a:r>
            <a:r>
              <a:rPr lang="en-US" dirty="0" smtClean="0"/>
              <a:t>S</a:t>
            </a:r>
            <a:r>
              <a:rPr lang="en-US" baseline="-25000" dirty="0" smtClean="0"/>
              <a:t>O</a:t>
            </a:r>
            <a:endParaRPr lang="en-GB" baseline="-250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Isotropic:</a:t>
            </a:r>
          </a:p>
          <a:p>
            <a:pPr lvl="1"/>
            <a:r>
              <a:rPr lang="en-GB" sz="2000" dirty="0" smtClean="0"/>
              <a:t>In </a:t>
            </a:r>
            <a:r>
              <a:rPr lang="en-GB" sz="2000" dirty="0"/>
              <a:t>p-Pb, </a:t>
            </a:r>
            <a:r>
              <a:rPr lang="en-GB" sz="2000" dirty="0" smtClean="0"/>
              <a:t>flow </a:t>
            </a:r>
            <a:r>
              <a:rPr lang="en-GB" sz="2000" dirty="0"/>
              <a:t>manifests </a:t>
            </a:r>
            <a:r>
              <a:rPr lang="en-GB" sz="2000" dirty="0" smtClean="0"/>
              <a:t>via </a:t>
            </a:r>
            <a:br>
              <a:rPr lang="en-GB" sz="2000" dirty="0" smtClean="0"/>
            </a:br>
            <a:r>
              <a:rPr lang="en-GB" sz="2000" dirty="0" smtClean="0"/>
              <a:t>boosted </a:t>
            </a:r>
            <a:r>
              <a:rPr lang="en-GB" sz="2000" dirty="0"/>
              <a:t>proton </a:t>
            </a:r>
            <a:r>
              <a:rPr lang="en-GB" sz="2000" dirty="0" smtClean="0"/>
              <a:t>spectra</a:t>
            </a: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48" y="1512162"/>
            <a:ext cx="3439564" cy="42940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1441071" y="2782800"/>
            <a:ext cx="3806165" cy="4030576"/>
            <a:chOff x="1441071" y="2782800"/>
            <a:chExt cx="3806165" cy="403057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486800" y="2782800"/>
              <a:ext cx="2905979" cy="36665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1441071" y="6494979"/>
              <a:ext cx="2723904" cy="31839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81638" tIns="40819" rIns="81638" bIns="40819" anchorCtr="0" compatLnSpc="0">
              <a:spAutoFit/>
            </a:bodyPr>
            <a:lstStyle/>
            <a:p>
              <a:pPr hangingPunct="0"/>
              <a:r>
                <a:rPr lang="en-US" sz="1600" dirty="0">
                  <a:latin typeface="Liberation Sans" pitchFamily="18"/>
                  <a:ea typeface="Droid Sans Fallback" pitchFamily="2"/>
                  <a:cs typeface="FreeSans" pitchFamily="2"/>
                </a:rPr>
                <a:t>Phys. Lett. B 728 (2014) 25-38</a:t>
              </a: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4164975" y="4941168"/>
              <a:ext cx="1082261" cy="0"/>
            </a:xfrm>
            <a:prstGeom prst="line">
              <a:avLst/>
            </a:prstGeom>
            <a:noFill/>
            <a:ln w="36720">
              <a:solidFill>
                <a:srgbClr val="150CD2"/>
              </a:solidFill>
              <a:prstDash val="solid"/>
              <a:tailEnd type="arrow"/>
            </a:ln>
          </p:spPr>
          <p:txBody>
            <a:bodyPr vert="horz" wrap="none" lIns="98292" tIns="57473" rIns="98292" bIns="57473" anchor="ctr" anchorCtr="0" compatLnSpc="0"/>
            <a:lstStyle/>
            <a:p>
              <a:pPr hangingPunct="0"/>
              <a:endParaRPr lang="en-US" sz="1633"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239820" y="5949280"/>
            <a:ext cx="2004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Analysis by</a:t>
            </a:r>
            <a:br>
              <a:rPr lang="en-GB" dirty="0" smtClean="0"/>
            </a:br>
            <a:r>
              <a:rPr lang="en-GB" dirty="0" err="1" smtClean="0"/>
              <a:t>Vytautas</a:t>
            </a:r>
            <a:r>
              <a:rPr lang="en-GB" dirty="0" smtClean="0"/>
              <a:t> </a:t>
            </a:r>
            <a:r>
              <a:rPr lang="en-GB" dirty="0" err="1" smtClean="0"/>
              <a:t>Vislavicius</a:t>
            </a:r>
            <a:endParaRPr lang="en-GB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929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 and outlook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Preliminary results: </a:t>
            </a:r>
            <a:r>
              <a:rPr lang="en-GB" dirty="0" err="1" smtClean="0"/>
              <a:t>Vytautas</a:t>
            </a:r>
            <a:r>
              <a:rPr lang="en-GB" dirty="0" smtClean="0"/>
              <a:t> </a:t>
            </a:r>
            <a:r>
              <a:rPr lang="en-GB" dirty="0" err="1" smtClean="0"/>
              <a:t>Vislavicius</a:t>
            </a:r>
            <a:r>
              <a:rPr lang="en-GB" dirty="0" smtClean="0"/>
              <a:t> (now Postdoc at NBI)</a:t>
            </a:r>
          </a:p>
          <a:p>
            <a:r>
              <a:rPr lang="en-GB" dirty="0">
                <a:sym typeface="Symbol" panose="05050102010706020507" pitchFamily="18" charset="2"/>
              </a:rPr>
              <a:t></a:t>
            </a:r>
            <a:r>
              <a:rPr lang="en-GB" dirty="0"/>
              <a:t> analysis: </a:t>
            </a:r>
            <a:r>
              <a:rPr lang="en-GB" dirty="0" smtClean="0"/>
              <a:t>Adrian</a:t>
            </a:r>
          </a:p>
          <a:p>
            <a:r>
              <a:rPr lang="en-GB" dirty="0" smtClean="0"/>
              <a:t>High p</a:t>
            </a:r>
            <a:r>
              <a:rPr lang="en-GB" baseline="-25000" dirty="0" smtClean="0"/>
              <a:t>T</a:t>
            </a:r>
            <a:r>
              <a:rPr lang="en-GB" dirty="0" smtClean="0"/>
              <a:t> results: Omar</a:t>
            </a:r>
          </a:p>
          <a:p>
            <a:endParaRPr lang="en-GB" dirty="0" smtClean="0"/>
          </a:p>
          <a:p>
            <a:r>
              <a:rPr lang="en-GB" dirty="0" smtClean="0"/>
              <a:t>And possibly:</a:t>
            </a:r>
          </a:p>
          <a:p>
            <a:pPr lvl="1"/>
            <a:r>
              <a:rPr lang="en-GB" dirty="0" smtClean="0">
                <a:sym typeface="Symbol" panose="05050102010706020507" pitchFamily="18" charset="2"/>
              </a:rPr>
              <a:t> and K</a:t>
            </a:r>
            <a:r>
              <a:rPr lang="en-GB" baseline="30000" dirty="0" smtClean="0">
                <a:sym typeface="Symbol" panose="05050102010706020507" pitchFamily="18" charset="2"/>
              </a:rPr>
              <a:t>0</a:t>
            </a:r>
            <a:r>
              <a:rPr lang="en-GB" baseline="-25000" dirty="0" smtClean="0">
                <a:sym typeface="Symbol" panose="05050102010706020507" pitchFamily="18" charset="2"/>
              </a:rPr>
              <a:t>s</a:t>
            </a:r>
            <a:r>
              <a:rPr lang="en-GB" dirty="0" smtClean="0">
                <a:sym typeface="Symbol" panose="05050102010706020507" pitchFamily="18" charset="2"/>
              </a:rPr>
              <a:t> (S=1): Maria </a:t>
            </a:r>
            <a:br>
              <a:rPr lang="en-GB" dirty="0" smtClean="0">
                <a:sym typeface="Symbol" panose="05050102010706020507" pitchFamily="18" charset="2"/>
              </a:rPr>
            </a:br>
            <a:r>
              <a:rPr lang="en-GB" dirty="0" smtClean="0">
                <a:sym typeface="Symbol" panose="05050102010706020507" pitchFamily="18" charset="2"/>
              </a:rPr>
              <a:t>(finished master)</a:t>
            </a:r>
          </a:p>
          <a:p>
            <a:pPr lvl="1"/>
            <a:r>
              <a:rPr lang="en-GB" dirty="0" smtClean="0">
                <a:sym typeface="Symbol" panose="05050102010706020507" pitchFamily="18" charset="2"/>
              </a:rPr>
              <a:t> (S=2): Martin (master)</a:t>
            </a:r>
          </a:p>
          <a:p>
            <a:pPr lvl="1"/>
            <a:r>
              <a:rPr lang="en-GB" dirty="0" smtClean="0">
                <a:sym typeface="Symbol" panose="05050102010706020507" pitchFamily="18" charset="2"/>
              </a:rPr>
              <a:t> (S=3): Lisa (master)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19</a:t>
            </a:fld>
            <a:endParaRPr lang="sv-SE" dirty="0"/>
          </a:p>
        </p:txBody>
      </p:sp>
      <p:grpSp>
        <p:nvGrpSpPr>
          <p:cNvPr id="12" name="Group 11"/>
          <p:cNvGrpSpPr/>
          <p:nvPr/>
        </p:nvGrpSpPr>
        <p:grpSpPr>
          <a:xfrm>
            <a:off x="5220072" y="3744984"/>
            <a:ext cx="3744416" cy="2996384"/>
            <a:chOff x="5292080" y="3651410"/>
            <a:chExt cx="3744416" cy="29963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080" y="4149079"/>
              <a:ext cx="2952328" cy="2498715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8388424" y="4221088"/>
              <a:ext cx="0" cy="1440160"/>
            </a:xfrm>
            <a:prstGeom prst="straightConnector1">
              <a:avLst/>
            </a:prstGeom>
            <a:ln w="571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267550" y="3651410"/>
              <a:ext cx="17689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“</a:t>
              </a:r>
              <a:r>
                <a:rPr lang="en-GB" sz="2400" dirty="0" err="1" smtClean="0"/>
                <a:t>QGPmeter</a:t>
              </a:r>
              <a:r>
                <a:rPr lang="en-GB" sz="2400" dirty="0" smtClean="0"/>
                <a:t>”</a:t>
              </a:r>
              <a:endParaRPr lang="en-GB" sz="24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8388424" y="4293096"/>
              <a:ext cx="0" cy="1944216"/>
            </a:xfrm>
            <a:prstGeom prst="straightConnector1">
              <a:avLst/>
            </a:prstGeom>
            <a:ln w="57150">
              <a:prstDash val="sysDot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267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3 pillars of CLASH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Development of </a:t>
            </a:r>
            <a:r>
              <a:rPr lang="en-GB" dirty="0" smtClean="0"/>
              <a:t>new theoretical models and generators </a:t>
            </a:r>
            <a:r>
              <a:rPr lang="en-GB" dirty="0"/>
              <a:t>(mainly theory)</a:t>
            </a:r>
          </a:p>
          <a:p>
            <a:r>
              <a:rPr lang="en-GB" dirty="0"/>
              <a:t>Search for jet quenching in small systems (mainly experiment)</a:t>
            </a:r>
          </a:p>
          <a:p>
            <a:r>
              <a:rPr lang="en-GB" dirty="0"/>
              <a:t>Search for the best observables to differentiate between models for QGP-like effects in small systems</a:t>
            </a:r>
          </a:p>
          <a:p>
            <a:pPr lvl="1"/>
            <a:r>
              <a:rPr lang="en-GB" dirty="0"/>
              <a:t>The main goal of these meetings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627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 all is not well…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20</a:t>
            </a:fld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2811299" y="1342999"/>
            <a:ext cx="2115119" cy="410957"/>
          </a:xfrm>
          <a:prstGeom prst="rect">
            <a:avLst/>
          </a:prstGeom>
          <a:noFill/>
          <a:ln>
            <a:noFill/>
          </a:ln>
        </p:spPr>
        <p:txBody>
          <a:bodyPr vert="horz" wrap="none" lIns="98292" tIns="57473" rIns="98292" bIns="57473" anchorCtr="0" compatLnSpc="0">
            <a:spAutoFit/>
          </a:bodyPr>
          <a:lstStyle/>
          <a:p>
            <a:pPr hangingPunct="0"/>
            <a:r>
              <a:rPr lang="en-US" sz="2000" b="1" dirty="0">
                <a:solidFill>
                  <a:srgbClr val="150CD2"/>
                </a:solidFill>
                <a:latin typeface="Liberation Sans" pitchFamily="18"/>
                <a:ea typeface="Droid Sans Fallback" pitchFamily="2"/>
                <a:cs typeface="FreeSans" pitchFamily="2"/>
              </a:rPr>
              <a:t>Isotropic: </a:t>
            </a:r>
            <a:r>
              <a:rPr lang="en-US" sz="2000" b="1" i="1" dirty="0">
                <a:solidFill>
                  <a:srgbClr val="150CD2"/>
                </a:solidFill>
                <a:latin typeface="Liberation Sans" pitchFamily="18"/>
                <a:ea typeface="Droid Sans Fallback" pitchFamily="2"/>
                <a:cs typeface="FreeSans" pitchFamily="2"/>
              </a:rPr>
              <a:t>S</a:t>
            </a:r>
            <a:r>
              <a:rPr lang="en-US" sz="2000" b="1" baseline="-33000" dirty="0">
                <a:solidFill>
                  <a:srgbClr val="150CD2"/>
                </a:solidFill>
                <a:latin typeface="Liberation Sans" pitchFamily="18"/>
                <a:ea typeface="Droid Sans Fallback" pitchFamily="2"/>
                <a:cs typeface="FreeSans" pitchFamily="2"/>
              </a:rPr>
              <a:t>O</a:t>
            </a:r>
            <a:r>
              <a:rPr lang="en-US" sz="2000" b="1" dirty="0">
                <a:solidFill>
                  <a:srgbClr val="150CD2"/>
                </a:solidFill>
                <a:latin typeface="Liberation Sans" pitchFamily="18"/>
                <a:ea typeface="Droid Sans Fallback" pitchFamily="2"/>
                <a:cs typeface="FreeSans" pitchFamily="2"/>
              </a:rPr>
              <a:t> → 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73061" y="1340768"/>
            <a:ext cx="1677755" cy="410957"/>
          </a:xfrm>
          <a:prstGeom prst="rect">
            <a:avLst/>
          </a:prstGeom>
          <a:noFill/>
          <a:ln>
            <a:noFill/>
          </a:ln>
        </p:spPr>
        <p:txBody>
          <a:bodyPr vert="horz" wrap="none" lIns="98292" tIns="57473" rIns="98292" bIns="57473" anchorCtr="0" compatLnSpc="0">
            <a:spAutoFit/>
          </a:bodyPr>
          <a:lstStyle/>
          <a:p>
            <a:pPr hangingPunct="0"/>
            <a:r>
              <a:rPr lang="en-US" sz="2000" b="1" dirty="0">
                <a:solidFill>
                  <a:srgbClr val="FF000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Jetty: </a:t>
            </a:r>
            <a:r>
              <a:rPr lang="en-US" sz="2000" b="1" i="1" dirty="0">
                <a:solidFill>
                  <a:srgbClr val="FF000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S</a:t>
            </a:r>
            <a:r>
              <a:rPr lang="en-US" sz="2000" b="1" baseline="-33000" dirty="0">
                <a:solidFill>
                  <a:srgbClr val="FF000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O</a:t>
            </a:r>
            <a:r>
              <a:rPr lang="en-US" sz="2000" b="1" dirty="0">
                <a:solidFill>
                  <a:srgbClr val="FF0000"/>
                </a:solidFill>
                <a:latin typeface="Liberation Sans" pitchFamily="18"/>
                <a:ea typeface="Droid Sans Fallback" pitchFamily="2"/>
                <a:cs typeface="FreeSans" pitchFamily="2"/>
              </a:rPr>
              <a:t> → 0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326018" y="1772816"/>
            <a:ext cx="2384292" cy="229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044694"/>
            <a:ext cx="6279492" cy="2088859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868858" y="2257815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150CD2"/>
                </a:solidFill>
              </a:rPr>
              <a:t>Isotropic events are biased towards an anti-ridge!</a:t>
            </a:r>
          </a:p>
          <a:p>
            <a:r>
              <a:rPr lang="en-GB" sz="2400" dirty="0" smtClean="0">
                <a:solidFill>
                  <a:srgbClr val="150CD2"/>
                </a:solidFill>
              </a:rPr>
              <a:t>(suppression of events with large elliptic flow) </a:t>
            </a:r>
            <a:endParaRPr lang="en-GB" sz="2400" dirty="0">
              <a:solidFill>
                <a:srgbClr val="150CD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1058" y="6237312"/>
            <a:ext cx="8658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Can we do better? (Anna, master) + hopefully input from </a:t>
            </a:r>
            <a:r>
              <a:rPr lang="en-GB" sz="2400" b="1" dirty="0" err="1" smtClean="0">
                <a:solidFill>
                  <a:srgbClr val="FF0000"/>
                </a:solidFill>
              </a:rPr>
              <a:t>Angantyr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1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Quote from Weinberg:</a:t>
            </a:r>
            <a:br>
              <a:rPr lang="en-GB" dirty="0" smtClean="0"/>
            </a:br>
            <a:r>
              <a:rPr lang="en-GB" dirty="0" smtClean="0"/>
              <a:t>(“From BCS to the LHC”)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1628800"/>
            <a:ext cx="8075240" cy="51411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/>
              <a:t>Condensed-matter physicists are often motivated to deal with phenomena because </a:t>
            </a:r>
            <a:r>
              <a:rPr lang="en-GB" b="1" dirty="0" smtClean="0"/>
              <a:t>the phenomena </a:t>
            </a:r>
            <a:r>
              <a:rPr lang="en-GB" b="1" dirty="0"/>
              <a:t>themselves are intrinsically so interesting. </a:t>
            </a:r>
            <a:r>
              <a:rPr lang="en-GB" dirty="0"/>
              <a:t>Who would not be fascinated by </a:t>
            </a:r>
            <a:r>
              <a:rPr lang="en-GB" dirty="0" smtClean="0"/>
              <a:t>weird things</a:t>
            </a:r>
            <a:r>
              <a:rPr lang="en-GB" dirty="0"/>
              <a:t>, such as superconductivity, </a:t>
            </a:r>
            <a:r>
              <a:rPr lang="en-GB" dirty="0" err="1"/>
              <a:t>superfluidity</a:t>
            </a:r>
            <a:r>
              <a:rPr lang="en-GB" dirty="0"/>
              <a:t>, or the quantum Hall effect? On the other </a:t>
            </a:r>
            <a:r>
              <a:rPr lang="en-GB" dirty="0" smtClean="0"/>
              <a:t>hand, </a:t>
            </a:r>
            <a:r>
              <a:rPr lang="en-GB" b="1" dirty="0" smtClean="0"/>
              <a:t>I </a:t>
            </a:r>
            <a:r>
              <a:rPr lang="en-GB" b="1" dirty="0"/>
              <a:t>don't think that elementary-particle physicists are generally very excited by the </a:t>
            </a:r>
            <a:r>
              <a:rPr lang="en-GB" b="1" dirty="0" smtClean="0"/>
              <a:t>phenomena they </a:t>
            </a:r>
            <a:r>
              <a:rPr lang="en-GB" b="1" dirty="0"/>
              <a:t>study. The particles themselves are practically featureless, every electron looking </a:t>
            </a:r>
            <a:r>
              <a:rPr lang="en-GB" b="1" dirty="0" smtClean="0"/>
              <a:t>tediously just </a:t>
            </a:r>
            <a:r>
              <a:rPr lang="en-GB" b="1" dirty="0"/>
              <a:t>like every other electron</a:t>
            </a:r>
            <a:r>
              <a:rPr lang="en-GB" b="1" dirty="0" smtClean="0"/>
              <a:t>.</a:t>
            </a:r>
            <a:br>
              <a:rPr lang="en-GB" b="1" dirty="0" smtClean="0"/>
            </a:br>
            <a:r>
              <a:rPr lang="en-GB" dirty="0" smtClean="0"/>
              <a:t>…</a:t>
            </a:r>
            <a:br>
              <a:rPr lang="en-GB" dirty="0" smtClean="0"/>
            </a:br>
            <a:r>
              <a:rPr lang="en-GB" dirty="0"/>
              <a:t>Most of us do elementary-particle physics neither because of the intrinsic interestingness of </a:t>
            </a:r>
            <a:r>
              <a:rPr lang="en-GB" dirty="0" smtClean="0"/>
              <a:t>the phenomena </a:t>
            </a:r>
            <a:r>
              <a:rPr lang="en-GB" dirty="0"/>
              <a:t>that we study, nor because of the practical importance of what we learn, but </a:t>
            </a:r>
            <a:r>
              <a:rPr lang="en-GB" b="1" dirty="0" smtClean="0"/>
              <a:t>because we </a:t>
            </a:r>
            <a:r>
              <a:rPr lang="en-GB" b="1" dirty="0"/>
              <a:t>are pursuing a reductionist vision. All of the properties of ordinary matter are what they </a:t>
            </a:r>
            <a:r>
              <a:rPr lang="en-GB" b="1" dirty="0" smtClean="0"/>
              <a:t>are because </a:t>
            </a:r>
            <a:r>
              <a:rPr lang="en-GB" b="1" dirty="0"/>
              <a:t>of the principles of atomic and nuclear physics, which are what they are because of </a:t>
            </a:r>
            <a:r>
              <a:rPr lang="en-GB" b="1" dirty="0" smtClean="0"/>
              <a:t>the rules </a:t>
            </a:r>
            <a:r>
              <a:rPr lang="en-GB" b="1" dirty="0"/>
              <a:t>of the Standard Model of elementary particles, which are what they are because…well, </a:t>
            </a:r>
            <a:r>
              <a:rPr lang="en-GB" b="1" dirty="0" smtClean="0"/>
              <a:t>we don't </a:t>
            </a:r>
            <a:r>
              <a:rPr lang="en-GB" b="1" dirty="0"/>
              <a:t>know, this is the reductionist frontier, which we are currently exploring.</a:t>
            </a:r>
            <a:endParaRPr lang="en-GB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262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about QCD at LHC?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Interesting “solid-state-like” phenomena:</a:t>
            </a:r>
          </a:p>
          <a:p>
            <a:pPr lvl="1"/>
            <a:r>
              <a:rPr lang="en-GB" dirty="0" smtClean="0"/>
              <a:t>Flow/ridges, Strangeness enhancement, Jet quenching</a:t>
            </a:r>
          </a:p>
          <a:p>
            <a:r>
              <a:rPr lang="en-GB" dirty="0" smtClean="0"/>
              <a:t>But what are we learning about the Standard </a:t>
            </a:r>
            <a:r>
              <a:rPr lang="en-GB" dirty="0" smtClean="0"/>
              <a:t>model? QCD will be the same but </a:t>
            </a:r>
            <a:r>
              <a:rPr lang="en-GB" dirty="0" smtClean="0"/>
              <a:t>we will IMO understand its relation to QCD LHC phenomena very differently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22</a:t>
            </a:fld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5153218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I hope that CLASH should not only help resolve the issue of origin but also take us a step in the direction of what QCD picture is relevant for small system physics</a:t>
            </a:r>
            <a:r>
              <a:rPr lang="en-GB" sz="2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(I hope to give a science coffee on this soon)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88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Best observables: some ideas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Tool to select events with more or less QGP-like </a:t>
            </a:r>
            <a:r>
              <a:rPr lang="en-GB" dirty="0" smtClean="0"/>
              <a:t>effects, e.g., transverse </a:t>
            </a:r>
            <a:r>
              <a:rPr lang="en-GB" dirty="0" err="1" smtClean="0"/>
              <a:t>spherocity</a:t>
            </a:r>
            <a:endParaRPr lang="en-GB" dirty="0"/>
          </a:p>
          <a:p>
            <a:pPr lvl="1"/>
            <a:r>
              <a:rPr lang="en-GB" dirty="0"/>
              <a:t>Can we prove that strangeness enhancement and flow is correlated</a:t>
            </a:r>
          </a:p>
          <a:p>
            <a:r>
              <a:rPr lang="en-GB" dirty="0" smtClean="0">
                <a:latin typeface="Agency FB" panose="020B0503020202020204" pitchFamily="34" charset="0"/>
                <a:sym typeface="Symbol" panose="05050102010706020507" pitchFamily="18" charset="2"/>
              </a:rPr>
              <a:t></a:t>
            </a:r>
            <a:r>
              <a:rPr lang="en-GB" dirty="0" smtClean="0"/>
              <a:t>: </a:t>
            </a:r>
            <a:r>
              <a:rPr lang="en-GB" dirty="0"/>
              <a:t>can </a:t>
            </a:r>
            <a:r>
              <a:rPr lang="en-GB" dirty="0" smtClean="0"/>
              <a:t>this meson with hidden strangeness (S=0) provide insights into the </a:t>
            </a:r>
            <a:r>
              <a:rPr lang="en-GB" dirty="0"/>
              <a:t>strangeness </a:t>
            </a:r>
            <a:r>
              <a:rPr lang="en-GB" dirty="0" smtClean="0"/>
              <a:t>production</a:t>
            </a:r>
            <a:endParaRPr lang="en-GB" dirty="0"/>
          </a:p>
          <a:p>
            <a:r>
              <a:rPr lang="en-GB" dirty="0"/>
              <a:t>News</a:t>
            </a:r>
          </a:p>
          <a:p>
            <a:pPr lvl="1"/>
            <a:r>
              <a:rPr lang="en-GB" dirty="0" err="1"/>
              <a:t>IPJazma</a:t>
            </a:r>
            <a:r>
              <a:rPr lang="en-GB" dirty="0"/>
              <a:t> (Nagle and </a:t>
            </a:r>
            <a:r>
              <a:rPr lang="en-GB" dirty="0" err="1"/>
              <a:t>Zajc</a:t>
            </a:r>
            <a:r>
              <a:rPr lang="en-GB" dirty="0"/>
              <a:t>, arXiv:1808.01276)</a:t>
            </a:r>
          </a:p>
          <a:p>
            <a:pPr lvl="1"/>
            <a:r>
              <a:rPr lang="en-GB" dirty="0" err="1"/>
              <a:t>Subevent</a:t>
            </a:r>
            <a:r>
              <a:rPr lang="en-GB" dirty="0"/>
              <a:t> </a:t>
            </a:r>
            <a:r>
              <a:rPr lang="en-GB" dirty="0" err="1"/>
              <a:t>analyzes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178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 importantly…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4</a:t>
            </a:fld>
            <a:endParaRPr lang="sv-S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94" y="1985169"/>
            <a:ext cx="5715000" cy="4371975"/>
          </a:xfrm>
        </p:spPr>
      </p:pic>
    </p:spTree>
    <p:extLst>
      <p:ext uri="{BB962C8B-B14F-4D97-AF65-F5344CB8AC3E}">
        <p14:creationId xmlns:p14="http://schemas.microsoft.com/office/powerpoint/2010/main" val="312381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Practical info:</a:t>
            </a:r>
            <a:br>
              <a:rPr lang="en-GB" dirty="0" smtClean="0"/>
            </a:br>
            <a:r>
              <a:rPr lang="en-GB" dirty="0" smtClean="0"/>
              <a:t>people experiment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PIs: Peter Christiansen, new BUL</a:t>
            </a:r>
          </a:p>
          <a:p>
            <a:r>
              <a:rPr lang="en-GB" dirty="0" err="1"/>
              <a:t>Ph.D.s</a:t>
            </a:r>
            <a:r>
              <a:rPr lang="en-GB" dirty="0"/>
              <a:t>: Adrian </a:t>
            </a:r>
            <a:r>
              <a:rPr lang="en-GB" dirty="0" err="1"/>
              <a:t>Nassirpour</a:t>
            </a:r>
            <a:r>
              <a:rPr lang="en-GB" dirty="0"/>
              <a:t>, Omar Vazquez</a:t>
            </a:r>
          </a:p>
          <a:p>
            <a:r>
              <a:rPr lang="en-GB" dirty="0"/>
              <a:t>Connected people</a:t>
            </a:r>
            <a:r>
              <a:rPr lang="en-GB" dirty="0" smtClean="0"/>
              <a:t>: David, Tuva, Jonatan, Anna, Lisa, Martin</a:t>
            </a:r>
            <a:br>
              <a:rPr lang="en-GB" dirty="0" smtClean="0"/>
            </a:br>
            <a:r>
              <a:rPr lang="en-GB" dirty="0" smtClean="0"/>
              <a:t>+ there is a large group of experts on flow in small systems at NBI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392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Practical info:</a:t>
            </a:r>
            <a:br>
              <a:rPr lang="en-GB" dirty="0"/>
            </a:br>
            <a:r>
              <a:rPr lang="en-GB" dirty="0"/>
              <a:t>people </a:t>
            </a:r>
            <a:r>
              <a:rPr lang="en-GB" dirty="0" smtClean="0"/>
              <a:t>theory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PI: Leif Lönnblad</a:t>
            </a:r>
          </a:p>
          <a:p>
            <a:r>
              <a:rPr lang="en-GB" dirty="0"/>
              <a:t>Postdoc: Christopher </a:t>
            </a:r>
            <a:r>
              <a:rPr lang="en-GB" dirty="0" err="1"/>
              <a:t>Plumberg</a:t>
            </a:r>
            <a:endParaRPr lang="en-GB" dirty="0"/>
          </a:p>
          <a:p>
            <a:r>
              <a:rPr lang="en-GB" dirty="0"/>
              <a:t>Ph.D.: TBH</a:t>
            </a:r>
          </a:p>
          <a:p>
            <a:r>
              <a:rPr lang="en-GB" dirty="0"/>
              <a:t>Connected people: </a:t>
            </a:r>
            <a:r>
              <a:rPr lang="en-GB" dirty="0" err="1"/>
              <a:t>Gösta</a:t>
            </a:r>
            <a:r>
              <a:rPr lang="en-GB" dirty="0"/>
              <a:t>, Christian, </a:t>
            </a:r>
            <a:r>
              <a:rPr lang="en-GB" dirty="0" err="1"/>
              <a:t>Smita</a:t>
            </a:r>
            <a:r>
              <a:rPr lang="en-GB" dirty="0"/>
              <a:t>, Harsh, </a:t>
            </a:r>
            <a:r>
              <a:rPr lang="en-GB" dirty="0" err="1"/>
              <a:t>Korinna</a:t>
            </a:r>
            <a:r>
              <a:rPr lang="en-GB" dirty="0"/>
              <a:t>, ...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424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Practical info</a:t>
            </a:r>
            <a:r>
              <a:rPr lang="en-GB" dirty="0" smtClean="0"/>
              <a:t>: interactions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Weekly/biweekly </a:t>
            </a:r>
            <a:r>
              <a:rPr lang="en-GB" dirty="0" smtClean="0"/>
              <a:t>meetings</a:t>
            </a:r>
          </a:p>
          <a:p>
            <a:pPr lvl="1"/>
            <a:r>
              <a:rPr lang="en-GB" dirty="0" smtClean="0"/>
              <a:t>Next meeting in 2 weeks: 10/10</a:t>
            </a:r>
            <a:endParaRPr lang="en-GB" dirty="0"/>
          </a:p>
          <a:p>
            <a:r>
              <a:rPr lang="en-GB" dirty="0"/>
              <a:t>Mailings </a:t>
            </a:r>
            <a:r>
              <a:rPr lang="en-GB" dirty="0" smtClean="0"/>
              <a:t>lists (TBD)</a:t>
            </a:r>
            <a:endParaRPr lang="en-GB" dirty="0"/>
          </a:p>
          <a:p>
            <a:pPr lvl="1"/>
            <a:r>
              <a:rPr lang="en-GB" dirty="0"/>
              <a:t>clash: practical info</a:t>
            </a:r>
          </a:p>
          <a:p>
            <a:pPr lvl="1"/>
            <a:r>
              <a:rPr lang="en-GB" dirty="0"/>
              <a:t>clash-talk: </a:t>
            </a:r>
            <a:r>
              <a:rPr lang="en-GB" dirty="0" smtClean="0"/>
              <a:t>discussions</a:t>
            </a:r>
            <a:endParaRPr lang="en-GB" dirty="0"/>
          </a:p>
          <a:p>
            <a:r>
              <a:rPr lang="en-GB" dirty="0"/>
              <a:t>Light </a:t>
            </a:r>
            <a:r>
              <a:rPr lang="en-GB" dirty="0" smtClean="0"/>
              <a:t>website (TBD)</a:t>
            </a:r>
            <a:endParaRPr lang="en-GB" dirty="0"/>
          </a:p>
          <a:p>
            <a:pPr lvl="1"/>
            <a:r>
              <a:rPr lang="en-GB" dirty="0" smtClean="0"/>
              <a:t>People, </a:t>
            </a:r>
            <a:r>
              <a:rPr lang="en-GB" dirty="0"/>
              <a:t>news and </a:t>
            </a:r>
            <a:r>
              <a:rPr lang="en-GB" dirty="0" smtClean="0"/>
              <a:t>talks/publications</a:t>
            </a:r>
          </a:p>
          <a:p>
            <a:pPr lvl="1"/>
            <a:r>
              <a:rPr lang="en-GB" dirty="0" err="1" smtClean="0"/>
              <a:t>Lucris</a:t>
            </a:r>
            <a:endParaRPr lang="en-GB" dirty="0"/>
          </a:p>
          <a:p>
            <a:r>
              <a:rPr lang="en-GB" dirty="0"/>
              <a:t>Workshop June 2019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578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Practical info: </a:t>
            </a:r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 we want to invite some speakers/visitors?</a:t>
            </a:r>
          </a:p>
          <a:p>
            <a:r>
              <a:rPr lang="en-GB" dirty="0"/>
              <a:t>Do we want to try to have a retreat?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/>
              <a:t>or go to a common conference?) </a:t>
            </a:r>
          </a:p>
          <a:p>
            <a:r>
              <a:rPr lang="en-GB" dirty="0" smtClean="0"/>
              <a:t>Other ideas?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225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Intro to Lund ALICE physics: Naïve </a:t>
            </a:r>
            <a:r>
              <a:rPr lang="en-GB" dirty="0" smtClean="0"/>
              <a:t>picture</a:t>
            </a:r>
            <a:r>
              <a:rPr lang="en-GB" dirty="0"/>
              <a:t> </a:t>
            </a:r>
            <a:r>
              <a:rPr lang="en-GB" dirty="0" smtClean="0"/>
              <a:t>of two component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pp event contains both </a:t>
            </a:r>
            <a:r>
              <a:rPr lang="en-GB" dirty="0" err="1" smtClean="0"/>
              <a:t>e</a:t>
            </a:r>
            <a:r>
              <a:rPr lang="en-GB" baseline="30000" dirty="0" err="1" smtClean="0"/>
              <a:t>+</a:t>
            </a:r>
            <a:r>
              <a:rPr lang="en-GB" dirty="0" err="1" smtClean="0"/>
              <a:t>e</a:t>
            </a:r>
            <a:r>
              <a:rPr lang="en-GB" baseline="30000" dirty="0" smtClean="0"/>
              <a:t>-</a:t>
            </a:r>
            <a:r>
              <a:rPr lang="en-GB" dirty="0" smtClean="0"/>
              <a:t>/pp-simulation physics and QGP-like physics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9</a:t>
            </a:fld>
            <a:endParaRPr lang="sv-SE"/>
          </a:p>
        </p:txBody>
      </p:sp>
      <p:sp>
        <p:nvSpPr>
          <p:cNvPr id="5" name="Oval 4"/>
          <p:cNvSpPr/>
          <p:nvPr/>
        </p:nvSpPr>
        <p:spPr>
          <a:xfrm>
            <a:off x="2555776" y="2996952"/>
            <a:ext cx="2664296" cy="2664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915816" y="3284984"/>
            <a:ext cx="1944216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“PYTHIA”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915816" y="4365104"/>
            <a:ext cx="1944216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“QGP”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3471391"/>
            <a:ext cx="2730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Hard </a:t>
            </a:r>
            <a:r>
              <a:rPr lang="en-GB" sz="2400" dirty="0" err="1" smtClean="0"/>
              <a:t>e</a:t>
            </a:r>
            <a:r>
              <a:rPr lang="en-GB" sz="2400" baseline="30000" dirty="0" err="1" smtClean="0"/>
              <a:t>+</a:t>
            </a:r>
            <a:r>
              <a:rPr lang="en-GB" sz="2400" dirty="0" err="1" smtClean="0"/>
              <a:t>e</a:t>
            </a:r>
            <a:r>
              <a:rPr lang="en-GB" sz="2400" baseline="30000" dirty="0" smtClean="0"/>
              <a:t>-</a:t>
            </a:r>
            <a:r>
              <a:rPr lang="en-GB" sz="2400" dirty="0" smtClean="0"/>
              <a:t> like / jetty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508104" y="4623519"/>
            <a:ext cx="183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Soft isotropic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5103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9252</TotalTime>
  <Words>782</Words>
  <Application>Microsoft Office PowerPoint</Application>
  <PresentationFormat>On-screen Show (4:3)</PresentationFormat>
  <Paragraphs>139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Agency FB</vt:lpstr>
      <vt:lpstr>Arial</vt:lpstr>
      <vt:lpstr>Calibri</vt:lpstr>
      <vt:lpstr>Cambria Math</vt:lpstr>
      <vt:lpstr>DejaVu Sans</vt:lpstr>
      <vt:lpstr>Droid Sans Fallback</vt:lpstr>
      <vt:lpstr>FreeSans</vt:lpstr>
      <vt:lpstr>Liberation Sans</vt:lpstr>
      <vt:lpstr>Symbol</vt:lpstr>
      <vt:lpstr>Office Theme</vt:lpstr>
      <vt:lpstr>PowerPoint Presentation</vt:lpstr>
      <vt:lpstr>The 3 pillars of CLASH</vt:lpstr>
      <vt:lpstr>Best observables: some ideas</vt:lpstr>
      <vt:lpstr>But importantly…</vt:lpstr>
      <vt:lpstr>Practical info: people experiment</vt:lpstr>
      <vt:lpstr>Practical info: people theory</vt:lpstr>
      <vt:lpstr>Practical info: interactions</vt:lpstr>
      <vt:lpstr>Practical info: questions</vt:lpstr>
      <vt:lpstr>Intro to Lund ALICE physics: Naïve picture of two component model</vt:lpstr>
      <vt:lpstr>Option 1: try to separate the hard and the soft part</vt:lpstr>
      <vt:lpstr>Example</vt:lpstr>
      <vt:lpstr>Evolution with mult</vt:lpstr>
      <vt:lpstr>Idea of Peter Skands et al</vt:lpstr>
      <vt:lpstr>Option 2: try to enhance/suppress the hard or the soft part</vt:lpstr>
      <vt:lpstr>Discovery → Control: Transverse spherocity</vt:lpstr>
      <vt:lpstr>&lt;pT&gt; as a function of multiplicity and SO</vt:lpstr>
      <vt:lpstr>pT-differential K/π ratios as a function of SO</vt:lpstr>
      <vt:lpstr>pT-differential p/π ratios as a function of SO</vt:lpstr>
      <vt:lpstr>Status and outlook</vt:lpstr>
      <vt:lpstr>But all is not well…</vt:lpstr>
      <vt:lpstr>Quote from Weinberg: (“From BCS to the LHC”)</vt:lpstr>
      <vt:lpstr>What about QCD at LHC?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Christiansen</dc:creator>
  <cp:lastModifiedBy>windrift</cp:lastModifiedBy>
  <cp:revision>509</cp:revision>
  <dcterms:created xsi:type="dcterms:W3CDTF">2013-08-28T07:21:49Z</dcterms:created>
  <dcterms:modified xsi:type="dcterms:W3CDTF">2018-09-26T06:12:54Z</dcterms:modified>
</cp:coreProperties>
</file>