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62" r:id="rId3"/>
    <p:sldId id="345" r:id="rId4"/>
    <p:sldId id="346" r:id="rId5"/>
    <p:sldId id="347" r:id="rId6"/>
    <p:sldId id="348" r:id="rId7"/>
    <p:sldId id="330" r:id="rId8"/>
    <p:sldId id="334" r:id="rId9"/>
    <p:sldId id="313" r:id="rId10"/>
    <p:sldId id="355" r:id="rId11"/>
    <p:sldId id="357" r:id="rId12"/>
    <p:sldId id="335" r:id="rId13"/>
    <p:sldId id="356" r:id="rId14"/>
    <p:sldId id="358" r:id="rId15"/>
    <p:sldId id="359" r:id="rId16"/>
    <p:sldId id="350" r:id="rId17"/>
    <p:sldId id="297" r:id="rId18"/>
    <p:sldId id="360" r:id="rId19"/>
    <p:sldId id="361" r:id="rId20"/>
    <p:sldId id="365" r:id="rId21"/>
    <p:sldId id="367" r:id="rId22"/>
    <p:sldId id="366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54" r:id="rId31"/>
    <p:sldId id="341" r:id="rId32"/>
    <p:sldId id="375" r:id="rId33"/>
    <p:sldId id="376" r:id="rId34"/>
    <p:sldId id="377" r:id="rId35"/>
    <p:sldId id="378" r:id="rId36"/>
    <p:sldId id="379" r:id="rId37"/>
    <p:sldId id="380" r:id="rId38"/>
    <p:sldId id="382" r:id="rId39"/>
    <p:sldId id="381" r:id="rId40"/>
    <p:sldId id="383" r:id="rId41"/>
    <p:sldId id="384" r:id="rId42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7311C8B-C804-4165-9EAF-97246E933A87}">
          <p14:sldIdLst>
            <p14:sldId id="256"/>
            <p14:sldId id="362"/>
          </p14:sldIdLst>
        </p14:section>
        <p14:section name="Introduction and motivation" id="{022CEC98-CF94-43FB-9581-D6FE8E53ED53}">
          <p14:sldIdLst>
            <p14:sldId id="345"/>
            <p14:sldId id="346"/>
            <p14:sldId id="347"/>
            <p14:sldId id="348"/>
          </p14:sldIdLst>
        </p14:section>
        <p14:section name="A new family of exact solutions of relativistic hydro" id="{D5EF1C05-D483-447E-AC55-64FD5FB710E9}">
          <p14:sldIdLst>
            <p14:sldId id="330"/>
            <p14:sldId id="334"/>
            <p14:sldId id="313"/>
            <p14:sldId id="355"/>
            <p14:sldId id="357"/>
            <p14:sldId id="335"/>
            <p14:sldId id="356"/>
            <p14:sldId id="358"/>
            <p14:sldId id="359"/>
            <p14:sldId id="350"/>
          </p14:sldIdLst>
        </p14:section>
        <p14:section name="Rapidity and pseudorapidity distributions" id="{6B2E5102-F70D-4883-BA05-A1AFD1F29575}">
          <p14:sldIdLst>
            <p14:sldId id="297"/>
            <p14:sldId id="360"/>
            <p14:sldId id="361"/>
            <p14:sldId id="365"/>
            <p14:sldId id="367"/>
            <p14:sldId id="366"/>
            <p14:sldId id="368"/>
            <p14:sldId id="369"/>
            <p14:sldId id="370"/>
            <p14:sldId id="371"/>
            <p14:sldId id="372"/>
            <p14:sldId id="373"/>
            <p14:sldId id="374"/>
          </p14:sldIdLst>
        </p14:section>
        <p14:section name="Rlong HBT radius" id="{FB4E4B77-B59F-48A2-BFCE-8C7ABDFBF54D}">
          <p14:sldIdLst/>
        </p14:section>
        <p14:section name="New viscous solutions" id="{063BBFBE-A9CA-4A91-85AC-7ED948D70F9C}">
          <p14:sldIdLst/>
        </p14:section>
        <p14:section name="Outlooks to other presentations" id="{3B7AFD00-20C8-4DAD-9016-1EB147B0521B}">
          <p14:sldIdLst/>
        </p14:section>
        <p14:section name="Conclusion and summary" id="{469C6015-1CB9-49CE-A463-C85892DB0784}">
          <p14:sldIdLst>
            <p14:sldId id="354"/>
          </p14:sldIdLst>
        </p14:section>
        <p14:section name="Thank you!" id="{AAAE01C4-8065-4475-8A2E-5E00175A47BA}">
          <p14:sldIdLst>
            <p14:sldId id="341"/>
          </p14:sldIdLst>
        </p14:section>
        <p14:section name="Backup" id="{5A33490C-6D4C-4DD0-A643-C0A09BA1DD0B}">
          <p14:sldIdLst>
            <p14:sldId id="375"/>
            <p14:sldId id="376"/>
            <p14:sldId id="377"/>
            <p14:sldId id="378"/>
            <p14:sldId id="379"/>
            <p14:sldId id="380"/>
            <p14:sldId id="382"/>
            <p14:sldId id="381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389DC73A-65FC-4DC7-9880-A0BCA7F38A36}" type="datetimeFigureOut">
              <a:t>2/28/2019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066AFAC-24ED-4B1A-B4CB-B719CDDB8C6E}" type="slidenum">
              <a:t>‹#›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298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zabadkézi sokszög 1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zabadkézi sokszög 22"/>
          <p:cNvSpPr/>
          <p:nvPr/>
        </p:nvSpPr>
        <p:spPr>
          <a:xfrm>
            <a:off x="0" y="339840"/>
            <a:ext cx="33288120" cy="249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Jegyzetek helye 23"/>
          <p:cNvSpPr txBox="1">
            <a:spLocks noGrp="1"/>
          </p:cNvSpPr>
          <p:nvPr>
            <p:ph type="body" sz="quarter" idx="3"/>
          </p:nvPr>
        </p:nvSpPr>
        <p:spPr>
          <a:xfrm>
            <a:off x="522000" y="4830480"/>
            <a:ext cx="6041879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  <p:sp>
        <p:nvSpPr>
          <p:cNvPr id="25" name="Diakép helye 24"/>
          <p:cNvSpPr>
            <a:spLocks noGrp="1" noRot="1" noChangeAspect="1"/>
          </p:cNvSpPr>
          <p:nvPr>
            <p:ph type="sldImg" idx="2"/>
          </p:nvPr>
        </p:nvSpPr>
        <p:spPr>
          <a:xfrm>
            <a:off x="990360" y="777600"/>
            <a:ext cx="5095800" cy="3816720"/>
          </a:xfrm>
          <a:prstGeom prst="rect">
            <a:avLst/>
          </a:prstGeom>
          <a:noFill/>
          <a:ln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3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hu-H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792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036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74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187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589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542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4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06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076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341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474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84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09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0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65938" y="-25400"/>
            <a:ext cx="2287587" cy="5459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6713538" cy="5459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2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71975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5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3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46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8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CC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"/>
          <p:cNvSpPr/>
          <p:nvPr/>
        </p:nvSpPr>
        <p:spPr>
          <a:xfrm>
            <a:off x="0" y="685799"/>
            <a:ext cx="9144000" cy="1440"/>
          </a:xfrm>
          <a:prstGeom prst="line">
            <a:avLst/>
          </a:prstGeom>
          <a:noFill/>
          <a:ln w="18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1680" y="3046320"/>
            <a:ext cx="9144000" cy="18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3200400"/>
            <a:ext cx="9144000" cy="1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139840" y="2987640"/>
            <a:ext cx="4854600" cy="885960"/>
            <a:chOff x="2139840" y="2987640"/>
            <a:chExt cx="4854600" cy="885960"/>
          </a:xfrm>
        </p:grpSpPr>
        <p:sp>
          <p:nvSpPr>
            <p:cNvPr id="6" name="Szabadkézi sokszög 5"/>
            <p:cNvSpPr/>
            <p:nvPr/>
          </p:nvSpPr>
          <p:spPr>
            <a:xfrm>
              <a:off x="2139840" y="2987640"/>
              <a:ext cx="3125880" cy="18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139840" y="2987640"/>
              <a:ext cx="4854600" cy="885960"/>
              <a:chOff x="2139840" y="2987640"/>
              <a:chExt cx="4854600" cy="885960"/>
            </a:xfrm>
          </p:grpSpPr>
          <p:sp>
            <p:nvSpPr>
              <p:cNvPr id="8" name="Szabadkézi sokszög 7"/>
              <p:cNvSpPr/>
              <p:nvPr/>
            </p:nvSpPr>
            <p:spPr>
              <a:xfrm>
                <a:off x="2139840" y="2987640"/>
                <a:ext cx="4854600" cy="857159"/>
              </a:xfrm>
              <a:custGeom>
                <a:avLst>
                  <a:gd name="f0" fmla="val 4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lvl="0" rtl="0" hangingPunct="0">
                  <a:buNone/>
                  <a:tabLst/>
                </a:pPr>
                <a:endParaRPr lang="hu-HU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>
                <a:off x="2139840" y="2987640"/>
                <a:ext cx="4854600" cy="885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 marL="0" marR="0" lvl="0" indent="0" rtl="0" hangingPunct="1">
                  <a:buNone/>
                  <a:tabLst/>
                </a:pP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  </a:t>
                </a:r>
                <a:r>
                  <a:rPr lang="en-GB" sz="5200">
                    <a:latin typeface="Times New Roman" pitchFamily="18"/>
                    <a:ea typeface="Arial Unicode MS" pitchFamily="2"/>
                    <a:cs typeface="Tahoma" pitchFamily="2"/>
                  </a:rPr>
                  <a:t> </a:t>
                </a: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                      </a:t>
                </a:r>
              </a:p>
            </p:txBody>
          </p:sp>
        </p:grpSp>
      </p:grpSp>
      <p:grpSp>
        <p:nvGrpSpPr>
          <p:cNvPr id="10" name="Csoportba foglalás 9"/>
          <p:cNvGrpSpPr/>
          <p:nvPr/>
        </p:nvGrpSpPr>
        <p:grpSpPr>
          <a:xfrm>
            <a:off x="0" y="6580440"/>
            <a:ext cx="3702780" cy="277560"/>
            <a:chOff x="0" y="6580440"/>
            <a:chExt cx="2698200" cy="277560"/>
          </a:xfrm>
        </p:grpSpPr>
        <p:sp>
          <p:nvSpPr>
            <p:cNvPr id="11" name="Szabadkézi sokszög 10"/>
            <p:cNvSpPr/>
            <p:nvPr/>
          </p:nvSpPr>
          <p:spPr>
            <a:xfrm>
              <a:off x="0" y="6580440"/>
              <a:ext cx="269820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0" y="6590692"/>
              <a:ext cx="2694240" cy="26137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Collisions19@Lund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,</a:t>
              </a:r>
              <a:r>
                <a:rPr lang="en-GB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 201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9/02/28</a:t>
              </a:r>
              <a:endParaRPr lang="en-GB" sz="1200" dirty="0">
                <a:solidFill>
                  <a:srgbClr val="FFFFFF"/>
                </a:solidFill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8018999" y="6624719"/>
            <a:ext cx="1148760" cy="277560"/>
            <a:chOff x="8018999" y="6624719"/>
            <a:chExt cx="1148760" cy="277560"/>
          </a:xfrm>
        </p:grpSpPr>
        <p:sp>
          <p:nvSpPr>
            <p:cNvPr id="14" name="Szabadkézi sokszög 13"/>
            <p:cNvSpPr/>
            <p:nvPr/>
          </p:nvSpPr>
          <p:spPr>
            <a:xfrm>
              <a:off x="8018999" y="6624719"/>
              <a:ext cx="114876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8020799" y="6637320"/>
              <a:ext cx="1146960" cy="25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en-GB" sz="1200" dirty="0" err="1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Csörgő</a:t>
              </a:r>
              <a:r>
                <a:rPr lang="en-GB" sz="1200" dirty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, T.</a:t>
              </a:r>
            </a:p>
          </p:txBody>
        </p:sp>
      </p:grpSp>
      <p:sp>
        <p:nvSpPr>
          <p:cNvPr id="16" name="Cím helye 15"/>
          <p:cNvSpPr txBox="1">
            <a:spLocks noGrp="1"/>
          </p:cNvSpPr>
          <p:nvPr>
            <p:ph type="title"/>
          </p:nvPr>
        </p:nvSpPr>
        <p:spPr>
          <a:xfrm>
            <a:off x="0" y="-25560"/>
            <a:ext cx="9153360" cy="6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hu-HU" dirty="0" smtClean="0"/>
              <a:t> Címszöveg </a:t>
            </a:r>
            <a:r>
              <a:rPr lang="hu-HU" dirty="0"/>
              <a:t>formátumának szerkesztése</a:t>
            </a:r>
          </a:p>
        </p:txBody>
      </p:sp>
      <p:sp>
        <p:nvSpPr>
          <p:cNvPr id="17" name="Szöveg helye 16"/>
          <p:cNvSpPr txBox="1">
            <a:spLocks noGrp="1"/>
          </p:cNvSpPr>
          <p:nvPr>
            <p:ph type="body" idx="1"/>
          </p:nvPr>
        </p:nvSpPr>
        <p:spPr>
          <a:xfrm>
            <a:off x="539280" y="907919"/>
            <a:ext cx="751212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8" name="Szabadkézi sokszög 17"/>
          <p:cNvSpPr/>
          <p:nvPr/>
        </p:nvSpPr>
        <p:spPr>
          <a:xfrm>
            <a:off x="4071960" y="6309320"/>
            <a:ext cx="97956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endParaRPr lang="hu-HU" sz="1200">
              <a:solidFill>
                <a:srgbClr val="FFFFFF"/>
              </a:solidFill>
              <a:latin typeface="Verdana" pitchFamily="34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rtl="0" hangingPunct="1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hu-HU" sz="3200" b="1" i="0" u="none" strike="noStrike" baseline="0">
          <a:ln>
            <a:noFill/>
          </a:ln>
          <a:solidFill>
            <a:srgbClr val="FFFF00"/>
          </a:solidFill>
          <a:latin typeface="Verdana" pitchFamily="34"/>
          <a:ea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97000"/>
        </a:lnSpc>
        <a:spcBef>
          <a:spcPts val="598"/>
        </a:spcBef>
        <a:spcAft>
          <a:spcPts val="0"/>
        </a:spcAft>
        <a:buFontTx/>
        <a:buNone/>
        <a:tabLst>
          <a:tab pos="311040" algn="l"/>
          <a:tab pos="456840" algn="l"/>
          <a:tab pos="914040" algn="l"/>
          <a:tab pos="1371240" algn="l"/>
          <a:tab pos="1828440" algn="l"/>
          <a:tab pos="2285640" algn="l"/>
          <a:tab pos="2742840" algn="l"/>
          <a:tab pos="3200040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39" algn="l"/>
          <a:tab pos="7772039" algn="l"/>
          <a:tab pos="8229239" algn="l"/>
          <a:tab pos="8686439" algn="l"/>
          <a:tab pos="9143640" algn="l"/>
        </a:tabLst>
        <a:defRPr lang="hu-HU" sz="2400" b="1" i="0" u="none" strike="noStrike" baseline="0">
          <a:ln>
            <a:noFill/>
          </a:ln>
          <a:solidFill>
            <a:srgbClr val="FFFFFF"/>
          </a:solidFill>
          <a:latin typeface="Verdana" pitchFamily="34"/>
          <a:cs typeface="Arial" pitchFamily="34"/>
        </a:defRPr>
      </a:lvl1pPr>
      <a:lvl2pPr marL="457200" indent="0">
        <a:buFontTx/>
        <a:buNone/>
        <a:defRPr/>
      </a:lvl2pPr>
      <a:lvl3pPr marL="914400" indent="0">
        <a:buFontTx/>
        <a:buNone/>
        <a:defRPr/>
      </a:lvl3pPr>
      <a:lvl4pPr marL="1371599" indent="0">
        <a:buFontTx/>
        <a:buNone/>
        <a:defRPr/>
      </a:lvl4pPr>
      <a:lvl5pPr marL="1828800" indent="0">
        <a:buFontTx/>
        <a:buNone/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1805.0142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1805.014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rxiv.org/abs/1805.014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01427" TargetMode="External"/><Relationship Id="rId7" Type="http://schemas.openxmlformats.org/officeDocument/2006/relationships/hyperlink" Target="http://arxiv.org/abs/arXiv:1811.099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abs/arXiv:1810.00154" TargetMode="External"/><Relationship Id="rId5" Type="http://schemas.openxmlformats.org/officeDocument/2006/relationships/hyperlink" Target="http://arxiv.org/abs/arXiv:1806.11309" TargetMode="External"/><Relationship Id="rId4" Type="http://schemas.openxmlformats.org/officeDocument/2006/relationships/hyperlink" Target="http://arxiv.org/abs/arXiv:1806.0679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emf"/><Relationship Id="rId4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0709.3677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805.01427" TargetMode="External"/><Relationship Id="rId4" Type="http://schemas.openxmlformats.org/officeDocument/2006/relationships/hyperlink" Target="https://arxiv.org/pdf/0710.0327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emf"/><Relationship Id="rId4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01427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805.01427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235833"/>
            <a:ext cx="9144000" cy="861774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800" dirty="0" smtClean="0"/>
              <a:t> </a:t>
            </a:r>
            <a:r>
              <a:rPr lang="hu-HU" sz="2800" dirty="0" err="1" smtClean="0"/>
              <a:t>Applications</a:t>
            </a:r>
            <a:r>
              <a:rPr lang="hu-HU" sz="2800" dirty="0" smtClean="0"/>
              <a:t> of 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family</a:t>
            </a:r>
            <a:r>
              <a:rPr lang="hu-HU" sz="2800" dirty="0" smtClean="0"/>
              <a:t> </a:t>
            </a:r>
            <a:r>
              <a:rPr lang="hu-HU" sz="2800" dirty="0" smtClean="0"/>
              <a:t>of </a:t>
            </a:r>
            <a:r>
              <a:rPr lang="hu-HU" sz="2800" dirty="0" err="1" smtClean="0"/>
              <a:t>solutions</a:t>
            </a:r>
            <a:r>
              <a:rPr lang="hu-HU" sz="2800" dirty="0" smtClean="0"/>
              <a:t>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of </a:t>
            </a:r>
            <a:r>
              <a:rPr lang="hu-HU" sz="2800" dirty="0" err="1" smtClean="0"/>
              <a:t>relativistic</a:t>
            </a:r>
            <a:r>
              <a:rPr lang="hu-HU" sz="2800" dirty="0" smtClean="0"/>
              <a:t> </a:t>
            </a:r>
            <a:r>
              <a:rPr lang="hu-HU" sz="2800" dirty="0" err="1" smtClean="0"/>
              <a:t>hydrodynamics</a:t>
            </a:r>
            <a:r>
              <a:rPr lang="hu-HU" sz="2800" dirty="0" smtClean="0"/>
              <a:t> </a:t>
            </a:r>
            <a:endParaRPr lang="hu-HU" sz="28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3760" y="1425936"/>
            <a:ext cx="9144000" cy="5027400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en-GB" sz="22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GB" sz="2200" u="sng" dirty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GB" sz="20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, </a:t>
            </a:r>
            <a:r>
              <a:rPr lang="hu-HU" sz="20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G. Kasza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M. Csanád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Z. Jiang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4,5</a:t>
            </a:r>
            <a:endParaRPr lang="en-GB" sz="11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8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en-GB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Wigner </a:t>
            </a:r>
            <a:r>
              <a:rPr lang="en-GB" sz="16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Research </a:t>
            </a:r>
            <a:r>
              <a:rPr lang="en-GB" sz="16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Center</a:t>
            </a:r>
            <a:r>
              <a:rPr lang="en-GB" sz="16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for Physics,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Budapest, Hungary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EKE GYKRC, Gyöngyös, Hungary</a:t>
            </a:r>
            <a:endParaRPr lang="en-GB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Eötvös University, Budapest, 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Key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Laboratory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Quark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and Lepton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Physics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Wuhan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China</a:t>
            </a: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5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IoPP, CCNU,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Wuhan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China</a:t>
            </a:r>
            <a:endParaRPr lang="hu-HU" sz="16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Introduction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motivation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A New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Family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Exact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Solutions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of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Relativistic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Hydro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pseudorapidity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distributions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Initial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energy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density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</a:t>
            </a:r>
            <a:r>
              <a:rPr lang="hu-HU" sz="2000" baseline="-25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long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HBT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radius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Non-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monotonic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s-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behaviour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Outlook</a:t>
            </a:r>
            <a:endParaRPr lang="en-GB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Conclusions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s</a:t>
            </a:r>
            <a:r>
              <a:rPr lang="en-GB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ummary</a:t>
            </a: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Partially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supported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by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NKTIH FK 123842 and FK123959 </a:t>
            </a: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and </a:t>
            </a:r>
            <a:r>
              <a:rPr lang="en-US" sz="1000" dirty="0" smtClean="0"/>
              <a:t>EFOP </a:t>
            </a:r>
            <a:r>
              <a:rPr lang="en-US" sz="1000" dirty="0"/>
              <a:t>3.6.1-16-2016-00001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750" y="279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2577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lvl="0" indent="-190440" algn="ctr"/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 New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Family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Exact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of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6" name="Szabadkézi sokszög 15"/>
          <p:cNvSpPr/>
          <p:nvPr/>
        </p:nvSpPr>
        <p:spPr>
          <a:xfrm>
            <a:off x="4716016" y="778194"/>
            <a:ext cx="4320479" cy="58191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New: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discovered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before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far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know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…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Family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each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positive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function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3200" dirty="0" smtClean="0">
                <a:solidFill>
                  <a:srgbClr val="000000"/>
                </a:solidFill>
                <a:latin typeface="Symbol" panose="05050102010706020507" pitchFamily="18" charset="2"/>
                <a:cs typeface="Lucida Sans Unicode" pitchFamily="2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(s),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different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solution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with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same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T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0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0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cs typeface="Lucida Sans Unicode" pitchFamily="2"/>
              </a:rPr>
              <a:t>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cs typeface="Lucida Sans Unicode" pitchFamily="2"/>
              </a:rPr>
              <a:t>l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self-similar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Coordinate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variable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 ONLY,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butadditional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dependence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 =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Explicit and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Exact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Fluid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rapidity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temperature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entropy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density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explicitly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given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formulas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3772"/>
            <a:ext cx="4464496" cy="30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85" y="2854467"/>
            <a:ext cx="1117023" cy="45027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zabadkézi sokszög 7"/>
          <p:cNvSpPr/>
          <p:nvPr/>
        </p:nvSpPr>
        <p:spPr>
          <a:xfrm>
            <a:off x="179512" y="3979070"/>
            <a:ext cx="4464496" cy="26182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feature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Solution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given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i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parametric</a:t>
            </a:r>
            <a:r>
              <a:rPr lang="hu-HU" sz="2000" i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i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curves</a:t>
            </a:r>
            <a:r>
              <a:rPr lang="hu-HU" sz="20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</a:t>
            </a:r>
            <a:r>
              <a:rPr lang="hu-HU" sz="2000" i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:</a:t>
            </a:r>
            <a:endParaRPr lang="hu-HU" sz="2000" i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),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  <a:r>
              <a:rPr lang="hu-HU" sz="24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Simlification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for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now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limit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solution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endParaRPr lang="hu-HU" sz="2000" dirty="0" smtClean="0">
              <a:solidFill>
                <a:srgbClr val="000000"/>
              </a:solidFill>
              <a:latin typeface="Verdana" pitchFamily="34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w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here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parametric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curves</a:t>
            </a:r>
            <a:endParaRPr lang="hu-HU" sz="2000" dirty="0" smtClean="0">
              <a:solidFill>
                <a:srgbClr val="000000"/>
              </a:solidFill>
              <a:latin typeface="Verdana" pitchFamily="34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correspond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i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functions</a:t>
            </a:r>
            <a:endParaRPr lang="hu-HU" sz="2000" i="1" dirty="0" smtClean="0">
              <a:solidFill>
                <a:srgbClr val="000000"/>
              </a:solidFill>
              <a:latin typeface="Verdana" pitchFamily="34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18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61178"/>
              <a:ext cx="9144000" cy="5656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imited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space-time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6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endParaRPr lang="hu-HU" sz="3200" b="1" baseline="-25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55" y="4284315"/>
            <a:ext cx="5343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0711"/>
            <a:ext cx="2047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73427"/>
            <a:ext cx="5248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Csörgő.Tamás\Documents\tanítványok\Kasza-Gábor\2018\CKCJ\CKCJ_temperature_K=10_L=1.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2" y="856331"/>
            <a:ext cx="4340808" cy="32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sörgő.Tamás\Documents\tanítványok\Kasza-Gábor\2018\CKCJ\CKCJ_temperature_K=7_L=1.0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331"/>
            <a:ext cx="7632848" cy="57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Illustration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results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T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4" y="836712"/>
            <a:ext cx="78390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61178"/>
              <a:ext cx="9144000" cy="5656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imited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space-time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6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endParaRPr lang="hu-HU" sz="3200" b="1" baseline="-25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57" y="833438"/>
            <a:ext cx="6424214" cy="561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Illustration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results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fluid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W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8704"/>
            <a:ext cx="8344991" cy="57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61178"/>
              <a:ext cx="9144000" cy="5656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imited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space-time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6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endParaRPr lang="hu-HU" sz="3200" b="1" baseline="-25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1" y="856828"/>
            <a:ext cx="5723659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5"/>
          <p:cNvCxnSpPr/>
          <p:nvPr/>
        </p:nvCxnSpPr>
        <p:spPr>
          <a:xfrm flipV="1">
            <a:off x="2267744" y="1124744"/>
            <a:ext cx="2448272" cy="1008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2483768" y="2348880"/>
            <a:ext cx="2088232" cy="86409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2843808" y="3619079"/>
            <a:ext cx="1440160" cy="67401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3055349" y="4869160"/>
            <a:ext cx="940587" cy="5040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abadkézi sokszög 22"/>
          <p:cNvSpPr/>
          <p:nvPr/>
        </p:nvSpPr>
        <p:spPr>
          <a:xfrm>
            <a:off x="4572000" y="4437112"/>
            <a:ext cx="432496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:1805.01427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: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W 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sym typeface="Symbol"/>
              </a:rPr>
              <a:t>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l h </a:t>
            </a:r>
            <a:r>
              <a:rPr lang="hu-HU" sz="2000" baseline="-25000" dirty="0" smtClean="0">
                <a:effectLst>
                  <a:outerShdw dist="17961" dir="2700000">
                    <a:scrgbClr r="0" g="0" b="0"/>
                  </a:outerShdw>
                </a:effectLst>
              </a:rPr>
              <a:t>x</a:t>
            </a:r>
            <a:endParaRPr lang="hu-HU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0897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dirty="0" err="1" smtClean="0"/>
              <a:t>Approximations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n</a:t>
            </a:r>
            <a:r>
              <a:rPr lang="hu-HU" altLang="en-US" sz="3200" dirty="0" err="1" smtClean="0"/>
              <a:t>ear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midrapidity</a:t>
            </a:r>
            <a:endParaRPr lang="hu-HU" altLang="en-US" sz="3200" dirty="0" smtClean="0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1504950" y="4237038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2400300" y="3403600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1504950" y="3403600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7" name="Rectangle 16"/>
          <p:cNvSpPr>
            <a:spLocks noChangeArrowheads="1"/>
          </p:cNvSpPr>
          <p:nvPr/>
        </p:nvSpPr>
        <p:spPr bwMode="auto">
          <a:xfrm>
            <a:off x="609600" y="3403600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3238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557338"/>
            <a:ext cx="529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8938"/>
            <a:ext cx="2733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00425"/>
            <a:ext cx="3914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>
            <a:fillRect/>
          </a:stretch>
        </p:blipFill>
        <p:spPr bwMode="auto">
          <a:xfrm>
            <a:off x="4322763" y="2959100"/>
            <a:ext cx="4713287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504950" y="5068888"/>
            <a:ext cx="895350" cy="4175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609600" y="4652963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23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5"/>
          <a:stretch/>
        </p:blipFill>
        <p:spPr bwMode="auto">
          <a:xfrm>
            <a:off x="96838" y="5157788"/>
            <a:ext cx="4114800" cy="60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32338"/>
            <a:ext cx="1638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3" r="55324"/>
          <a:stretch/>
        </p:blipFill>
        <p:spPr bwMode="auto">
          <a:xfrm>
            <a:off x="107504" y="5805264"/>
            <a:ext cx="1838325" cy="36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Observables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distribution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1" name="Szabadkézi sokszög 10"/>
          <p:cNvSpPr/>
          <p:nvPr/>
        </p:nvSpPr>
        <p:spPr>
          <a:xfrm>
            <a:off x="5098058" y="1167276"/>
            <a:ext cx="3795064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evaluated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nalytically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saddle-point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approximation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76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5981"/>
            <a:ext cx="4867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gabriel24.web.elte.hu/Relativistic%20Hydrodynamics(CKCJ)/Figures/T%20map/Tmap_K=10_L=1.0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r="4713" b="12846"/>
          <a:stretch/>
        </p:blipFill>
        <p:spPr bwMode="auto">
          <a:xfrm>
            <a:off x="179512" y="3608918"/>
            <a:ext cx="5082630" cy="28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448009" cy="9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08918"/>
            <a:ext cx="1628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37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Pseudorapidity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distribution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1" name="Szabadkézi sokszög 10"/>
          <p:cNvSpPr/>
          <p:nvPr/>
        </p:nvSpPr>
        <p:spPr>
          <a:xfrm>
            <a:off x="5180354" y="764704"/>
            <a:ext cx="3795064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evaluated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nalytically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advanced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saddle-point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approximation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12" y="2176861"/>
            <a:ext cx="7680008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86" y="3140968"/>
            <a:ext cx="18614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64" y="3140968"/>
            <a:ext cx="437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8" y="4118554"/>
            <a:ext cx="8702386" cy="82261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928"/>
            <a:ext cx="3552825" cy="1295400"/>
          </a:xfrm>
          <a:prstGeom prst="rect">
            <a:avLst/>
          </a:prstGeom>
          <a:noFill/>
          <a:ln w="349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zabadkézi sokszög 11"/>
          <p:cNvSpPr/>
          <p:nvPr/>
        </p:nvSpPr>
        <p:spPr>
          <a:xfrm>
            <a:off x="4602713" y="5055708"/>
            <a:ext cx="4340415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important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by-product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Symbol"/>
              </a:rPr>
              <a:t>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Symbol"/>
              </a:rPr>
              <a:t> = 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(y)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Symbol"/>
              </a:rPr>
              <a:t>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rapidity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Lorentzian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just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Buda-Lund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1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p+p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7-8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TeV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CMS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data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57263"/>
            <a:ext cx="75247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abadkézi sokszög 5"/>
          <p:cNvSpPr/>
          <p:nvPr/>
        </p:nvSpPr>
        <p:spPr>
          <a:xfrm>
            <a:off x="4652008" y="5979036"/>
            <a:ext cx="432496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:1805.01427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261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6"/>
          <p:cNvGrpSpPr>
            <a:grpSpLocks/>
          </p:cNvGrpSpPr>
          <p:nvPr/>
        </p:nvGrpSpPr>
        <p:grpSpPr bwMode="auto">
          <a:xfrm>
            <a:off x="179388" y="1842370"/>
            <a:ext cx="8658225" cy="1658638"/>
            <a:chOff x="179512" y="4794165"/>
            <a:chExt cx="8658725" cy="165917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94165"/>
              <a:ext cx="2592562" cy="1228055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27" y="4811721"/>
              <a:ext cx="2537310" cy="135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Képtalálat a következőre: „ELTE logo”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523" y="4812239"/>
              <a:ext cx="1638469" cy="163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4008" y="4812238"/>
              <a:ext cx="1569423" cy="164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235833"/>
            <a:ext cx="9144000" cy="861774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800" dirty="0" smtClean="0"/>
              <a:t> 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family</a:t>
            </a:r>
            <a:r>
              <a:rPr lang="hu-HU" sz="2800" dirty="0" smtClean="0"/>
              <a:t> of </a:t>
            </a:r>
            <a:r>
              <a:rPr lang="hu-HU" sz="2800" dirty="0" err="1" smtClean="0"/>
              <a:t>exact</a:t>
            </a:r>
            <a:r>
              <a:rPr lang="hu-HU" sz="2800" dirty="0" smtClean="0"/>
              <a:t> </a:t>
            </a:r>
            <a:r>
              <a:rPr lang="hu-HU" sz="2800" dirty="0" err="1" smtClean="0"/>
              <a:t>solutions</a:t>
            </a:r>
            <a:r>
              <a:rPr lang="hu-HU" sz="2800" dirty="0" smtClean="0"/>
              <a:t>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err="1" smtClean="0"/>
              <a:t>of</a:t>
            </a:r>
            <a:r>
              <a:rPr lang="hu-HU" sz="2800" dirty="0" smtClean="0"/>
              <a:t> </a:t>
            </a:r>
            <a:r>
              <a:rPr lang="hu-HU" sz="2800" dirty="0" err="1" smtClean="0"/>
              <a:t>relativistic</a:t>
            </a:r>
            <a:r>
              <a:rPr lang="hu-HU" sz="2800" dirty="0" smtClean="0"/>
              <a:t> </a:t>
            </a:r>
            <a:r>
              <a:rPr lang="hu-HU" sz="2800" dirty="0" err="1" smtClean="0"/>
              <a:t>hydrodynamics</a:t>
            </a:r>
            <a:endParaRPr lang="hu-HU" sz="28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3760" y="1425936"/>
            <a:ext cx="9144000" cy="5027400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en-GB" sz="22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GB" sz="2200" u="sng" dirty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GB" sz="20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, G. Kasza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M. Csanád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Z. Jiang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4,5</a:t>
            </a:r>
            <a:endParaRPr lang="en-GB" sz="11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8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en-GB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6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Introduction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motivation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A New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Family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Exact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Solutions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of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Relativistic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Hydro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pseudorapidity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distributions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</a:t>
            </a:r>
            <a:r>
              <a:rPr lang="hu-HU" sz="2000" baseline="-25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long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HBT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radius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Outlook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to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other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presentations</a:t>
            </a:r>
            <a:endParaRPr lang="en-GB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Conclusions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s</a:t>
            </a:r>
            <a:r>
              <a:rPr lang="en-GB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ummary</a:t>
            </a: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Partially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supported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by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NKTIH FK 123842 and FK123959 </a:t>
            </a: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and </a:t>
            </a:r>
            <a:r>
              <a:rPr lang="en-US" sz="1000" dirty="0" smtClean="0"/>
              <a:t>EFOP </a:t>
            </a:r>
            <a:r>
              <a:rPr lang="en-US" sz="1000" dirty="0"/>
              <a:t>3.6.1-16-2016-00001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750" y="279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0" y="5711015"/>
            <a:ext cx="9144000" cy="360041"/>
            <a:chOff x="0" y="5877271"/>
            <a:chExt cx="9144000" cy="360041"/>
          </a:xfrm>
        </p:grpSpPr>
        <p:sp>
          <p:nvSpPr>
            <p:cNvPr id="5" name="Téglalap 4"/>
            <p:cNvSpPr/>
            <p:nvPr/>
          </p:nvSpPr>
          <p:spPr>
            <a:xfrm>
              <a:off x="2987824" y="5877272"/>
              <a:ext cx="3168352" cy="36004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zöveg helye 2"/>
            <p:cNvSpPr txBox="1">
              <a:spLocks/>
            </p:cNvSpPr>
            <p:nvPr/>
          </p:nvSpPr>
          <p:spPr>
            <a:xfrm>
              <a:off x="0" y="5877271"/>
              <a:ext cx="9144000" cy="3600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2160" tIns="46080" rIns="92160" bIns="46080" anchor="t" anchorCtr="0" compatLnSpc="1"/>
            <a:lstStyle>
              <a:defPPr marL="311040" marR="0" lvl="0" indent="-311040" algn="l" rtl="0" hangingPunct="1">
                <a:lnSpc>
                  <a:spcPct val="97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FFFFFF"/>
                </a:buClr>
                <a:buSzPct val="45000"/>
                <a:buFont typeface="Wingdings" pitchFamily="2"/>
                <a:buNone/>
                <a:tabLst>
                  <a:tab pos="311040" algn="l"/>
                  <a:tab pos="456840" algn="l"/>
                  <a:tab pos="914040" algn="l"/>
                  <a:tab pos="1371240" algn="l"/>
                  <a:tab pos="1828440" algn="l"/>
                  <a:tab pos="2285640" algn="l"/>
                  <a:tab pos="2742840" algn="l"/>
                  <a:tab pos="3200040" algn="l"/>
                  <a:tab pos="3657240" algn="l"/>
                  <a:tab pos="4114440" algn="l"/>
                  <a:tab pos="4571640" algn="l"/>
                  <a:tab pos="5028840" algn="l"/>
                  <a:tab pos="5486040" algn="l"/>
                  <a:tab pos="5943240" algn="l"/>
                  <a:tab pos="6400440" algn="l"/>
                  <a:tab pos="6857640" algn="l"/>
                  <a:tab pos="7314839" algn="l"/>
                  <a:tab pos="7772039" algn="l"/>
                  <a:tab pos="8229239" algn="l"/>
                  <a:tab pos="8686439" algn="l"/>
                  <a:tab pos="9143640" algn="l"/>
                </a:tabLst>
                <a:defRPr lang="hu-HU" sz="24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Verdana" pitchFamily="34"/>
                  <a:ea typeface="Arial" pitchFamily="34"/>
                  <a:cs typeface="Arial" pitchFamily="34"/>
                </a:defRPr>
              </a:defPPr>
              <a:lvl1pPr marL="311040" marR="0" lvl="0" indent="-311040" algn="l" rtl="0" hangingPunct="1">
                <a:lnSpc>
                  <a:spcPct val="97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FFFFFF"/>
                </a:buClr>
                <a:buSzPct val="45000"/>
                <a:buFont typeface="Wingdings" pitchFamily="2"/>
                <a:buChar char=""/>
                <a:tabLst>
                  <a:tab pos="311040" algn="l"/>
                  <a:tab pos="456840" algn="l"/>
                  <a:tab pos="914040" algn="l"/>
                  <a:tab pos="1371240" algn="l"/>
                  <a:tab pos="1828440" algn="l"/>
                  <a:tab pos="2285640" algn="l"/>
                  <a:tab pos="2742840" algn="l"/>
                  <a:tab pos="3200040" algn="l"/>
                  <a:tab pos="3657240" algn="l"/>
                  <a:tab pos="4114440" algn="l"/>
                  <a:tab pos="4571640" algn="l"/>
                  <a:tab pos="5028840" algn="l"/>
                  <a:tab pos="5486040" algn="l"/>
                  <a:tab pos="5943240" algn="l"/>
                  <a:tab pos="6400440" algn="l"/>
                  <a:tab pos="6857640" algn="l"/>
                  <a:tab pos="7314839" algn="l"/>
                  <a:tab pos="7772039" algn="l"/>
                  <a:tab pos="8229239" algn="l"/>
                  <a:tab pos="8686439" algn="l"/>
                  <a:tab pos="9143640" algn="l"/>
                </a:tabLst>
                <a:defRPr lang="hu-HU" sz="24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Verdana" pitchFamily="34"/>
                  <a:ea typeface="Arial" pitchFamily="34"/>
                  <a:cs typeface="Arial" pitchFamily="34"/>
                </a:defRPr>
              </a:lvl1pPr>
              <a:lvl2pPr marL="711000" marR="0" lvl="1" indent="-253800" algn="l" rtl="0" hangingPunct="1">
                <a:lnSpc>
                  <a:spcPct val="97000"/>
                </a:lnSpc>
                <a:spcBef>
                  <a:spcPts val="499"/>
                </a:spcBef>
                <a:spcAft>
                  <a:spcPts val="0"/>
                </a:spcAft>
                <a:buClr>
                  <a:srgbClr val="FFFF0D"/>
                </a:buClr>
                <a:buSzPct val="45000"/>
                <a:buFont typeface="Wingdings" pitchFamily="2"/>
                <a:buChar char=""/>
                <a:tabLst>
                  <a:tab pos="711000" algn="l"/>
                  <a:tab pos="914040" algn="l"/>
                  <a:tab pos="1371240" algn="l"/>
                  <a:tab pos="1828440" algn="l"/>
                  <a:tab pos="2285639" algn="l"/>
                  <a:tab pos="2742839" algn="l"/>
                  <a:tab pos="3200040" algn="l"/>
                  <a:tab pos="3657239" algn="l"/>
                  <a:tab pos="4114440" algn="l"/>
                  <a:tab pos="4571639" algn="l"/>
                  <a:tab pos="5028840" algn="l"/>
                  <a:tab pos="5486040" algn="l"/>
                  <a:tab pos="5943240" algn="l"/>
                  <a:tab pos="6400440" algn="l"/>
                  <a:tab pos="6857640" algn="l"/>
                  <a:tab pos="7314840" algn="l"/>
                  <a:tab pos="7772040" algn="l"/>
                  <a:tab pos="8229240" algn="l"/>
                  <a:tab pos="8686440" algn="l"/>
                  <a:tab pos="9143640" algn="l"/>
                  <a:tab pos="9600840" algn="l"/>
                </a:tabLst>
                <a:defRPr lang="hu-HU" sz="2000" b="1" i="0" u="none" strike="noStrike" baseline="0">
                  <a:ln>
                    <a:noFill/>
                  </a:ln>
                  <a:solidFill>
                    <a:srgbClr val="FFFF0D"/>
                  </a:solidFill>
                  <a:latin typeface="Verdana" pitchFamily="34"/>
                  <a:ea typeface="Arial" pitchFamily="34"/>
                  <a:cs typeface="Arial" pitchFamily="34"/>
                </a:defRPr>
              </a:lvl2pPr>
              <a:lvl3pPr marL="1143000" marR="0" lvl="2" indent="-228600" algn="l" rtl="0" hangingPunct="1">
                <a:lnSpc>
                  <a:spcPct val="97000"/>
                </a:lnSpc>
                <a:spcBef>
                  <a:spcPts val="448"/>
                </a:spcBef>
                <a:spcAft>
                  <a:spcPts val="0"/>
                </a:spcAft>
                <a:buClr>
                  <a:srgbClr val="FFCC66"/>
                </a:buClr>
                <a:buSzPct val="45000"/>
                <a:buFont typeface="Wingdings" pitchFamily="2"/>
                <a:buChar char=""/>
                <a:tabLst>
                  <a:tab pos="1143000" algn="l"/>
                  <a:tab pos="1371600" algn="l"/>
                  <a:tab pos="1828799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799" algn="l"/>
                  <a:tab pos="9143999" algn="l"/>
                  <a:tab pos="9601200" algn="l"/>
                  <a:tab pos="10058399" algn="l"/>
                </a:tabLst>
                <a:defRPr lang="hu-HU" sz="1800" b="1" i="0" u="none" strike="noStrike" baseline="0">
                  <a:ln>
                    <a:noFill/>
                  </a:ln>
                  <a:solidFill>
                    <a:srgbClr val="FFCC66"/>
                  </a:solidFill>
                  <a:latin typeface="Verdana" pitchFamily="34"/>
                  <a:ea typeface="Arial" pitchFamily="34"/>
                  <a:cs typeface="Arial" pitchFamily="34"/>
                </a:defRPr>
              </a:lvl3pPr>
              <a:lvl4pPr marL="1600199" marR="0" lvl="3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1600200" algn="l"/>
                  <a:tab pos="1828800" algn="l"/>
                  <a:tab pos="2285999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3999" algn="l"/>
                  <a:tab pos="9601199" algn="l"/>
                  <a:tab pos="10058400" algn="l"/>
                  <a:tab pos="10515599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00"/>
                  </a:solidFill>
                  <a:latin typeface="Verdana" pitchFamily="34"/>
                  <a:ea typeface="Arial" pitchFamily="34"/>
                  <a:cs typeface="Arial" pitchFamily="34"/>
                </a:defRPr>
              </a:lvl4pPr>
              <a:lvl5pPr marL="2057400" marR="0" lvl="4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5pPr>
              <a:lvl6pPr marL="2057400" marR="0" lvl="5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6pPr>
              <a:lvl7pPr marL="2057400" marR="0" lvl="6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7pPr>
              <a:lvl8pPr marL="2057400" marR="0" lvl="7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8pPr>
              <a:lvl9pPr marL="2057400" marR="0" lvl="8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9pPr>
            </a:lstStyle>
            <a:p>
              <a:pPr algn="ctr">
                <a:lnSpc>
                  <a:spcPct val="87000"/>
                </a:lnSpc>
                <a:spcBef>
                  <a:spcPts val="499"/>
                </a:spcBef>
                <a:buFont typeface="Wingdings" pitchFamily="2"/>
                <a:buNone/>
              </a:pPr>
              <a:r>
                <a:rPr lang="hu-HU" sz="2000" b="0" kern="0" dirty="0" err="1" smtClean="0">
                  <a:effectLst>
                    <a:outerShdw dist="17961" dir="2700000">
                      <a:scrgbClr r="0" g="0" b="0"/>
                    </a:outerShdw>
                  </a:effectLst>
                  <a:hlinkClick r:id="rId7"/>
                </a:rPr>
                <a:t>arXiv.org</a:t>
              </a:r>
              <a:r>
                <a:rPr lang="hu-HU" sz="2000" b="0" kern="0" dirty="0" smtClean="0">
                  <a:effectLst>
                    <a:outerShdw dist="17961" dir="2700000">
                      <a:scrgbClr r="0" g="0" b="0"/>
                    </a:outerShdw>
                  </a:effectLst>
                  <a:hlinkClick r:id="rId7"/>
                </a:rPr>
                <a:t>:1805.01427</a:t>
              </a:r>
              <a:r>
                <a:rPr lang="hu-HU" sz="1000" b="0" kern="0" dirty="0">
                  <a:effectLst>
                    <a:outerShdw dist="17961" dir="2700000">
                      <a:scrgbClr r="0" g="0" b="0"/>
                    </a:outerShdw>
                  </a:effectLst>
                </a:rPr>
                <a:t> </a:t>
              </a:r>
              <a:r>
                <a:rPr lang="hu-HU" sz="2000" b="0" kern="0" dirty="0" smtClean="0">
                  <a:solidFill>
                    <a:schemeClr val="tx1"/>
                  </a:solidFill>
                  <a:effectLst>
                    <a:outerShdw dist="17961" dir="2700000">
                      <a:scrgbClr r="0" g="0" b="0"/>
                    </a:outerShdw>
                  </a:effectLst>
                </a:rPr>
                <a:t>+</a:t>
              </a:r>
            </a:p>
            <a:p>
              <a:pPr algn="r">
                <a:lnSpc>
                  <a:spcPct val="87000"/>
                </a:lnSpc>
                <a:spcBef>
                  <a:spcPts val="499"/>
                </a:spcBef>
                <a:buFont typeface="Wingdings" pitchFamily="2"/>
                <a:buNone/>
              </a:pPr>
              <a:endParaRPr lang="hu-HU" sz="1000" kern="0" dirty="0" smtClean="0">
                <a:effectLst>
                  <a:outerShdw dist="17961" dir="2700000">
                    <a:scrgbClr r="0" g="0" b="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749867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Pb+Pb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5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TeV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ALICE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data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2409519" y="6195061"/>
            <a:ext cx="432496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arXiv.org:1806.06794 </a:t>
            </a:r>
            <a:endParaRPr lang="hu-HU" altLang="en-US" sz="2000" baseline="-25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764704"/>
            <a:ext cx="6912767" cy="5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Xe+Xe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5.44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TeV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CMS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data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2409519" y="6195061"/>
            <a:ext cx="432496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NEW (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preliminary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too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good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)</a:t>
            </a:r>
            <a:endParaRPr lang="hu-HU" altLang="en-US" sz="2000" baseline="-25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25" y="780416"/>
            <a:ext cx="7093551" cy="53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2629"/>
              <a:ext cx="9144000" cy="5027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Au+Au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200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G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eV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PHOBOS 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2409519" y="6195061"/>
            <a:ext cx="432496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arXiv.org:1806.11309 </a:t>
            </a:r>
            <a:endParaRPr lang="hu-HU" altLang="en-US" sz="2000" baseline="-25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04668"/>
            <a:ext cx="6624736" cy="53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/>
          <p:nvPr/>
        </p:nvSpPr>
        <p:spPr>
          <a:xfrm>
            <a:off x="-10885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fits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√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u-HU" sz="3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200 </a:t>
            </a: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23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685800" y="838200"/>
            <a:ext cx="7772400" cy="5486400"/>
            <a:chOff x="4309258" y="2983022"/>
            <a:chExt cx="4453742" cy="3341578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258" y="2983022"/>
              <a:ext cx="4453742" cy="334157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38100">
              <a:contourClr>
                <a:schemeClr val="accent1">
                  <a:lumMod val="60000"/>
                  <a:lumOff val="40000"/>
                </a:schemeClr>
              </a:contourClr>
            </a:sp3d>
          </p:spPr>
        </p:pic>
        <p:cxnSp>
          <p:nvCxnSpPr>
            <p:cNvPr id="8" name="Egyenes összekötő 7"/>
            <p:cNvCxnSpPr/>
            <p:nvPr/>
          </p:nvCxnSpPr>
          <p:spPr>
            <a:xfrm flipV="1">
              <a:off x="6026261" y="3213800"/>
              <a:ext cx="8709" cy="255161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7284649" y="3175197"/>
              <a:ext cx="4355" cy="260386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5999684" y="4007480"/>
              <a:ext cx="1289320" cy="39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err="1" smtClean="0">
                  <a:solidFill>
                    <a:schemeClr val="bg1"/>
                  </a:solidFill>
                </a:rPr>
                <a:t>Allowed</a:t>
              </a:r>
              <a:r>
                <a:rPr lang="hu-HU" b="1" dirty="0" smtClean="0">
                  <a:solidFill>
                    <a:schemeClr val="bg1"/>
                  </a:solidFill>
                </a:rPr>
                <a:t> fit </a:t>
              </a:r>
              <a:r>
                <a:rPr lang="hu-HU" b="1" dirty="0" err="1" smtClean="0">
                  <a:solidFill>
                    <a:schemeClr val="bg1"/>
                  </a:solidFill>
                </a:rPr>
                <a:t>region</a:t>
              </a:r>
              <a:r>
                <a:rPr lang="hu-HU" b="1" dirty="0" smtClean="0">
                  <a:solidFill>
                    <a:schemeClr val="bg1"/>
                  </a:solidFill>
                </a:rPr>
                <a:t> (</a:t>
              </a:r>
              <a:r>
                <a:rPr lang="hu-HU" b="1" dirty="0" err="1" smtClean="0">
                  <a:solidFill>
                    <a:schemeClr val="bg1"/>
                  </a:solidFill>
                </a:rPr>
                <a:t>depends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on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el-GR" b="1" dirty="0" smtClean="0">
                  <a:solidFill>
                    <a:schemeClr val="bg1"/>
                  </a:solidFill>
                </a:rPr>
                <a:t>λ</a:t>
              </a:r>
              <a:r>
                <a:rPr lang="hu-HU" b="1" dirty="0" smtClean="0">
                  <a:solidFill>
                    <a:schemeClr val="bg1"/>
                  </a:solidFill>
                </a:rPr>
                <a:t>)</a:t>
              </a:r>
              <a:endParaRPr lang="hu-H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5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/>
          <p:nvPr/>
        </p:nvSpPr>
        <p:spPr>
          <a:xfrm>
            <a:off x="-10885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fits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√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u-HU" sz="3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130 </a:t>
            </a: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24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685800" y="773222"/>
            <a:ext cx="7772400" cy="5627578"/>
            <a:chOff x="6590975" y="2206110"/>
            <a:chExt cx="4453740" cy="3341578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975" y="2206110"/>
              <a:ext cx="4453740" cy="334157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38100">
              <a:contourClr>
                <a:schemeClr val="accent1">
                  <a:lumMod val="60000"/>
                  <a:lumOff val="40000"/>
                </a:schemeClr>
              </a:contourClr>
            </a:sp3d>
          </p:spPr>
        </p:pic>
        <p:cxnSp>
          <p:nvCxnSpPr>
            <p:cNvPr id="15" name="Egyenes összekötő 14"/>
            <p:cNvCxnSpPr/>
            <p:nvPr/>
          </p:nvCxnSpPr>
          <p:spPr>
            <a:xfrm flipV="1">
              <a:off x="8307977" y="2412274"/>
              <a:ext cx="8709" cy="255161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flipV="1">
              <a:off x="9566365" y="2360023"/>
              <a:ext cx="4355" cy="260386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8281400" y="3178658"/>
              <a:ext cx="1284965" cy="38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err="1" smtClean="0">
                  <a:solidFill>
                    <a:schemeClr val="bg1"/>
                  </a:solidFill>
                </a:rPr>
                <a:t>Allowed</a:t>
              </a:r>
              <a:r>
                <a:rPr lang="hu-HU" b="1" dirty="0" smtClean="0">
                  <a:solidFill>
                    <a:schemeClr val="bg1"/>
                  </a:solidFill>
                </a:rPr>
                <a:t> fit </a:t>
              </a:r>
              <a:r>
                <a:rPr lang="hu-HU" b="1" dirty="0" err="1" smtClean="0">
                  <a:solidFill>
                    <a:schemeClr val="bg1"/>
                  </a:solidFill>
                </a:rPr>
                <a:t>region</a:t>
              </a:r>
              <a:r>
                <a:rPr lang="hu-HU" b="1" dirty="0" smtClean="0">
                  <a:solidFill>
                    <a:schemeClr val="bg1"/>
                  </a:solidFill>
                </a:rPr>
                <a:t> (</a:t>
              </a:r>
              <a:r>
                <a:rPr lang="hu-HU" b="1" dirty="0" err="1" smtClean="0">
                  <a:solidFill>
                    <a:schemeClr val="bg1"/>
                  </a:solidFill>
                </a:rPr>
                <a:t>depends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on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el-GR" b="1" dirty="0" smtClean="0">
                  <a:solidFill>
                    <a:schemeClr val="bg1"/>
                  </a:solidFill>
                </a:rPr>
                <a:t>λ</a:t>
              </a:r>
              <a:r>
                <a:rPr lang="hu-HU" b="1" dirty="0" smtClean="0">
                  <a:solidFill>
                    <a:schemeClr val="bg1"/>
                  </a:solidFill>
                </a:rPr>
                <a:t>)</a:t>
              </a:r>
              <a:endParaRPr lang="hu-H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1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/>
          <p:nvPr/>
        </p:nvSpPr>
        <p:spPr>
          <a:xfrm>
            <a:off x="-10885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fits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√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u-HU" sz="3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62.4 </a:t>
            </a: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25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Csoportba foglalás 9"/>
          <p:cNvGrpSpPr>
            <a:grpSpLocks noChangeAspect="1"/>
          </p:cNvGrpSpPr>
          <p:nvPr/>
        </p:nvGrpSpPr>
        <p:grpSpPr>
          <a:xfrm>
            <a:off x="942708" y="838200"/>
            <a:ext cx="7259596" cy="5446772"/>
            <a:chOff x="6590975" y="2154200"/>
            <a:chExt cx="4453740" cy="3341578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975" y="2154200"/>
              <a:ext cx="4453740" cy="334157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38100">
              <a:contourClr>
                <a:schemeClr val="accent1">
                  <a:lumMod val="60000"/>
                  <a:lumOff val="40000"/>
                </a:schemeClr>
              </a:contourClr>
            </a:sp3d>
          </p:spPr>
        </p:pic>
        <p:cxnSp>
          <p:nvCxnSpPr>
            <p:cNvPr id="18" name="Egyenes összekötő 17"/>
            <p:cNvCxnSpPr/>
            <p:nvPr/>
          </p:nvCxnSpPr>
          <p:spPr>
            <a:xfrm flipV="1">
              <a:off x="8453844" y="2412274"/>
              <a:ext cx="8709" cy="255161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 flipV="1">
              <a:off x="9415390" y="2360023"/>
              <a:ext cx="4355" cy="260386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/>
            <p:cNvSpPr txBox="1"/>
            <p:nvPr/>
          </p:nvSpPr>
          <p:spPr>
            <a:xfrm>
              <a:off x="8209804" y="3276163"/>
              <a:ext cx="1456092" cy="32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err="1" smtClean="0">
                  <a:solidFill>
                    <a:schemeClr val="bg1"/>
                  </a:solidFill>
                </a:rPr>
                <a:t>Allowed</a:t>
              </a:r>
              <a:r>
                <a:rPr lang="hu-HU" sz="1400" b="1" dirty="0" smtClean="0">
                  <a:solidFill>
                    <a:schemeClr val="bg1"/>
                  </a:solidFill>
                </a:rPr>
                <a:t> fit </a:t>
              </a:r>
              <a:r>
                <a:rPr lang="hu-HU" sz="1400" b="1" dirty="0" err="1" smtClean="0">
                  <a:solidFill>
                    <a:schemeClr val="bg1"/>
                  </a:solidFill>
                </a:rPr>
                <a:t>region</a:t>
              </a:r>
              <a:r>
                <a:rPr lang="hu-HU" sz="1400" b="1" dirty="0" smtClean="0">
                  <a:solidFill>
                    <a:schemeClr val="bg1"/>
                  </a:solidFill>
                </a:rPr>
                <a:t> (</a:t>
              </a:r>
              <a:r>
                <a:rPr lang="hu-HU" sz="1400" b="1" dirty="0" err="1" smtClean="0">
                  <a:solidFill>
                    <a:schemeClr val="bg1"/>
                  </a:solidFill>
                </a:rPr>
                <a:t>depends</a:t>
              </a:r>
              <a:r>
                <a:rPr lang="hu-HU" sz="1400" b="1" dirty="0" smtClean="0">
                  <a:solidFill>
                    <a:schemeClr val="bg1"/>
                  </a:solidFill>
                </a:rPr>
                <a:t> </a:t>
              </a:r>
              <a:r>
                <a:rPr lang="hu-HU" sz="1400" b="1" dirty="0" err="1" smtClean="0">
                  <a:solidFill>
                    <a:schemeClr val="bg1"/>
                  </a:solidFill>
                </a:rPr>
                <a:t>on</a:t>
              </a:r>
              <a:r>
                <a:rPr lang="hu-HU" sz="1400" b="1" dirty="0" smtClean="0">
                  <a:solidFill>
                    <a:schemeClr val="bg1"/>
                  </a:solidFill>
                </a:rPr>
                <a:t> </a:t>
              </a:r>
              <a:r>
                <a:rPr lang="el-GR" sz="1400" b="1" dirty="0" smtClean="0">
                  <a:solidFill>
                    <a:schemeClr val="bg1"/>
                  </a:solidFill>
                </a:rPr>
                <a:t>λ</a:t>
              </a:r>
              <a:r>
                <a:rPr lang="hu-HU" sz="1400" b="1" dirty="0" smtClean="0">
                  <a:solidFill>
                    <a:schemeClr val="bg1"/>
                  </a:solidFill>
                </a:rPr>
                <a:t>)</a:t>
              </a:r>
              <a:endParaRPr lang="hu-H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2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/>
          <p:nvPr/>
        </p:nvSpPr>
        <p:spPr>
          <a:xfrm>
            <a:off x="-10885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fits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√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u-HU" sz="3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19.6 </a:t>
            </a: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26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0" y="767534"/>
            <a:ext cx="7508160" cy="56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/>
          <p:nvPr/>
        </p:nvSpPr>
        <p:spPr>
          <a:xfrm>
            <a:off x="-10885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Rlong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fits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√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u-HU" sz="3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62-200 </a:t>
            </a: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27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4781"/>
            <a:ext cx="4518304" cy="339001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63" y="2133600"/>
            <a:ext cx="4518304" cy="339001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96" y="3581400"/>
            <a:ext cx="4518304" cy="3390018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22" y="914400"/>
            <a:ext cx="3575178" cy="847081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1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9404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/>
          <p:nvPr/>
        </p:nvSpPr>
        <p:spPr>
          <a:xfrm>
            <a:off x="-10885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Correction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factors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√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u-HU" sz="3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62-200 </a:t>
            </a: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28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3625"/>
            <a:ext cx="7620000" cy="5717175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1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013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/>
          <p:nvPr/>
        </p:nvSpPr>
        <p:spPr>
          <a:xfrm>
            <a:off x="-10885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densities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√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u-HU" sz="3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62-200 </a:t>
            </a:r>
            <a:r>
              <a:rPr lang="hu-H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u-H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29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0860"/>
            <a:ext cx="7463624" cy="5599850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chemeClr val="accent1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7657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Context</a:t>
            </a:r>
            <a:endParaRPr lang="hu-HU" altLang="en-US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40080" cy="5832648"/>
          </a:xfrm>
          <a:extLst>
            <a:ext uri="{91240B29-F687-4F45-9708-019B960494DF}">
              <a14:hiddenLine xmlns:a14="http://schemas.microsoft.com/office/drawing/2010/main" w="762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hu-HU" altLang="en-US" sz="2000" dirty="0" err="1" smtClean="0"/>
              <a:t>Renowned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>
                <a:solidFill>
                  <a:srgbClr val="FF0066"/>
                </a:solidFill>
              </a:rPr>
              <a:t>exact</a:t>
            </a:r>
            <a:r>
              <a:rPr lang="hu-HU" altLang="en-US" sz="2000" dirty="0" smtClean="0">
                <a:latin typeface="Times New Roman" pitchFamily="18" charset="0"/>
              </a:rPr>
              <a:t> </a:t>
            </a:r>
            <a:r>
              <a:rPr lang="hu-HU" altLang="en-US" sz="2000" dirty="0" err="1" smtClean="0"/>
              <a:t>solutions</a:t>
            </a:r>
            <a:r>
              <a:rPr lang="hu-HU" altLang="en-US" sz="2000" dirty="0" smtClean="0"/>
              <a:t>, </a:t>
            </a:r>
            <a:r>
              <a:rPr lang="hu-HU" altLang="en-US" sz="2000" dirty="0" err="1" smtClean="0"/>
              <a:t>reviewed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in</a:t>
            </a:r>
            <a:r>
              <a:rPr lang="hu-HU" altLang="en-US" sz="2000" dirty="0" smtClean="0"/>
              <a:t> </a:t>
            </a:r>
            <a:r>
              <a:rPr lang="hu-HU" sz="2000" dirty="0" err="1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arXiv</a:t>
            </a:r>
            <a:r>
              <a:rPr lang="hu-HU" sz="200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:1805.01427</a:t>
            </a:r>
            <a:endParaRPr lang="hu-HU" altLang="en-US" sz="1800" dirty="0" smtClean="0">
              <a:solidFill>
                <a:srgbClr val="00B0F0"/>
              </a:solidFill>
            </a:endParaRP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Landau-Khalatnikov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solution</a:t>
            </a:r>
            <a:r>
              <a:rPr lang="hu-HU" altLang="en-US" sz="1800" dirty="0" smtClean="0">
                <a:latin typeface="Times New Roman" pitchFamily="18" charset="0"/>
              </a:rPr>
              <a:t>:  </a:t>
            </a:r>
            <a:r>
              <a:rPr lang="hu-HU" altLang="en-US" sz="1800" dirty="0" err="1" smtClean="0"/>
              <a:t>dn</a:t>
            </a:r>
            <a:r>
              <a:rPr lang="hu-HU" altLang="en-US" sz="1800" dirty="0" smtClean="0"/>
              <a:t>/</a:t>
            </a:r>
            <a:r>
              <a:rPr lang="hu-HU" altLang="en-US" sz="1800" dirty="0" err="1" smtClean="0"/>
              <a:t>dy</a:t>
            </a:r>
            <a:r>
              <a:rPr lang="hu-HU" altLang="en-US" sz="1800" dirty="0" smtClean="0"/>
              <a:t> ~ Gaussian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Hwa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solution</a:t>
            </a:r>
            <a:r>
              <a:rPr lang="hu-HU" altLang="en-US" sz="1800" dirty="0" smtClean="0"/>
              <a:t> (1974)</a:t>
            </a:r>
            <a:r>
              <a:rPr lang="hu-HU" altLang="en-US" sz="1800" b="0" dirty="0" smtClean="0">
                <a:latin typeface="Times New Roman" pitchFamily="18" charset="0"/>
              </a:rPr>
              <a:t> </a:t>
            </a:r>
            <a:r>
              <a:rPr lang="hu-HU" altLang="en-US" sz="1800" dirty="0" smtClean="0"/>
              <a:t>–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Bjorken</a:t>
            </a:r>
            <a:r>
              <a:rPr lang="hu-HU" altLang="en-US" sz="1800" dirty="0" smtClean="0"/>
              <a:t>: </a:t>
            </a:r>
            <a:r>
              <a:rPr lang="hu-HU" altLang="en-US" sz="1800" dirty="0" err="1" smtClean="0"/>
              <a:t>same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solution</a:t>
            </a:r>
            <a:r>
              <a:rPr lang="hu-HU" altLang="en-US" sz="1800" dirty="0" smtClean="0"/>
              <a:t> + </a:t>
            </a:r>
            <a:r>
              <a:rPr lang="hu-HU" altLang="en-US" sz="2400" dirty="0" smtClean="0">
                <a:latin typeface="Symbol" pitchFamily="18" charset="2"/>
              </a:rPr>
              <a:t>e</a:t>
            </a:r>
            <a:r>
              <a:rPr lang="hu-HU" altLang="en-US" sz="2400" baseline="-25000" dirty="0" smtClean="0">
                <a:latin typeface="Times New Roman" pitchFamily="18" charset="0"/>
              </a:rPr>
              <a:t>0 </a:t>
            </a:r>
            <a:r>
              <a:rPr lang="hu-HU" altLang="en-US" sz="1800" dirty="0" smtClean="0"/>
              <a:t> (1983)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Chiu</a:t>
            </a:r>
            <a:r>
              <a:rPr lang="hu-HU" altLang="en-US" sz="1800" dirty="0" smtClean="0"/>
              <a:t>, </a:t>
            </a:r>
            <a:r>
              <a:rPr lang="hu-HU" altLang="en-US" sz="1800" dirty="0" err="1" smtClean="0"/>
              <a:t>Sudarshan</a:t>
            </a:r>
            <a:r>
              <a:rPr lang="hu-HU" altLang="en-US" sz="1800" dirty="0" smtClean="0"/>
              <a:t> and </a:t>
            </a:r>
            <a:r>
              <a:rPr lang="hu-HU" altLang="en-US" sz="1800" dirty="0" err="1" smtClean="0"/>
              <a:t>Wang</a:t>
            </a:r>
            <a:r>
              <a:rPr lang="hu-HU" altLang="en-US" sz="1800" dirty="0" smtClean="0"/>
              <a:t>: </a:t>
            </a:r>
            <a:r>
              <a:rPr lang="hu-HU" altLang="en-US" sz="1800" dirty="0" err="1" smtClean="0"/>
              <a:t>plateaux</a:t>
            </a:r>
            <a:r>
              <a:rPr lang="hu-HU" altLang="en-US" sz="1800" dirty="0" smtClean="0"/>
              <a:t>, </a:t>
            </a:r>
            <a:r>
              <a:rPr lang="hu-HU" altLang="en-US" sz="1800" dirty="0" err="1" smtClean="0"/>
              <a:t>Wong</a:t>
            </a:r>
            <a:r>
              <a:rPr lang="hu-HU" altLang="en-US" sz="1800" dirty="0" smtClean="0"/>
              <a:t>: </a:t>
            </a:r>
            <a:r>
              <a:rPr lang="hu-HU" altLang="en-US" sz="1800" dirty="0" err="1" smtClean="0"/>
              <a:t>Landau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revisited</a:t>
            </a:r>
            <a:endParaRPr lang="hu-HU" altLang="en-US" sz="1800" dirty="0" smtClean="0"/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600" dirty="0" err="1" smtClean="0">
                <a:solidFill>
                  <a:srgbClr val="00B0F0"/>
                </a:solidFill>
              </a:rPr>
              <a:t>Revival</a:t>
            </a:r>
            <a:r>
              <a:rPr lang="hu-HU" altLang="en-US" sz="1600" dirty="0" smtClean="0">
                <a:solidFill>
                  <a:srgbClr val="00B0F0"/>
                </a:solidFill>
              </a:rPr>
              <a:t> of interest:</a:t>
            </a:r>
            <a:r>
              <a:rPr lang="hu-HU" altLang="en-US" sz="1600" dirty="0" smtClean="0">
                <a:solidFill>
                  <a:srgbClr val="FF0066"/>
                </a:solidFill>
              </a:rPr>
              <a:t>	</a:t>
            </a:r>
            <a:r>
              <a:rPr lang="hu-HU" altLang="en-US" sz="1400" dirty="0" smtClean="0">
                <a:solidFill>
                  <a:srgbClr val="FFFF00"/>
                </a:solidFill>
              </a:rPr>
              <a:t>Zimányi,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Bondorf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Garpman</a:t>
            </a:r>
            <a:r>
              <a:rPr lang="hu-HU" altLang="en-US" sz="1400" dirty="0" smtClean="0">
                <a:solidFill>
                  <a:srgbClr val="FFFF00"/>
                </a:solidFill>
              </a:rPr>
              <a:t> (1978)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>
                <a:solidFill>
                  <a:srgbClr val="FFFF00"/>
                </a:solidFill>
              </a:rPr>
              <a:t>	</a:t>
            </a:r>
            <a:r>
              <a:rPr lang="hu-HU" altLang="en-US" sz="1400" dirty="0" smtClean="0">
                <a:solidFill>
                  <a:srgbClr val="FFFF00"/>
                </a:solidFill>
              </a:rPr>
              <a:t>			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Buda-Lund</a:t>
            </a:r>
            <a:r>
              <a:rPr lang="hu-HU" altLang="en-US" sz="1400" dirty="0" smtClean="0">
                <a:solidFill>
                  <a:srgbClr val="FFFF00"/>
                </a:solidFill>
              </a:rPr>
              <a:t>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model</a:t>
            </a:r>
            <a:r>
              <a:rPr lang="hu-HU" altLang="en-US" sz="1400" dirty="0" smtClean="0">
                <a:solidFill>
                  <a:srgbClr val="FFFF00"/>
                </a:solidFill>
              </a:rPr>
              <a:t> +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exact</a:t>
            </a:r>
            <a:r>
              <a:rPr lang="hu-HU" altLang="en-US" sz="1400" dirty="0" smtClean="0">
                <a:solidFill>
                  <a:srgbClr val="FFFF00"/>
                </a:solidFill>
              </a:rPr>
              <a:t>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solutions</a:t>
            </a:r>
            <a:r>
              <a:rPr lang="hu-HU" altLang="en-US" sz="1400" dirty="0" smtClean="0">
                <a:solidFill>
                  <a:srgbClr val="FFFF00"/>
                </a:solidFill>
              </a:rPr>
              <a:t> (1994-96) 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Biró</a:t>
            </a:r>
            <a:r>
              <a:rPr lang="hu-HU" altLang="en-US" sz="1400" dirty="0" smtClean="0">
                <a:solidFill>
                  <a:srgbClr val="FFFF00"/>
                </a:solidFill>
              </a:rPr>
              <a:t>,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Karpenko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Sinyukov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Pratt</a:t>
            </a:r>
            <a:r>
              <a:rPr lang="hu-HU" altLang="en-US" sz="1400" dirty="0" smtClean="0">
                <a:solidFill>
                  <a:srgbClr val="FFFF00"/>
                </a:solidFill>
              </a:rPr>
              <a:t> (2007)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Bialas</a:t>
            </a:r>
            <a:r>
              <a:rPr lang="hu-HU" altLang="en-US" sz="1400" dirty="0" smtClean="0">
                <a:solidFill>
                  <a:srgbClr val="FFFF00"/>
                </a:solidFill>
              </a:rPr>
              <a:t>, Janik,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Peschanski</a:t>
            </a:r>
            <a:r>
              <a:rPr lang="hu-HU" altLang="en-US" sz="1400" dirty="0" smtClean="0">
                <a:solidFill>
                  <a:srgbClr val="FFFF00"/>
                </a:solidFill>
              </a:rPr>
              <a:t>,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Borsch</a:t>
            </a:r>
            <a:r>
              <a:rPr lang="hu-HU" altLang="en-US" sz="1400" dirty="0" smtClean="0">
                <a:solidFill>
                  <a:srgbClr val="FFFF00"/>
                </a:solidFill>
              </a:rPr>
              <a:t>+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Zhdanov</a:t>
            </a:r>
            <a:r>
              <a:rPr lang="hu-HU" altLang="en-US" sz="1400" dirty="0" smtClean="0">
                <a:solidFill>
                  <a:srgbClr val="FFFF00"/>
                </a:solidFill>
              </a:rPr>
              <a:t> (2007)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CsT</a:t>
            </a:r>
            <a:r>
              <a:rPr lang="hu-HU" altLang="en-US" sz="1400" dirty="0" smtClean="0">
                <a:solidFill>
                  <a:srgbClr val="FFFF00"/>
                </a:solidFill>
              </a:rPr>
              <a:t>, Csanád, Nagy (2007-2008)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CsT</a:t>
            </a:r>
            <a:r>
              <a:rPr lang="hu-HU" altLang="en-US" sz="1400" dirty="0" smtClean="0">
                <a:solidFill>
                  <a:srgbClr val="FFFF00"/>
                </a:solidFill>
              </a:rPr>
              <a:t>, Csernai,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Grassi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Hama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Kodama</a:t>
            </a:r>
            <a:r>
              <a:rPr lang="hu-HU" altLang="en-US" sz="1400" dirty="0" smtClean="0">
                <a:solidFill>
                  <a:srgbClr val="FFFF00"/>
                </a:solidFill>
              </a:rPr>
              <a:t> (2004)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Gubser</a:t>
            </a:r>
            <a:r>
              <a:rPr lang="hu-HU" altLang="en-US" sz="1400" dirty="0">
                <a:solidFill>
                  <a:srgbClr val="FFFF00"/>
                </a:solidFill>
              </a:rPr>
              <a:t> </a:t>
            </a:r>
            <a:r>
              <a:rPr lang="hu-HU" altLang="en-US" sz="1400" dirty="0" smtClean="0">
                <a:solidFill>
                  <a:srgbClr val="FFFF00"/>
                </a:solidFill>
              </a:rPr>
              <a:t>(2010-11) 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Hatta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Noronha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Xiao</a:t>
            </a:r>
            <a:r>
              <a:rPr lang="hu-HU" altLang="en-US" sz="1400" dirty="0">
                <a:solidFill>
                  <a:srgbClr val="FFFF00"/>
                </a:solidFill>
              </a:rPr>
              <a:t> </a:t>
            </a:r>
            <a:r>
              <a:rPr lang="hu-HU" altLang="en-US" sz="1400" dirty="0" smtClean="0">
                <a:solidFill>
                  <a:srgbClr val="FFFF00"/>
                </a:solidFill>
              </a:rPr>
              <a:t>(2014-16)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altLang="en-US" sz="1600" dirty="0" smtClean="0"/>
              <a:t>New </a:t>
            </a:r>
            <a:r>
              <a:rPr lang="hu-HU" altLang="en-US" sz="1600" dirty="0" err="1" smtClean="0"/>
              <a:t>simple</a:t>
            </a:r>
            <a:r>
              <a:rPr lang="hu-HU" altLang="en-US" sz="1600" dirty="0" smtClean="0"/>
              <a:t> </a:t>
            </a:r>
            <a:r>
              <a:rPr lang="hu-HU" altLang="en-US" sz="1600" dirty="0" err="1" smtClean="0"/>
              <a:t>solutions</a:t>
            </a:r>
            <a:r>
              <a:rPr lang="hu-HU" altLang="en-US" sz="1600" dirty="0" smtClean="0"/>
              <a:t>  	 		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Evaluation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hu-HU" altLang="en-US" sz="1600" dirty="0" smtClean="0">
                <a:solidFill>
                  <a:srgbClr val="FFFF00"/>
                </a:solidFill>
              </a:rPr>
              <a:t>of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dn</a:t>
            </a:r>
            <a:r>
              <a:rPr lang="hu-HU" altLang="en-US" sz="1600" dirty="0" smtClean="0">
                <a:solidFill>
                  <a:srgbClr val="FFFF00"/>
                </a:solidFill>
              </a:rPr>
              <a:t>/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d</a:t>
            </a:r>
            <a:r>
              <a:rPr lang="hu-HU" altLang="en-US" sz="18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h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en-GB" sz="1600" b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hu-H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GB" sz="1600" dirty="0" smtClean="0">
                <a:solidFill>
                  <a:srgbClr val="6699CC"/>
                </a:solidFill>
                <a:latin typeface="arial" panose="020B0604020202020204" pitchFamily="34" charset="0"/>
                <a:hlinkClick r:id="rId4"/>
              </a:rPr>
              <a:t>arXiv:1806.06794</a:t>
            </a:r>
            <a:endParaRPr lang="hu-HU" altLang="en-US" sz="16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altLang="en-US" sz="1600" dirty="0" err="1" smtClean="0">
                <a:solidFill>
                  <a:schemeClr val="bg1"/>
                </a:solidFill>
              </a:rPr>
              <a:t>Rapidity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distribution</a:t>
            </a:r>
            <a:r>
              <a:rPr lang="hu-HU" altLang="en-US" sz="1600" dirty="0" smtClean="0">
                <a:solidFill>
                  <a:srgbClr val="FF0066"/>
                </a:solidFill>
              </a:rPr>
              <a:t>		 	</a:t>
            </a:r>
            <a:r>
              <a:rPr lang="hu-HU" altLang="en-US" sz="1600" dirty="0" smtClean="0">
                <a:solidFill>
                  <a:srgbClr val="FFFF00"/>
                </a:solidFill>
              </a:rPr>
              <a:t>Adv</a:t>
            </a:r>
            <a:r>
              <a:rPr lang="hu-HU" altLang="en-US" sz="1600" dirty="0" smtClean="0">
                <a:solidFill>
                  <a:srgbClr val="FFFF00"/>
                </a:solidFill>
              </a:rPr>
              <a:t>anced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initial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hu-HU" altLang="en-US" sz="1600" dirty="0" smtClean="0">
                <a:solidFill>
                  <a:srgbClr val="FFFF00"/>
                </a:solidFill>
                <a:latin typeface="Symbol" panose="05050102010706020507" pitchFamily="18" charset="2"/>
              </a:rPr>
              <a:t>e</a:t>
            </a:r>
            <a:r>
              <a:rPr lang="hu-HU" altLang="en-US" sz="1600" baseline="-25000" dirty="0" smtClean="0">
                <a:solidFill>
                  <a:srgbClr val="FFFF00"/>
                </a:solidFill>
              </a:rPr>
              <a:t>0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en-GB" sz="1600" b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hu-H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n-GB" sz="1600" dirty="0" smtClean="0">
                <a:latin typeface="arial" panose="020B0604020202020204" pitchFamily="34" charset="0"/>
                <a:hlinkClick r:id="rId5"/>
              </a:rPr>
              <a:t>arXiv:1806.11309</a:t>
            </a:r>
            <a:endParaRPr lang="hu-HU" altLang="en-US" sz="16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altLang="en-US" sz="1600" dirty="0" smtClean="0">
                <a:solidFill>
                  <a:schemeClr val="bg1"/>
                </a:solidFill>
              </a:rPr>
              <a:t>HBT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radii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smtClean="0">
                <a:solidFill>
                  <a:srgbClr val="FF0066"/>
                </a:solidFill>
              </a:rPr>
              <a:t>			</a:t>
            </a:r>
            <a:r>
              <a:rPr lang="hu-HU" altLang="en-US" sz="1600" dirty="0" smtClean="0">
                <a:solidFill>
                  <a:srgbClr val="FF0066"/>
                </a:solidFill>
                <a:latin typeface="Times New Roman" pitchFamily="18" charset="0"/>
              </a:rPr>
              <a:t> 			</a:t>
            </a:r>
            <a:r>
              <a:rPr lang="hu-HU" altLang="en-US" sz="1600" dirty="0" smtClean="0">
                <a:solidFill>
                  <a:srgbClr val="FFFF00"/>
                </a:solidFill>
              </a:rPr>
              <a:t>Advanced life-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time</a:t>
            </a:r>
            <a:r>
              <a:rPr lang="hu-HU" altLang="en-US" sz="1600" dirty="0">
                <a:solidFill>
                  <a:srgbClr val="FFFF00"/>
                </a:solidFill>
              </a:rPr>
              <a:t> </a:t>
            </a:r>
            <a:r>
              <a:rPr lang="hu-HU" altLang="en-US" sz="16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t</a:t>
            </a:r>
            <a:r>
              <a:rPr lang="hu-HU" altLang="en-US" sz="1600" baseline="-25000" dirty="0" err="1" smtClean="0">
                <a:solidFill>
                  <a:srgbClr val="FFFF00"/>
                </a:solidFill>
              </a:rPr>
              <a:t>f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hu-HU" sz="18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6699CC"/>
                </a:solidFill>
                <a:latin typeface="arial" panose="020B0604020202020204" pitchFamily="34" charset="0"/>
                <a:hlinkClick r:id="rId6"/>
              </a:rPr>
              <a:t>arXiv:1810.00154</a:t>
            </a:r>
            <a:endParaRPr lang="hu-HU" sz="1600" dirty="0" smtClean="0">
              <a:solidFill>
                <a:srgbClr val="6699CC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altLang="en-US" sz="1600" dirty="0" err="1" smtClean="0">
                <a:solidFill>
                  <a:schemeClr val="bg1"/>
                </a:solidFill>
              </a:rPr>
              <a:t>Energy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scan</a:t>
            </a:r>
            <a:r>
              <a:rPr lang="hu-HU" altLang="en-US" sz="1600" dirty="0" smtClean="0">
                <a:solidFill>
                  <a:schemeClr val="bg1"/>
                </a:solidFill>
              </a:rPr>
              <a:t>                                 Non-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monotonic</a:t>
            </a:r>
            <a:r>
              <a:rPr lang="hu-HU" altLang="en-US" sz="1600" dirty="0" smtClean="0">
                <a:solidFill>
                  <a:srgbClr val="FFFF00"/>
                </a:solidFill>
              </a:rPr>
              <a:t>  </a:t>
            </a:r>
            <a:r>
              <a:rPr lang="hu-HU" altLang="en-US" sz="1600" dirty="0" smtClean="0">
                <a:solidFill>
                  <a:srgbClr val="FFFF00"/>
                </a:solidFill>
                <a:latin typeface="Symbol" panose="05050102010706020507" pitchFamily="18" charset="2"/>
              </a:rPr>
              <a:t>e</a:t>
            </a:r>
            <a:r>
              <a:rPr lang="hu-HU" altLang="en-US" sz="1600" baseline="-25000" dirty="0" smtClean="0">
                <a:solidFill>
                  <a:srgbClr val="FFFF00"/>
                </a:solidFill>
              </a:rPr>
              <a:t>0</a:t>
            </a:r>
            <a:r>
              <a:rPr lang="hu-HU" altLang="en-US" sz="1600" dirty="0" smtClean="0">
                <a:solidFill>
                  <a:srgbClr val="FFFF00"/>
                </a:solidFill>
              </a:rPr>
              <a:t>(s) </a:t>
            </a:r>
            <a:r>
              <a:rPr lang="en-GB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GB" sz="1600" dirty="0" smtClean="0">
                <a:solidFill>
                  <a:srgbClr val="6699CC"/>
                </a:solidFill>
                <a:latin typeface="arial" panose="020B0604020202020204" pitchFamily="34" charset="0"/>
                <a:hlinkClick r:id="rId7"/>
              </a:rPr>
              <a:t>arXiv:1811.0999</a:t>
            </a:r>
            <a:endParaRPr lang="hu-HU" altLang="en-US" sz="1600" dirty="0" smtClean="0">
              <a:solidFill>
                <a:srgbClr val="FFFF00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059832" y="5301208"/>
            <a:ext cx="698500" cy="750887"/>
            <a:chOff x="3492500" y="4941888"/>
            <a:chExt cx="698500" cy="750887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3492500" y="4941888"/>
              <a:ext cx="68580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Line 4"/>
            <p:cNvSpPr>
              <a:spLocks noChangeShapeType="1"/>
            </p:cNvSpPr>
            <p:nvPr/>
          </p:nvSpPr>
          <p:spPr bwMode="auto">
            <a:xfrm>
              <a:off x="3505200" y="5353050"/>
              <a:ext cx="68580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Line 4"/>
            <p:cNvSpPr>
              <a:spLocks noChangeShapeType="1"/>
            </p:cNvSpPr>
            <p:nvPr/>
          </p:nvSpPr>
          <p:spPr bwMode="auto">
            <a:xfrm>
              <a:off x="3492500" y="5692775"/>
              <a:ext cx="68580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59832" y="6381328"/>
            <a:ext cx="6858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u-HU" altLang="en-US" sz="3200" smtClean="0"/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410200"/>
          </a:xfrm>
        </p:spPr>
        <p:txBody>
          <a:bodyPr/>
          <a:lstStyle/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Explicit </a:t>
            </a:r>
            <a:r>
              <a:rPr lang="hu-HU" altLang="en-US" dirty="0" err="1" smtClean="0"/>
              <a:t>solutions</a:t>
            </a:r>
            <a:r>
              <a:rPr lang="hu-HU" altLang="en-US" dirty="0" smtClean="0"/>
              <a:t> of a </a:t>
            </a:r>
            <a:r>
              <a:rPr lang="hu-HU" altLang="en-US" dirty="0" err="1" smtClean="0"/>
              <a:t>very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difficult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problem</a:t>
            </a: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New </a:t>
            </a:r>
            <a:r>
              <a:rPr lang="hu-HU" altLang="en-US" dirty="0" err="1" smtClean="0"/>
              <a:t>estimates</a:t>
            </a:r>
            <a:r>
              <a:rPr lang="hu-HU" altLang="en-US" dirty="0" smtClean="0"/>
              <a:t> of </a:t>
            </a:r>
            <a:r>
              <a:rPr lang="hu-HU" altLang="en-US" dirty="0" err="1" smtClean="0"/>
              <a:t>initial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energy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density</a:t>
            </a:r>
            <a:endParaRPr lang="hu-HU" altLang="en-US" dirty="0" smtClean="0">
              <a:latin typeface="Times New Roman" pitchFamily="18" charset="0"/>
            </a:endParaRP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New </a:t>
            </a:r>
            <a:r>
              <a:rPr lang="hu-HU" altLang="en-US" dirty="0" err="1" smtClean="0"/>
              <a:t>exact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solution</a:t>
            </a:r>
            <a:r>
              <a:rPr lang="hu-HU" altLang="en-US" dirty="0" smtClean="0"/>
              <a:t> </a:t>
            </a: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		</a:t>
            </a:r>
            <a:r>
              <a:rPr lang="hu-HU" altLang="en-US" dirty="0" err="1" smtClean="0"/>
              <a:t>for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arbitrary</a:t>
            </a:r>
            <a:r>
              <a:rPr lang="hu-HU" altLang="en-US" dirty="0" smtClean="0"/>
              <a:t> EOS </a:t>
            </a:r>
            <a:r>
              <a:rPr lang="hu-HU" altLang="en-US" dirty="0" err="1" smtClean="0"/>
              <a:t>with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const</a:t>
            </a:r>
            <a:r>
              <a:rPr lang="hu-HU" altLang="en-US" dirty="0" smtClean="0"/>
              <a:t> e/p  </a:t>
            </a: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		</a:t>
            </a:r>
            <a:r>
              <a:rPr lang="hu-HU" altLang="en-US" dirty="0" err="1" smtClean="0"/>
              <a:t>after</a:t>
            </a:r>
            <a:r>
              <a:rPr lang="hu-HU" altLang="en-US" dirty="0" smtClean="0"/>
              <a:t> 10 </a:t>
            </a:r>
            <a:r>
              <a:rPr lang="hu-HU" altLang="en-US" dirty="0" err="1" smtClean="0"/>
              <a:t>years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finally</a:t>
            </a: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>
                <a:solidFill>
                  <a:srgbClr val="FFFF00"/>
                </a:solidFill>
              </a:rPr>
              <a:t>Non-</a:t>
            </a:r>
            <a:r>
              <a:rPr lang="hu-HU" altLang="en-US" dirty="0" err="1" smtClean="0">
                <a:solidFill>
                  <a:srgbClr val="FFFF00"/>
                </a:solidFill>
              </a:rPr>
              <a:t>monotonic</a:t>
            </a:r>
            <a:r>
              <a:rPr lang="hu-HU" altLang="en-US" dirty="0" smtClean="0">
                <a:solidFill>
                  <a:srgbClr val="FFFF00"/>
                </a:solidFill>
              </a:rPr>
              <a:t> </a:t>
            </a:r>
            <a:r>
              <a:rPr lang="hu-HU" altLang="en-US" dirty="0" err="1" smtClean="0">
                <a:solidFill>
                  <a:srgbClr val="FFFF00"/>
                </a:solidFill>
              </a:rPr>
              <a:t>initial</a:t>
            </a:r>
            <a:r>
              <a:rPr lang="hu-HU" altLang="en-US" dirty="0" smtClean="0">
                <a:solidFill>
                  <a:srgbClr val="FFFF00"/>
                </a:solidFill>
              </a:rPr>
              <a:t> </a:t>
            </a:r>
            <a:r>
              <a:rPr lang="hu-HU" altLang="en-US" dirty="0" err="1" smtClean="0">
                <a:solidFill>
                  <a:srgbClr val="FFFF00"/>
                </a:solidFill>
              </a:rPr>
              <a:t>energy</a:t>
            </a:r>
            <a:r>
              <a:rPr lang="hu-HU" altLang="en-US" dirty="0" smtClean="0">
                <a:solidFill>
                  <a:srgbClr val="FFFF00"/>
                </a:solidFill>
              </a:rPr>
              <a:t> </a:t>
            </a:r>
            <a:r>
              <a:rPr lang="hu-HU" altLang="en-US" dirty="0" err="1" smtClean="0">
                <a:solidFill>
                  <a:srgbClr val="FFFF00"/>
                </a:solidFill>
              </a:rPr>
              <a:t>density</a:t>
            </a:r>
            <a:r>
              <a:rPr lang="hu-HU" altLang="en-US" dirty="0" smtClean="0">
                <a:solidFill>
                  <a:srgbClr val="FFFF00"/>
                </a:solidFill>
              </a:rPr>
              <a:t>(s)</a:t>
            </a:r>
            <a:endParaRPr lang="hu-HU" altLang="en-US" dirty="0" smtClean="0">
              <a:solidFill>
                <a:srgbClr val="FFFF00"/>
              </a:solidFill>
            </a:endParaRP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>
                <a:latin typeface="Times New Roman" pitchFamily="18" charset="0"/>
              </a:rPr>
              <a:t>	</a:t>
            </a:r>
            <a:r>
              <a:rPr lang="hu-HU" altLang="en-US" dirty="0" smtClean="0"/>
              <a:t>A </a:t>
            </a:r>
            <a:r>
              <a:rPr lang="hu-HU" altLang="en-US" dirty="0" err="1" smtClean="0"/>
              <a:t>lot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to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do</a:t>
            </a:r>
            <a:r>
              <a:rPr lang="hu-HU" altLang="en-US" dirty="0" smtClean="0"/>
              <a:t> …</a:t>
            </a:r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endParaRPr lang="hu-HU" altLang="en-US" dirty="0" smtClean="0"/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more </a:t>
            </a:r>
            <a:r>
              <a:rPr lang="hu-HU" altLang="en-US" dirty="0" err="1" smtClean="0"/>
              <a:t>general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EoS</a:t>
            </a:r>
            <a:endParaRPr lang="hu-HU" altLang="en-US" dirty="0" smtClean="0"/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less </a:t>
            </a:r>
            <a:r>
              <a:rPr lang="hu-HU" altLang="en-US" dirty="0" err="1" smtClean="0"/>
              <a:t>symmetry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ellipsoidal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solutions</a:t>
            </a:r>
            <a:endParaRPr lang="hu-HU" altLang="en-US" dirty="0" smtClean="0"/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err="1"/>
              <a:t>r</a:t>
            </a:r>
            <a:r>
              <a:rPr lang="hu-HU" altLang="en-US" dirty="0" err="1" smtClean="0"/>
              <a:t>otating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viscous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solutions</a:t>
            </a:r>
            <a:endParaRPr lang="hu-HU" altLang="en-US" dirty="0" smtClean="0"/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New </a:t>
            </a:r>
            <a:r>
              <a:rPr lang="hu-HU" altLang="en-US" dirty="0" err="1" smtClean="0"/>
              <a:t>solutions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with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shear</a:t>
            </a:r>
            <a:r>
              <a:rPr lang="hu-HU" altLang="en-US" dirty="0" smtClean="0"/>
              <a:t>/</a:t>
            </a:r>
            <a:r>
              <a:rPr lang="hu-HU" altLang="en-US" dirty="0" err="1" smtClean="0"/>
              <a:t>bulk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viscosity</a:t>
            </a:r>
            <a:r>
              <a:rPr lang="hu-HU" altLang="en-US" dirty="0" smtClean="0"/>
              <a:t> …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5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Thank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you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your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attention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152400" y="314096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Questions</a:t>
            </a: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and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Comments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?</a:t>
            </a:r>
            <a:endParaRPr lang="hu-HU" sz="3200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84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Backup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slides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5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Rlong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4" y="1142073"/>
            <a:ext cx="9178644" cy="45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Teff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12" y="986875"/>
            <a:ext cx="9155512" cy="48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" y="1120123"/>
            <a:ext cx="9134852" cy="46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Rlong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181694"/>
            <a:ext cx="9180512" cy="45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e</a:t>
              </a:r>
              <a:r>
                <a:rPr lang="hu-HU" sz="3200" b="1" baseline="-25000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0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12985" b="8701"/>
          <a:stretch/>
        </p:blipFill>
        <p:spPr>
          <a:xfrm>
            <a:off x="755576" y="5445224"/>
            <a:ext cx="3586062" cy="7200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465085"/>
            <a:ext cx="1921968" cy="7002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14" y="1974000"/>
            <a:ext cx="8086771" cy="29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e</a:t>
              </a:r>
              <a:r>
                <a:rPr lang="hu-HU" sz="3200" b="1" baseline="-25000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0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12985" b="8701"/>
          <a:stretch/>
        </p:blipFill>
        <p:spPr>
          <a:xfrm>
            <a:off x="755576" y="5445224"/>
            <a:ext cx="3586062" cy="7200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465085"/>
            <a:ext cx="1921968" cy="7002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14" y="1974000"/>
            <a:ext cx="8086771" cy="29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e</a:t>
              </a:r>
              <a:r>
                <a:rPr lang="hu-HU" sz="3200" b="1" baseline="-25000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0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12985" b="8701"/>
          <a:stretch/>
        </p:blipFill>
        <p:spPr>
          <a:xfrm>
            <a:off x="755576" y="5805264"/>
            <a:ext cx="3586062" cy="7200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753117"/>
            <a:ext cx="1921968" cy="7002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6711"/>
            <a:ext cx="9144000" cy="48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74163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Goal</a:t>
            </a:r>
            <a:endParaRPr lang="hu-HU" altLang="en-US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5320"/>
            <a:ext cx="8458200" cy="5334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defTabSz="914400" eaLnBrk="1" hangingPunct="1">
              <a:buNone/>
            </a:pPr>
            <a:r>
              <a:rPr lang="hu-HU" altLang="en-US" sz="2000" dirty="0" err="1" smtClean="0"/>
              <a:t>Need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for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solutions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that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are</a:t>
            </a:r>
            <a:r>
              <a:rPr lang="hu-HU" altLang="en-US" sz="2000" dirty="0" smtClean="0"/>
              <a:t>: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/>
              <a:t>explicit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simple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accelerating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relativistic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realistic</a:t>
            </a:r>
            <a:r>
              <a:rPr lang="hu-HU" altLang="en-US" sz="1800" dirty="0" smtClean="0"/>
              <a:t> / </a:t>
            </a:r>
            <a:r>
              <a:rPr lang="hu-HU" altLang="en-US" sz="1800" dirty="0" err="1" smtClean="0"/>
              <a:t>compatible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with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the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data</a:t>
            </a:r>
            <a:r>
              <a:rPr lang="hu-HU" altLang="en-US" sz="1800" dirty="0" smtClean="0">
                <a:latin typeface="Times New Roman" pitchFamily="18" charset="0"/>
              </a:rPr>
              <a:t>: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solidFill>
                  <a:srgbClr val="00B0F0"/>
                </a:solidFill>
                <a:latin typeface="Times New Roman" pitchFamily="18" charset="0"/>
              </a:rPr>
              <a:t>			</a:t>
            </a:r>
            <a:r>
              <a:rPr lang="hu-HU" altLang="en-US" sz="1800" dirty="0" err="1" smtClean="0">
                <a:solidFill>
                  <a:srgbClr val="00B0F0"/>
                </a:solidFill>
              </a:rPr>
              <a:t>lattice</a:t>
            </a:r>
            <a:r>
              <a:rPr lang="hu-HU" altLang="en-US" sz="1800" dirty="0" smtClean="0">
                <a:solidFill>
                  <a:srgbClr val="00B0F0"/>
                </a:solidFill>
              </a:rPr>
              <a:t> QCD </a:t>
            </a:r>
            <a:r>
              <a:rPr lang="hu-HU" altLang="en-US" sz="1800" dirty="0" err="1" smtClean="0">
                <a:solidFill>
                  <a:srgbClr val="00B0F0"/>
                </a:solidFill>
              </a:rPr>
              <a:t>EoS</a:t>
            </a:r>
            <a:endParaRPr lang="hu-HU" altLang="en-US" sz="1800" dirty="0" smtClean="0">
              <a:solidFill>
                <a:srgbClr val="00B0F0"/>
              </a:solidFill>
            </a:endParaRP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latin typeface="Times New Roman" pitchFamily="18" charset="0"/>
              </a:rPr>
              <a:t>			</a:t>
            </a:r>
            <a:r>
              <a:rPr lang="hu-HU" altLang="en-US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ellipsoidal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hu-HU" altLang="en-US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symmetry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(</a:t>
            </a:r>
            <a:r>
              <a:rPr lang="hu-HU" altLang="en-US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spectra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v</a:t>
            </a:r>
            <a:r>
              <a:rPr lang="hu-HU" altLang="en-US" sz="18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v</a:t>
            </a:r>
            <a:r>
              <a:rPr lang="hu-HU" altLang="en-US" sz="18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HBT)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		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finite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dn</a:t>
            </a:r>
            <a:r>
              <a:rPr lang="hu-HU" altLang="en-US" sz="1800" dirty="0" smtClean="0">
                <a:solidFill>
                  <a:srgbClr val="FFFF00"/>
                </a:solidFill>
              </a:rPr>
              <a:t>/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dy</a:t>
            </a:r>
            <a:endParaRPr lang="hu-HU" altLang="en-US" sz="1800" dirty="0" smtClean="0">
              <a:solidFill>
                <a:srgbClr val="FFFF00"/>
              </a:solidFill>
            </a:endParaRPr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Generelization</a:t>
            </a:r>
            <a:r>
              <a:rPr lang="hu-HU" altLang="en-US" sz="1800" dirty="0" smtClean="0"/>
              <a:t> of a </a:t>
            </a:r>
            <a:r>
              <a:rPr lang="hu-HU" altLang="en-US" sz="1800" dirty="0" err="1" smtClean="0"/>
              <a:t>class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that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satisfies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each</a:t>
            </a:r>
            <a:r>
              <a:rPr lang="hu-HU" altLang="en-US" sz="1800" dirty="0" smtClean="0"/>
              <a:t> of </a:t>
            </a:r>
            <a:r>
              <a:rPr lang="hu-HU" altLang="en-US" sz="1800" dirty="0" err="1" smtClean="0"/>
              <a:t>these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criteria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solidFill>
                  <a:schemeClr val="bg1"/>
                </a:solidFill>
              </a:rPr>
              <a:t>		</a:t>
            </a:r>
            <a:r>
              <a:rPr lang="hu-HU" altLang="en-US" sz="1800" dirty="0" err="1" smtClean="0">
                <a:solidFill>
                  <a:schemeClr val="bg1"/>
                </a:solidFill>
              </a:rPr>
              <a:t>but</a:t>
            </a:r>
            <a:r>
              <a:rPr lang="hu-HU" altLang="en-US" sz="1800" dirty="0" smtClean="0">
                <a:solidFill>
                  <a:schemeClr val="bg1"/>
                </a:solidFill>
              </a:rPr>
              <a:t> </a:t>
            </a:r>
            <a:r>
              <a:rPr lang="hu-HU" altLang="en-US" sz="1800" dirty="0" err="1" smtClean="0">
                <a:solidFill>
                  <a:schemeClr val="bg1"/>
                </a:solidFill>
              </a:rPr>
              <a:t>not</a:t>
            </a:r>
            <a:r>
              <a:rPr lang="hu-HU" altLang="en-US" sz="1800" dirty="0" smtClean="0">
                <a:solidFill>
                  <a:schemeClr val="bg1"/>
                </a:solidFill>
              </a:rPr>
              <a:t> </a:t>
            </a:r>
            <a:r>
              <a:rPr lang="hu-HU" altLang="en-US" sz="1800" dirty="0" err="1" smtClean="0">
                <a:solidFill>
                  <a:schemeClr val="bg1"/>
                </a:solidFill>
              </a:rPr>
              <a:t>simultaneously</a:t>
            </a:r>
            <a:endParaRPr lang="hu-HU" altLang="en-US" sz="18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u-HU" altLang="en-US" sz="1800" dirty="0" smtClean="0">
                <a:solidFill>
                  <a:srgbClr val="FF0066"/>
                </a:solidFill>
              </a:rPr>
              <a:t>		</a:t>
            </a:r>
            <a:r>
              <a:rPr lang="hu-HU" altLang="en-US" sz="1400" dirty="0">
                <a:solidFill>
                  <a:schemeClr val="bg1"/>
                </a:solidFill>
              </a:rPr>
              <a:t>T. </a:t>
            </a:r>
            <a:r>
              <a:rPr lang="hu-HU" altLang="en-US" sz="1400" dirty="0" err="1">
                <a:solidFill>
                  <a:schemeClr val="bg1"/>
                </a:solidFill>
              </a:rPr>
              <a:t>Cs</a:t>
            </a:r>
            <a:r>
              <a:rPr lang="hu-HU" altLang="en-US" sz="1400" dirty="0">
                <a:solidFill>
                  <a:schemeClr val="bg1"/>
                </a:solidFill>
              </a:rPr>
              <a:t>, M. I. Nagy, M. Csanád, </a:t>
            </a:r>
            <a:r>
              <a:rPr lang="hu-HU" altLang="en-US" sz="1400" dirty="0" err="1" smtClean="0">
                <a:solidFill>
                  <a:srgbClr val="FFFF00"/>
                </a:solidFill>
                <a:hlinkClick r:id=""/>
              </a:rPr>
              <a:t>arXiv</a:t>
            </a:r>
            <a:r>
              <a:rPr lang="hu-HU" altLang="en-US" sz="1400" dirty="0" smtClean="0">
                <a:solidFill>
                  <a:srgbClr val="FFFF00"/>
                </a:solidFill>
                <a:hlinkClick r:id=""/>
              </a:rPr>
              <a:t>:</a:t>
            </a:r>
            <a:r>
              <a:rPr lang="hu-HU" altLang="en-US" sz="1400" dirty="0" err="1" smtClean="0">
                <a:solidFill>
                  <a:srgbClr val="FFFF00"/>
                </a:solidFill>
                <a:hlinkClick r:id=""/>
              </a:rPr>
              <a:t>nucl-th</a:t>
            </a:r>
            <a:r>
              <a:rPr lang="hu-HU" altLang="en-US" sz="1400" dirty="0" smtClean="0">
                <a:solidFill>
                  <a:srgbClr val="FFFF00"/>
                </a:solidFill>
                <a:hlinkClick r:id=""/>
              </a:rPr>
              <a:t>/0605070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b="0" dirty="0">
                <a:solidFill>
                  <a:srgbClr val="FFFF00"/>
                </a:solidFill>
              </a:rPr>
              <a:t>PLB (2008)</a:t>
            </a:r>
          </a:p>
          <a:p>
            <a:pPr marL="457200" lvl="1" indent="0" defTabSz="914400" eaLnBrk="1" hangingPunct="1">
              <a:buNone/>
            </a:pPr>
            <a:r>
              <a:rPr lang="hu-HU" altLang="en-US" sz="1400" dirty="0" smtClean="0">
                <a:solidFill>
                  <a:schemeClr val="bg1"/>
                </a:solidFill>
              </a:rPr>
              <a:t>		M.I. Nagy, T. </a:t>
            </a:r>
            <a:r>
              <a:rPr lang="hu-HU" altLang="en-US" sz="1400" dirty="0" err="1" smtClean="0">
                <a:solidFill>
                  <a:schemeClr val="bg1"/>
                </a:solidFill>
              </a:rPr>
              <a:t>Cs</a:t>
            </a:r>
            <a:r>
              <a:rPr lang="hu-HU" altLang="en-US" sz="1400" dirty="0" smtClean="0">
                <a:solidFill>
                  <a:schemeClr val="bg1"/>
                </a:solidFill>
              </a:rPr>
              <a:t>., M. Csanád,</a:t>
            </a:r>
            <a:r>
              <a:rPr lang="hu-HU" altLang="en-US" sz="1800" dirty="0" smtClean="0">
                <a:solidFill>
                  <a:schemeClr val="bg1"/>
                </a:solidFill>
              </a:rPr>
              <a:t> </a:t>
            </a:r>
            <a:r>
              <a:rPr lang="hu-HU" alt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arXiv</a:t>
            </a:r>
            <a:r>
              <a:rPr lang="hu-HU" alt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:0709.3677 </a:t>
            </a:r>
            <a:r>
              <a:rPr lang="hu-HU" altLang="en-US" sz="1400" b="0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PRC77:024908</a:t>
            </a:r>
            <a:r>
              <a:rPr lang="hu-HU" altLang="en-US" sz="1400" dirty="0" smtClean="0">
                <a:solidFill>
                  <a:srgbClr val="FFFF00"/>
                </a:solidFill>
              </a:rPr>
              <a:t> 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(2008) </a:t>
            </a:r>
          </a:p>
          <a:p>
            <a:pPr marL="457200" lvl="1" indent="0" defTabSz="914400" eaLnBrk="1" hangingPunct="1">
              <a:buNone/>
            </a:pPr>
            <a:r>
              <a:rPr lang="hu-HU" altLang="en-US" sz="1400" b="0" dirty="0" smtClean="0">
                <a:solidFill>
                  <a:srgbClr val="FFFF00"/>
                </a:solidFill>
              </a:rPr>
              <a:t>		</a:t>
            </a:r>
            <a:r>
              <a:rPr lang="hu-HU" altLang="en-US" sz="1400" dirty="0" smtClean="0">
                <a:solidFill>
                  <a:schemeClr val="bg1"/>
                </a:solidFill>
              </a:rPr>
              <a:t>M. Csanád, M. I. Nagy, T. </a:t>
            </a:r>
            <a:r>
              <a:rPr lang="hu-HU" altLang="en-US" sz="1400" dirty="0" err="1" smtClean="0">
                <a:solidFill>
                  <a:schemeClr val="bg1"/>
                </a:solidFill>
              </a:rPr>
              <a:t>Cs</a:t>
            </a:r>
            <a:r>
              <a:rPr lang="hu-HU" altLang="en-US" sz="1400" dirty="0" smtClean="0">
                <a:solidFill>
                  <a:schemeClr val="bg1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altLang="en-US" sz="1400" dirty="0" smtClean="0">
                <a:solidFill>
                  <a:srgbClr val="FFFF00"/>
                </a:solidFill>
                <a:hlinkClick r:id="rId4"/>
              </a:rPr>
              <a:t>:0710.0327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 [</a:t>
            </a:r>
            <a:r>
              <a:rPr lang="hu-HU" altLang="en-US" sz="1400" b="0" dirty="0" err="1" smtClean="0">
                <a:solidFill>
                  <a:srgbClr val="FFFF00"/>
                </a:solidFill>
              </a:rPr>
              <a:t>nucl-th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] EPJ A (2008)</a:t>
            </a:r>
          </a:p>
          <a:p>
            <a:pPr marL="457200" lvl="1" indent="0" defTabSz="914400" eaLnBrk="1" hangingPunct="1">
              <a:buNone/>
            </a:pPr>
            <a:r>
              <a:rPr lang="hu-HU" altLang="en-US" sz="1400" b="0" dirty="0" smtClean="0">
                <a:solidFill>
                  <a:srgbClr val="FFFF00"/>
                </a:solidFill>
              </a:rPr>
              <a:t>			</a:t>
            </a:r>
          </a:p>
          <a:p>
            <a:pPr marL="457200" lvl="1" indent="0">
              <a:buNone/>
            </a:pPr>
            <a:r>
              <a:rPr lang="hu-HU" altLang="en-US" sz="1800" dirty="0" smtClean="0"/>
              <a:t>New </a:t>
            </a:r>
            <a:r>
              <a:rPr lang="hu-HU" altLang="en-US" sz="1800" dirty="0" err="1" smtClean="0"/>
              <a:t>family</a:t>
            </a:r>
            <a:r>
              <a:rPr lang="hu-HU" altLang="en-US" sz="1800" dirty="0" smtClean="0"/>
              <a:t> of </a:t>
            </a:r>
            <a:r>
              <a:rPr lang="hu-HU" altLang="en-US" sz="1800" dirty="0" err="1" smtClean="0"/>
              <a:t>exact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solutions</a:t>
            </a:r>
            <a:r>
              <a:rPr lang="hu-HU" altLang="en-US" sz="1800" dirty="0" smtClean="0"/>
              <a:t>:</a:t>
            </a:r>
          </a:p>
          <a:p>
            <a:pPr marL="457200" lvl="1" indent="0">
              <a:buNone/>
            </a:pPr>
            <a:r>
              <a:rPr lang="hu-HU" altLang="en-US" sz="1800" dirty="0"/>
              <a:t>	</a:t>
            </a:r>
            <a:r>
              <a:rPr lang="hu-HU" altLang="en-US" sz="1800" dirty="0" smtClean="0"/>
              <a:t>	</a:t>
            </a:r>
            <a:r>
              <a:rPr lang="hu-HU" altLang="en-US" sz="1800" dirty="0" err="1" smtClean="0"/>
              <a:t>CsT</a:t>
            </a:r>
            <a:r>
              <a:rPr lang="hu-HU" altLang="en-US" sz="1800" dirty="0" smtClean="0"/>
              <a:t>, Kasza, Csanád, </a:t>
            </a:r>
            <a:r>
              <a:rPr lang="hu-HU" altLang="en-US" sz="1800" dirty="0" err="1" smtClean="0"/>
              <a:t>Jiang</a:t>
            </a:r>
            <a:r>
              <a:rPr lang="hu-HU" altLang="en-US" sz="1800" dirty="0" smtClean="0"/>
              <a:t>,  </a:t>
            </a: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5"/>
              </a:rPr>
              <a:t>arXiv.org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  <a:hlinkClick r:id="rId5"/>
              </a:rPr>
              <a:t>:1805.01427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endParaRPr lang="hu-HU" altLang="en-US" sz="14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e</a:t>
              </a:r>
              <a:r>
                <a:rPr lang="hu-HU" sz="3200" b="1" baseline="-25000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0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12985" b="8701"/>
          <a:stretch/>
        </p:blipFill>
        <p:spPr>
          <a:xfrm>
            <a:off x="1706018" y="6106944"/>
            <a:ext cx="3586062" cy="7200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6093296"/>
            <a:ext cx="1921968" cy="7002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2696"/>
            <a:ext cx="9143999" cy="53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ime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evolution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systematics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12985" b="8701"/>
          <a:stretch/>
        </p:blipFill>
        <p:spPr>
          <a:xfrm>
            <a:off x="2778969" y="5661248"/>
            <a:ext cx="3586062" cy="7200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" y="692696"/>
            <a:ext cx="9143274" cy="48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Perfect</a:t>
            </a:r>
            <a:r>
              <a:rPr lang="hu-HU" altLang="en-US" sz="3200" dirty="0" smtClean="0"/>
              <a:t> fluid </a:t>
            </a:r>
            <a:r>
              <a:rPr lang="hu-HU" altLang="en-US" sz="3200" dirty="0" err="1" smtClean="0"/>
              <a:t>hydrodynamics</a:t>
            </a:r>
            <a:endParaRPr lang="hu-HU" altLang="en-US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Energy-momentum</a:t>
            </a:r>
            <a:endParaRPr lang="hu-HU" altLang="en-US" sz="1800" dirty="0" smtClean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tensor</a:t>
            </a:r>
            <a:r>
              <a:rPr lang="hu-HU" altLang="en-US" sz="1800" dirty="0" smtClean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Relativistic</a:t>
            </a:r>
            <a:r>
              <a:rPr lang="hu-HU" altLang="en-US" sz="1800" dirty="0" smtClean="0"/>
              <a:t> </a:t>
            </a:r>
            <a:endParaRPr lang="hu-HU" altLang="en-US" sz="18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smtClean="0"/>
              <a:t>Euler </a:t>
            </a:r>
            <a:r>
              <a:rPr lang="hu-HU" altLang="en-US" sz="1600" dirty="0" err="1" smtClean="0"/>
              <a:t>equation</a:t>
            </a:r>
            <a:r>
              <a:rPr lang="hu-HU" altLang="en-US" sz="1600" dirty="0" smtClean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err="1" smtClean="0"/>
              <a:t>Energy</a:t>
            </a:r>
            <a:r>
              <a:rPr lang="hu-HU" altLang="en-US" sz="1600" dirty="0" smtClean="0"/>
              <a:t> </a:t>
            </a:r>
            <a:r>
              <a:rPr lang="hu-HU" altLang="en-US" sz="1600" dirty="0" err="1" smtClean="0"/>
              <a:t>conservation</a:t>
            </a:r>
            <a:r>
              <a:rPr lang="hu-HU" altLang="en-US" sz="1600" dirty="0" smtClean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err="1" smtClean="0"/>
              <a:t>Charge</a:t>
            </a:r>
            <a:r>
              <a:rPr lang="hu-HU" altLang="en-US" sz="1600" dirty="0" smtClean="0"/>
              <a:t> </a:t>
            </a:r>
            <a:r>
              <a:rPr lang="hu-HU" altLang="en-US" sz="1600" dirty="0" err="1" smtClean="0"/>
              <a:t>conservation</a:t>
            </a:r>
            <a:r>
              <a:rPr lang="hu-HU" altLang="en-US" sz="1600" dirty="0" smtClean="0"/>
              <a:t>:</a:t>
            </a:r>
            <a:endParaRPr lang="hu-HU" altLang="en-US" sz="16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Consequence</a:t>
            </a:r>
            <a:r>
              <a:rPr lang="hu-HU" altLang="en-US" sz="1600" dirty="0" smtClean="0">
                <a:solidFill>
                  <a:schemeClr val="bg1"/>
                </a:solidFill>
              </a:rPr>
              <a:t> is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entropy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conservation</a:t>
            </a:r>
            <a:r>
              <a:rPr lang="hu-HU" altLang="en-US" sz="1600" dirty="0" smtClean="0">
                <a:solidFill>
                  <a:schemeClr val="bg1"/>
                </a:solidFill>
              </a:rPr>
              <a:t>: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solidFill>
                <a:srgbClr val="FF0066"/>
              </a:solidFill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endParaRPr lang="hu-HU" altLang="en-US" sz="16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endParaRPr lang="hu-HU" altLang="en-US" sz="1600" dirty="0" smtClean="0">
              <a:latin typeface="Times New Roman" pitchFamily="18" charset="0"/>
            </a:endParaRPr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90500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330835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71650"/>
            <a:ext cx="1752600" cy="5572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05088"/>
            <a:ext cx="4800600" cy="5953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505200"/>
            <a:ext cx="3346450" cy="596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3200400" cy="687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88038"/>
            <a:ext cx="2311400" cy="6651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Self-similar</a:t>
            </a:r>
            <a:r>
              <a:rPr lang="hu-HU" altLang="en-US" sz="3200" dirty="0" smtClean="0"/>
              <a:t>, </a:t>
            </a:r>
            <a:r>
              <a:rPr lang="hu-HU" altLang="en-US" sz="3200" dirty="0" err="1" smtClean="0"/>
              <a:t>ellipsoidal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solutions</a:t>
            </a:r>
            <a:endParaRPr lang="hu-HU" altLang="en-US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Publication</a:t>
            </a:r>
            <a:r>
              <a:rPr lang="hu-HU" altLang="en-US" sz="1800" dirty="0" smtClean="0"/>
              <a:t> (</a:t>
            </a:r>
            <a:r>
              <a:rPr lang="hu-HU" altLang="en-US" sz="1800" dirty="0" err="1" smtClean="0"/>
              <a:t>for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example</a:t>
            </a:r>
            <a:r>
              <a:rPr lang="hu-HU" altLang="en-US" sz="1800" dirty="0" smtClean="0"/>
              <a:t>):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smtClean="0">
                <a:solidFill>
                  <a:srgbClr val="FFFF00"/>
                </a:solidFill>
              </a:rPr>
              <a:t>	</a:t>
            </a:r>
            <a:r>
              <a:rPr lang="hu-HU" altLang="en-US" sz="1600" dirty="0" smtClean="0">
                <a:solidFill>
                  <a:srgbClr val="FFFF00"/>
                </a:solidFill>
              </a:rPr>
              <a:t>T.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Cs</a:t>
            </a:r>
            <a:r>
              <a:rPr lang="hu-HU" altLang="en-US" sz="1600" dirty="0" smtClean="0">
                <a:solidFill>
                  <a:srgbClr val="FFFF00"/>
                </a:solidFill>
              </a:rPr>
              <a:t>,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L.P.Csernai</a:t>
            </a:r>
            <a:r>
              <a:rPr lang="hu-HU" altLang="en-US" sz="1600" dirty="0" smtClean="0">
                <a:solidFill>
                  <a:srgbClr val="FFFF00"/>
                </a:solidFill>
              </a:rPr>
              <a:t>, Y.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Hama</a:t>
            </a:r>
            <a:r>
              <a:rPr lang="hu-HU" altLang="en-US" sz="1600" dirty="0" smtClean="0">
                <a:solidFill>
                  <a:srgbClr val="FFFF00"/>
                </a:solidFill>
              </a:rPr>
              <a:t>, T.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Kodama</a:t>
            </a:r>
            <a:r>
              <a:rPr lang="hu-HU" altLang="en-US" sz="1600" dirty="0" smtClean="0">
                <a:solidFill>
                  <a:srgbClr val="FFFF00"/>
                </a:solidFill>
              </a:rPr>
              <a:t>,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Heavy</a:t>
            </a:r>
            <a:r>
              <a:rPr lang="hu-HU" altLang="en-US" sz="1600" dirty="0" smtClean="0">
                <a:solidFill>
                  <a:srgbClr val="FFFF00"/>
                </a:solidFill>
              </a:rPr>
              <a:t> Ion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Phys</a:t>
            </a:r>
            <a:r>
              <a:rPr lang="hu-HU" altLang="en-US" sz="1600" dirty="0" smtClean="0">
                <a:solidFill>
                  <a:srgbClr val="FFFF00"/>
                </a:solidFill>
              </a:rPr>
              <a:t>. A 21 (2004) 73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smtClean="0"/>
              <a:t>3D </a:t>
            </a:r>
            <a:r>
              <a:rPr lang="hu-HU" altLang="en-US" sz="1800" dirty="0" err="1" smtClean="0"/>
              <a:t>spherically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symmetric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smtClean="0">
                <a:solidFill>
                  <a:srgbClr val="FFFF00"/>
                </a:solidFill>
              </a:rPr>
              <a:t>HUBBLE flow</a:t>
            </a:r>
            <a:r>
              <a:rPr lang="hu-HU" altLang="en-US" sz="1800" dirty="0" smtClean="0"/>
              <a:t>: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smtClean="0"/>
              <a:t>No </a:t>
            </a:r>
            <a:r>
              <a:rPr lang="hu-HU" altLang="en-US" sz="1800" dirty="0" err="1" smtClean="0"/>
              <a:t>acceleration</a:t>
            </a:r>
            <a:r>
              <a:rPr lang="hu-HU" altLang="en-US" sz="1800" dirty="0" smtClean="0">
                <a:latin typeface="Times New Roman" pitchFamily="18" charset="0"/>
              </a:rPr>
              <a:t>: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Define</a:t>
            </a:r>
            <a:r>
              <a:rPr lang="hu-HU" altLang="en-US" sz="1800" dirty="0" smtClean="0"/>
              <a:t> a </a:t>
            </a:r>
            <a:r>
              <a:rPr lang="hu-HU" altLang="en-US" sz="1800" dirty="0" err="1" smtClean="0"/>
              <a:t>scaling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variable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for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self-similarly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expanding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>
                <a:solidFill>
                  <a:srgbClr val="FF0066"/>
                </a:solidFill>
              </a:rPr>
              <a:t>ellipsoids</a:t>
            </a:r>
            <a:r>
              <a:rPr lang="hu-HU" altLang="en-US" sz="1800" dirty="0" smtClean="0"/>
              <a:t>:</a:t>
            </a: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EoS</a:t>
            </a:r>
            <a:r>
              <a:rPr lang="hu-HU" altLang="en-US" sz="1800" dirty="0" smtClean="0">
                <a:latin typeface="Times New Roman" pitchFamily="18" charset="0"/>
              </a:rPr>
              <a:t>:</a:t>
            </a:r>
            <a:r>
              <a:rPr lang="hu-HU" altLang="en-US" sz="1800" dirty="0" smtClean="0"/>
              <a:t> (</a:t>
            </a:r>
            <a:r>
              <a:rPr lang="hu-HU" altLang="en-US" sz="1800" dirty="0" err="1" smtClean="0"/>
              <a:t>massive</a:t>
            </a:r>
            <a:r>
              <a:rPr lang="hu-HU" altLang="en-US" sz="1800" dirty="0" smtClean="0"/>
              <a:t>)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ideal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gas</a:t>
            </a:r>
            <a:r>
              <a:rPr lang="hu-HU" altLang="en-US" sz="1800" dirty="0" smtClean="0"/>
              <a:t> 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/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/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/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Scaling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function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2800" dirty="0" smtClean="0">
                <a:latin typeface="Symbol" pitchFamily="18" charset="2"/>
              </a:rPr>
              <a:t>n</a:t>
            </a:r>
            <a:r>
              <a:rPr lang="hu-HU" altLang="en-US" sz="1800" dirty="0" smtClean="0"/>
              <a:t>(s)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can</a:t>
            </a:r>
            <a:r>
              <a:rPr lang="hu-HU" altLang="en-US" sz="1800" dirty="0" smtClean="0"/>
              <a:t> be </a:t>
            </a:r>
            <a:r>
              <a:rPr lang="hu-HU" altLang="en-US" sz="1800" dirty="0" err="1" smtClean="0"/>
              <a:t>chosen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freely</a:t>
            </a:r>
            <a:r>
              <a:rPr lang="hu-HU" altLang="en-US" sz="1800" dirty="0" smtClean="0">
                <a:solidFill>
                  <a:srgbClr val="FFFF00"/>
                </a:solidFill>
              </a:rPr>
              <a:t>.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>
                <a:solidFill>
                  <a:srgbClr val="FFFF00"/>
                </a:solidFill>
              </a:rPr>
              <a:t>Shear</a:t>
            </a:r>
            <a:r>
              <a:rPr lang="hu-HU" altLang="en-US" sz="1800" dirty="0" smtClean="0">
                <a:solidFill>
                  <a:srgbClr val="FFFF00"/>
                </a:solidFill>
              </a:rPr>
              <a:t> and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bulk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viscous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corrections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in</a:t>
            </a:r>
            <a:r>
              <a:rPr lang="hu-HU" altLang="en-US" sz="1800" dirty="0" smtClean="0">
                <a:solidFill>
                  <a:srgbClr val="FFFF00"/>
                </a:solidFill>
              </a:rPr>
              <a:t> NR limit</a:t>
            </a:r>
            <a:r>
              <a:rPr lang="hu-HU" altLang="en-US" sz="1800" dirty="0" smtClean="0">
                <a:solidFill>
                  <a:srgbClr val="FFFF00"/>
                </a:solidFill>
                <a:latin typeface="Times New Roman" pitchFamily="18" charset="0"/>
              </a:rPr>
              <a:t>: 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known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analytically</a:t>
            </a:r>
            <a:r>
              <a:rPr lang="hu-HU" altLang="en-US" sz="1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91014"/>
            <a:ext cx="1817688" cy="393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27476"/>
            <a:ext cx="1219200" cy="757238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924175"/>
            <a:ext cx="3200400" cy="8477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505200" cy="8064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159000" cy="8080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2590800" cy="6556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43500"/>
            <a:ext cx="2590800" cy="647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2736850" cy="663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AutoShape 22"/>
          <p:cNvSpPr>
            <a:spLocks noChangeArrowheads="1"/>
          </p:cNvSpPr>
          <p:nvPr/>
        </p:nvSpPr>
        <p:spPr bwMode="auto">
          <a:xfrm>
            <a:off x="5867400" y="5334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7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362803" cy="685799"/>
            <a:chOff x="0" y="0"/>
            <a:chExt cx="9362803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218803" y="173062"/>
              <a:ext cx="9144000" cy="5027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lvl="0" indent="-190440" algn="ctr"/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Auxiliary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variables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W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y  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107504" y="5579508"/>
            <a:ext cx="8856984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Consider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1+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dimensional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finite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expanding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fireball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Assume</a:t>
            </a:r>
            <a:r>
              <a:rPr lang="hu-HU" sz="2000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W=</a:t>
            </a:r>
            <a:r>
              <a:rPr lang="hu-HU" sz="2000" dirty="0" err="1" smtClean="0">
                <a:solidFill>
                  <a:srgbClr val="FF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FF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  <a:endParaRPr lang="hu-HU" sz="2000" dirty="0">
              <a:solidFill>
                <a:srgbClr val="FF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Notation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., G. Kasza, M. Csanád, Z.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Jiang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:1805.01427</a:t>
            </a:r>
            <a:endParaRPr lang="hu-HU" altLang="en-US" sz="2000" dirty="0"/>
          </a:p>
        </p:txBody>
      </p:sp>
      <p:sp>
        <p:nvSpPr>
          <p:cNvPr id="9" name="Háromszög 8"/>
          <p:cNvSpPr/>
          <p:nvPr/>
        </p:nvSpPr>
        <p:spPr>
          <a:xfrm>
            <a:off x="6156176" y="1268760"/>
            <a:ext cx="72008" cy="720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Documents and Settings\Csanád Máté\Dokumentumok\Munka\Hidro\marci\cikk\bjorken_trajek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4" y="836712"/>
            <a:ext cx="4800600" cy="2971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023101" cy="24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1" y="3897113"/>
            <a:ext cx="4078452" cy="11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/>
          <a:stretch/>
        </p:blipFill>
        <p:spPr bwMode="auto">
          <a:xfrm>
            <a:off x="5292080" y="3429000"/>
            <a:ext cx="3028623" cy="19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indent="-190440" algn="ctr"/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Rindler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coordinates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new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827584" y="2852936"/>
            <a:ext cx="7488832" cy="792088"/>
            <a:chOff x="251520" y="1556305"/>
            <a:chExt cx="7848872" cy="9491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556305"/>
              <a:ext cx="1872208" cy="9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556792"/>
              <a:ext cx="1917124" cy="94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3773638" cy="94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zabadkézi sokszög 8"/>
          <p:cNvSpPr/>
          <p:nvPr/>
        </p:nvSpPr>
        <p:spPr>
          <a:xfrm>
            <a:off x="218701" y="2420888"/>
            <a:ext cx="869594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ssumptions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TCs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Kasza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Csanád and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Jiang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6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6"/>
              </a:rPr>
              <a:t>:1805.01427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:</a:t>
            </a:r>
            <a:endParaRPr lang="hu-HU" alt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8678214" cy="140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abadkézi sokszög 10"/>
          <p:cNvSpPr/>
          <p:nvPr/>
        </p:nvSpPr>
        <p:spPr>
          <a:xfrm>
            <a:off x="215890" y="4221088"/>
            <a:ext cx="8713844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From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energy-momentum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conservation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Euler and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temperature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equations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are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obtained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:</a:t>
            </a:r>
            <a:endParaRPr lang="hu-HU" altLang="en-US" sz="2000" dirty="0"/>
          </a:p>
        </p:txBody>
      </p:sp>
      <p:sp>
        <p:nvSpPr>
          <p:cNvPr id="12" name="Szabadkézi sokszög 11"/>
          <p:cNvSpPr/>
          <p:nvPr/>
        </p:nvSpPr>
        <p:spPr>
          <a:xfrm>
            <a:off x="215890" y="3774161"/>
            <a:ext cx="8678214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For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entropy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density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continuity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equation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is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solved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.</a:t>
            </a:r>
            <a:endParaRPr lang="hu-HU" alt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153196" cy="15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2577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lvl="0" indent="-190440" algn="ctr"/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 New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Family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Exact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of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44" y="4623678"/>
            <a:ext cx="2111144" cy="8510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753</Words>
  <Application>Microsoft Office PowerPoint</Application>
  <PresentationFormat>Diavetítés a képernyőre (4:3 oldalarány)</PresentationFormat>
  <Paragraphs>211</Paragraphs>
  <Slides>41</Slides>
  <Notes>34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55" baseType="lpstr">
      <vt:lpstr>MS Gothic</vt:lpstr>
      <vt:lpstr>Arial</vt:lpstr>
      <vt:lpstr>Arial</vt:lpstr>
      <vt:lpstr>Arial Rounded MT Bold</vt:lpstr>
      <vt:lpstr>Arial Unicode MS</vt:lpstr>
      <vt:lpstr>Calibri</vt:lpstr>
      <vt:lpstr>Lucida Sans Unicode</vt:lpstr>
      <vt:lpstr>StarSymbol</vt:lpstr>
      <vt:lpstr>Symbol</vt:lpstr>
      <vt:lpstr>Tahoma</vt:lpstr>
      <vt:lpstr>Times New Roman</vt:lpstr>
      <vt:lpstr>Verdana</vt:lpstr>
      <vt:lpstr>Wingdings</vt:lpstr>
      <vt:lpstr>Alapértelmezett</vt:lpstr>
      <vt:lpstr> Applications of a new family of solutions  of relativistic hydrodynamics </vt:lpstr>
      <vt:lpstr> A new family of exact solutions  of relativistic hydrodynamics</vt:lpstr>
      <vt:lpstr>Context</vt:lpstr>
      <vt:lpstr>Goal</vt:lpstr>
      <vt:lpstr>Perfect fluid hydrodynamics</vt:lpstr>
      <vt:lpstr>Self-similar, ellipsoidal solutions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Approximations near midrapidity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Conclusions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exact solutions of rel hydro</dc:title>
  <dc:subject>STAR Regional Meeting, Warsaw, November 5, 2012</dc:subject>
  <dc:creator>Csörgő.Tamás</dc:creator>
  <cp:lastModifiedBy>tcsorgo</cp:lastModifiedBy>
  <cp:revision>237</cp:revision>
  <dcterms:modified xsi:type="dcterms:W3CDTF">2019-02-28T12:36:06Z</dcterms:modified>
</cp:coreProperties>
</file>