
<file path=[Content_Types].xml><?xml version="1.0" encoding="utf-8"?>
<Types xmlns="http://schemas.openxmlformats.org/package/2006/content-types">
  <Default Extension="png" ContentType="image/png"/>
  <Default Extension="wmf" ContentType="image/x-emf"/>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sldIdLst>
    <p:sldId id="666" r:id="rId2"/>
    <p:sldId id="623" r:id="rId3"/>
    <p:sldId id="636" r:id="rId4"/>
    <p:sldId id="637" r:id="rId5"/>
    <p:sldId id="638" r:id="rId6"/>
    <p:sldId id="634" r:id="rId7"/>
    <p:sldId id="668" r:id="rId8"/>
    <p:sldId id="622" r:id="rId9"/>
    <p:sldId id="639" r:id="rId10"/>
    <p:sldId id="640" r:id="rId11"/>
    <p:sldId id="641" r:id="rId12"/>
    <p:sldId id="642" r:id="rId13"/>
    <p:sldId id="645" r:id="rId14"/>
    <p:sldId id="646" r:id="rId15"/>
    <p:sldId id="648" r:id="rId16"/>
    <p:sldId id="650" r:id="rId17"/>
    <p:sldId id="651" r:id="rId18"/>
    <p:sldId id="652" r:id="rId19"/>
    <p:sldId id="653" r:id="rId20"/>
    <p:sldId id="655" r:id="rId21"/>
    <p:sldId id="658" r:id="rId22"/>
    <p:sldId id="657" r:id="rId23"/>
    <p:sldId id="659" r:id="rId24"/>
    <p:sldId id="660" r:id="rId25"/>
    <p:sldId id="661" r:id="rId26"/>
    <p:sldId id="662" r:id="rId27"/>
    <p:sldId id="665" r:id="rId28"/>
    <p:sldId id="664" r:id="rId29"/>
    <p:sldId id="644" r:id="rId30"/>
    <p:sldId id="663" r:id="rId31"/>
    <p:sldId id="669" r:id="rId32"/>
    <p:sldId id="656" r:id="rId33"/>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rift" initials="w" lastIdx="1" clrIdx="0">
    <p:extLst>
      <p:ext uri="{19B8F6BF-5375-455C-9EA6-DF929625EA0E}">
        <p15:presenceInfo xmlns:p15="http://schemas.microsoft.com/office/powerpoint/2012/main" userId="windrif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150CD2"/>
    <a:srgbClr val="81DEFF"/>
    <a:srgbClr val="84FA3C"/>
    <a:srgbClr val="EF80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00" autoAdjust="0"/>
    <p:restoredTop sz="93813" autoAdjust="0"/>
  </p:normalViewPr>
  <p:slideViewPr>
    <p:cSldViewPr>
      <p:cViewPr varScale="1">
        <p:scale>
          <a:sx n="64" d="100"/>
          <a:sy n="64" d="100"/>
        </p:scale>
        <p:origin x="1348" y="4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0" d="100"/>
          <a:sy n="70" d="100"/>
        </p:scale>
        <p:origin x="-329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87ECD4-41B7-4B38-9896-A2E1291C8364}" type="datetimeFigureOut">
              <a:rPr lang="sv-SE" smtClean="0"/>
              <a:t>2019-02-27</a:t>
            </a:fld>
            <a:endParaRPr lang="sv-SE"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71259E-9AC5-4093-ABBC-1DFBBDE24219}" type="slidenum">
              <a:rPr lang="sv-SE" smtClean="0"/>
              <a:t>‹#›</a:t>
            </a:fld>
            <a:endParaRPr lang="sv-SE" dirty="0"/>
          </a:p>
        </p:txBody>
      </p:sp>
    </p:spTree>
    <p:extLst>
      <p:ext uri="{BB962C8B-B14F-4D97-AF65-F5344CB8AC3E}">
        <p14:creationId xmlns:p14="http://schemas.microsoft.com/office/powerpoint/2010/main" val="3274585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 6"/>
          <p:cNvSpPr txBox="1">
            <a:spLocks noGrp="1"/>
          </p:cNvSpPr>
          <p:nvPr>
            <p:ph type="sldNum" sz="quarter" idx="5"/>
          </p:nvPr>
        </p:nvSpPr>
        <p:spPr>
          <a:ln/>
        </p:spPr>
        <p:txBody>
          <a:bodyPr lIns="0" tIns="0" rIns="0" bIns="0" anchor="b" anchorCtr="0">
            <a:noAutofit/>
          </a:bodyPr>
          <a:lstStyle/>
          <a:p>
            <a:pPr lvl="0"/>
            <a:fld id="{4A3F574C-CEED-4B09-AF56-5C214AF635CA}" type="slidenum">
              <a:t>1</a:t>
            </a:fld>
            <a:endParaRPr lang="sv-SE"/>
          </a:p>
        </p:txBody>
      </p:sp>
      <p:sp>
        <p:nvSpPr>
          <p:cNvPr id="2" name="Slide Image Placeholder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 2"/>
          <p:cNvSpPr txBox="1">
            <a:spLocks noGrp="1"/>
          </p:cNvSpPr>
          <p:nvPr>
            <p:ph type="body" sz="quarter" idx="1"/>
          </p:nvPr>
        </p:nvSpPr>
        <p:spPr/>
        <p:txBody>
          <a:bodyPr/>
          <a:lstStyle/>
          <a:p>
            <a:endParaRPr lang="sv-SE"/>
          </a:p>
        </p:txBody>
      </p:sp>
    </p:spTree>
    <p:extLst>
      <p:ext uri="{BB962C8B-B14F-4D97-AF65-F5344CB8AC3E}">
        <p14:creationId xmlns:p14="http://schemas.microsoft.com/office/powerpoint/2010/main" val="2595819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05F21B7-561D-4BAE-AEE6-4710ACB5058D}" type="slidenum">
              <a:t>32</a:t>
            </a:fld>
            <a:endParaRPr lang="en-GB" sz="1400" b="0" i="0" u="none" strike="noStrike" kern="1200" cap="none" spc="0" baseline="0">
              <a:solidFill>
                <a:srgbClr val="000000"/>
              </a:solidFill>
              <a:uFillTx/>
              <a:latin typeface="Liberation Serif" pitchFamily="18"/>
              <a:ea typeface="DejaVu Sans" pitchFamily="2"/>
              <a:cs typeface="Arial" pitchFamily="2"/>
            </a:endParaRPr>
          </a:p>
        </p:txBody>
      </p:sp>
      <p:sp>
        <p:nvSpPr>
          <p:cNvPr id="3" name="Slide Image Placeholder 1"/>
          <p:cNvSpPr>
            <a:spLocks noGrp="1" noRot="1" noChangeAspect="1"/>
          </p:cNvSpPr>
          <p:nvPr>
            <p:ph type="sldImg"/>
          </p:nvPr>
        </p:nvSpPr>
        <p:spPr>
          <a:xfrm>
            <a:off x="1108075" y="812800"/>
            <a:ext cx="5343525" cy="4008438"/>
          </a:xfrm>
          <a:solidFill>
            <a:srgbClr val="729FCF"/>
          </a:solidFill>
          <a:ln w="25402">
            <a:solidFill>
              <a:srgbClr val="3465A4"/>
            </a:solidFill>
            <a:prstDash val="solid"/>
          </a:ln>
        </p:spPr>
      </p:sp>
      <p:sp>
        <p:nvSpPr>
          <p:cNvPr id="4" name="Notes Placeholder 2"/>
          <p:cNvSpPr txBox="1">
            <a:spLocks noGrp="1"/>
          </p:cNvSpPr>
          <p:nvPr>
            <p:ph type="body" sz="quarter" idx="1"/>
          </p:nvPr>
        </p:nvSpPr>
        <p:spPr/>
        <p:txBody>
          <a:bodyPr/>
          <a:lstStyle/>
          <a:p>
            <a:endParaRPr lang="en-GB"/>
          </a:p>
        </p:txBody>
      </p:sp>
    </p:spTree>
    <p:extLst>
      <p:ext uri="{BB962C8B-B14F-4D97-AF65-F5344CB8AC3E}">
        <p14:creationId xmlns:p14="http://schemas.microsoft.com/office/powerpoint/2010/main" val="3653585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C89FEB7B-0B2F-4AA6-BFAA-C7D4E8AF61BC}" type="slidenum">
              <a:t>15</a:t>
            </a:fld>
            <a:endParaRPr lang="en-GB" sz="1400" b="0" i="0" u="none" strike="noStrike" kern="1200" cap="none" spc="0" baseline="0">
              <a:solidFill>
                <a:srgbClr val="000000"/>
              </a:solidFill>
              <a:uFillTx/>
              <a:latin typeface="Liberation Serif" pitchFamily="18"/>
              <a:ea typeface="DejaVu Sans" pitchFamily="2"/>
              <a:cs typeface="Arial" pitchFamily="2"/>
            </a:endParaRPr>
          </a:p>
        </p:txBody>
      </p:sp>
      <p:sp>
        <p:nvSpPr>
          <p:cNvPr id="3" name="Slide Image Placeholder 1"/>
          <p:cNvSpPr>
            <a:spLocks noGrp="1" noRot="1" noChangeAspect="1"/>
          </p:cNvSpPr>
          <p:nvPr>
            <p:ph type="sldImg"/>
          </p:nvPr>
        </p:nvSpPr>
        <p:spPr>
          <a:xfrm>
            <a:off x="1108075" y="812800"/>
            <a:ext cx="5343525" cy="4008438"/>
          </a:xfrm>
          <a:solidFill>
            <a:srgbClr val="729FCF"/>
          </a:solidFill>
          <a:ln w="25402">
            <a:solidFill>
              <a:srgbClr val="3465A4"/>
            </a:solidFill>
            <a:prstDash val="solid"/>
          </a:ln>
        </p:spPr>
      </p:sp>
      <p:sp>
        <p:nvSpPr>
          <p:cNvPr id="4" name="Notes Placeholder 2"/>
          <p:cNvSpPr txBox="1">
            <a:spLocks noGrp="1"/>
          </p:cNvSpPr>
          <p:nvPr>
            <p:ph type="body" sz="quarter" idx="1"/>
          </p:nvPr>
        </p:nvSpPr>
        <p:spPr/>
        <p:txBody>
          <a:bodyPr/>
          <a:lstStyle/>
          <a:p>
            <a:endParaRPr lang="en-GB"/>
          </a:p>
        </p:txBody>
      </p:sp>
    </p:spTree>
    <p:extLst>
      <p:ext uri="{BB962C8B-B14F-4D97-AF65-F5344CB8AC3E}">
        <p14:creationId xmlns:p14="http://schemas.microsoft.com/office/powerpoint/2010/main" val="3567694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82B065F-D3C7-4A98-A148-D12A12C04B0C}" type="slidenum">
              <a:t>16</a:t>
            </a:fld>
            <a:endParaRPr lang="en-GB" sz="1400" b="0" i="0" u="none" strike="noStrike" kern="1200" cap="none" spc="0" baseline="0">
              <a:solidFill>
                <a:srgbClr val="000000"/>
              </a:solidFill>
              <a:uFillTx/>
              <a:latin typeface="Liberation Serif" pitchFamily="18"/>
              <a:ea typeface="DejaVu Sans" pitchFamily="2"/>
              <a:cs typeface="Arial" pitchFamily="2"/>
            </a:endParaRPr>
          </a:p>
        </p:txBody>
      </p:sp>
      <p:sp>
        <p:nvSpPr>
          <p:cNvPr id="3" name="Slide Image Placeholder 1"/>
          <p:cNvSpPr>
            <a:spLocks noGrp="1" noRot="1" noChangeAspect="1"/>
          </p:cNvSpPr>
          <p:nvPr>
            <p:ph type="sldImg"/>
          </p:nvPr>
        </p:nvSpPr>
        <p:spPr>
          <a:xfrm>
            <a:off x="1108075" y="812800"/>
            <a:ext cx="5343525" cy="4008438"/>
          </a:xfrm>
          <a:solidFill>
            <a:srgbClr val="729FCF"/>
          </a:solidFill>
          <a:ln w="25402">
            <a:solidFill>
              <a:srgbClr val="3465A4"/>
            </a:solidFill>
            <a:prstDash val="solid"/>
          </a:ln>
        </p:spPr>
      </p:sp>
      <p:sp>
        <p:nvSpPr>
          <p:cNvPr id="4" name="Notes Placeholder 2"/>
          <p:cNvSpPr txBox="1">
            <a:spLocks noGrp="1"/>
          </p:cNvSpPr>
          <p:nvPr>
            <p:ph type="body" sz="quarter" idx="1"/>
          </p:nvPr>
        </p:nvSpPr>
        <p:spPr/>
        <p:txBody>
          <a:bodyPr/>
          <a:lstStyle/>
          <a:p>
            <a:endParaRPr lang="en-GB"/>
          </a:p>
        </p:txBody>
      </p:sp>
    </p:spTree>
    <p:extLst>
      <p:ext uri="{BB962C8B-B14F-4D97-AF65-F5344CB8AC3E}">
        <p14:creationId xmlns:p14="http://schemas.microsoft.com/office/powerpoint/2010/main" val="1219434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1E681EE5-3BA1-4453-B841-16652DC4F1D0}" type="slidenum">
              <a:t>17</a:t>
            </a:fld>
            <a:endParaRPr lang="en-GB" sz="1400" b="0" i="0" u="none" strike="noStrike" kern="1200" cap="none" spc="0" baseline="0">
              <a:solidFill>
                <a:srgbClr val="000000"/>
              </a:solidFill>
              <a:uFillTx/>
              <a:latin typeface="Liberation Serif" pitchFamily="18"/>
              <a:ea typeface="DejaVu Sans" pitchFamily="2"/>
              <a:cs typeface="Arial" pitchFamily="2"/>
            </a:endParaRPr>
          </a:p>
        </p:txBody>
      </p:sp>
      <p:sp>
        <p:nvSpPr>
          <p:cNvPr id="3" name="Slide Image Placeholder 1"/>
          <p:cNvSpPr>
            <a:spLocks noGrp="1" noRot="1" noChangeAspect="1"/>
          </p:cNvSpPr>
          <p:nvPr>
            <p:ph type="sldImg"/>
          </p:nvPr>
        </p:nvSpPr>
        <p:spPr>
          <a:xfrm>
            <a:off x="1108075" y="812800"/>
            <a:ext cx="5343525" cy="4008438"/>
          </a:xfrm>
          <a:solidFill>
            <a:srgbClr val="729FCF"/>
          </a:solidFill>
          <a:ln w="25402">
            <a:solidFill>
              <a:srgbClr val="3465A4"/>
            </a:solidFill>
            <a:prstDash val="solid"/>
          </a:ln>
        </p:spPr>
      </p:sp>
      <p:sp>
        <p:nvSpPr>
          <p:cNvPr id="4" name="Notes Placeholder 2"/>
          <p:cNvSpPr txBox="1">
            <a:spLocks noGrp="1"/>
          </p:cNvSpPr>
          <p:nvPr>
            <p:ph type="body" sz="quarter" idx="1"/>
          </p:nvPr>
        </p:nvSpPr>
        <p:spPr/>
        <p:txBody>
          <a:bodyPr/>
          <a:lstStyle/>
          <a:p>
            <a:endParaRPr lang="en-GB"/>
          </a:p>
        </p:txBody>
      </p:sp>
    </p:spTree>
    <p:extLst>
      <p:ext uri="{BB962C8B-B14F-4D97-AF65-F5344CB8AC3E}">
        <p14:creationId xmlns:p14="http://schemas.microsoft.com/office/powerpoint/2010/main" val="1459598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CA4E5826-9C98-48D5-BE41-33273311AAC8}" type="slidenum">
              <a:t>18</a:t>
            </a:fld>
            <a:endParaRPr lang="en-GB" sz="1400" b="0" i="0" u="none" strike="noStrike" kern="1200" cap="none" spc="0" baseline="0">
              <a:solidFill>
                <a:srgbClr val="000000"/>
              </a:solidFill>
              <a:uFillTx/>
              <a:latin typeface="Liberation Serif" pitchFamily="18"/>
              <a:ea typeface="DejaVu Sans" pitchFamily="2"/>
              <a:cs typeface="Arial" pitchFamily="2"/>
            </a:endParaRPr>
          </a:p>
        </p:txBody>
      </p:sp>
      <p:sp>
        <p:nvSpPr>
          <p:cNvPr id="3" name="Slide Image Placeholder 1"/>
          <p:cNvSpPr>
            <a:spLocks noGrp="1" noRot="1" noChangeAspect="1"/>
          </p:cNvSpPr>
          <p:nvPr>
            <p:ph type="sldImg"/>
          </p:nvPr>
        </p:nvSpPr>
        <p:spPr>
          <a:xfrm>
            <a:off x="1108075" y="812800"/>
            <a:ext cx="5343525" cy="4008438"/>
          </a:xfrm>
          <a:solidFill>
            <a:srgbClr val="729FCF"/>
          </a:solidFill>
          <a:ln w="25402">
            <a:solidFill>
              <a:srgbClr val="3465A4"/>
            </a:solidFill>
            <a:prstDash val="solid"/>
          </a:ln>
        </p:spPr>
      </p:sp>
      <p:sp>
        <p:nvSpPr>
          <p:cNvPr id="4" name="Notes Placeholder 2"/>
          <p:cNvSpPr txBox="1">
            <a:spLocks noGrp="1"/>
          </p:cNvSpPr>
          <p:nvPr>
            <p:ph type="body" sz="quarter" idx="1"/>
          </p:nvPr>
        </p:nvSpPr>
        <p:spPr/>
        <p:txBody>
          <a:bodyPr/>
          <a:lstStyle/>
          <a:p>
            <a:endParaRPr lang="en-GB"/>
          </a:p>
        </p:txBody>
      </p:sp>
    </p:spTree>
    <p:extLst>
      <p:ext uri="{BB962C8B-B14F-4D97-AF65-F5344CB8AC3E}">
        <p14:creationId xmlns:p14="http://schemas.microsoft.com/office/powerpoint/2010/main" val="854912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867663E9-ED49-4702-99EB-DFB2F7A2D5B3}" type="slidenum">
              <a:t>19</a:t>
            </a:fld>
            <a:endParaRPr lang="en-GB" sz="1400" b="0" i="0" u="none" strike="noStrike" kern="1200" cap="none" spc="0" baseline="0">
              <a:solidFill>
                <a:srgbClr val="000000"/>
              </a:solidFill>
              <a:uFillTx/>
              <a:latin typeface="Liberation Serif" pitchFamily="18"/>
              <a:ea typeface="DejaVu Sans" pitchFamily="2"/>
              <a:cs typeface="Arial" pitchFamily="2"/>
            </a:endParaRPr>
          </a:p>
        </p:txBody>
      </p:sp>
      <p:sp>
        <p:nvSpPr>
          <p:cNvPr id="3" name="Slide Image Placeholder 1"/>
          <p:cNvSpPr>
            <a:spLocks noGrp="1" noRot="1" noChangeAspect="1"/>
          </p:cNvSpPr>
          <p:nvPr>
            <p:ph type="sldImg"/>
          </p:nvPr>
        </p:nvSpPr>
        <p:spPr>
          <a:xfrm>
            <a:off x="1108075" y="812800"/>
            <a:ext cx="5343525" cy="4008438"/>
          </a:xfrm>
          <a:solidFill>
            <a:srgbClr val="729FCF"/>
          </a:solidFill>
          <a:ln w="25402">
            <a:solidFill>
              <a:srgbClr val="3465A4"/>
            </a:solidFill>
            <a:prstDash val="solid"/>
          </a:ln>
        </p:spPr>
      </p:sp>
      <p:sp>
        <p:nvSpPr>
          <p:cNvPr id="4" name="Notes Placeholder 2"/>
          <p:cNvSpPr txBox="1">
            <a:spLocks noGrp="1"/>
          </p:cNvSpPr>
          <p:nvPr>
            <p:ph type="body" sz="quarter" idx="1"/>
          </p:nvPr>
        </p:nvSpPr>
        <p:spPr/>
        <p:txBody>
          <a:bodyPr/>
          <a:lstStyle/>
          <a:p>
            <a:endParaRPr lang="en-GB"/>
          </a:p>
        </p:txBody>
      </p:sp>
    </p:spTree>
    <p:extLst>
      <p:ext uri="{BB962C8B-B14F-4D97-AF65-F5344CB8AC3E}">
        <p14:creationId xmlns:p14="http://schemas.microsoft.com/office/powerpoint/2010/main" val="336243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48558F09-E61C-4C96-AEBA-9353D5AFD830}" type="slidenum">
              <a:t>20</a:t>
            </a:fld>
            <a:endParaRPr lang="en-GB" sz="1400" b="0" i="0" u="none" strike="noStrike" kern="1200" cap="none" spc="0" baseline="0">
              <a:solidFill>
                <a:srgbClr val="000000"/>
              </a:solidFill>
              <a:uFillTx/>
              <a:latin typeface="Liberation Serif" pitchFamily="18"/>
              <a:ea typeface="DejaVu Sans" pitchFamily="2"/>
              <a:cs typeface="Arial" pitchFamily="2"/>
            </a:endParaRPr>
          </a:p>
        </p:txBody>
      </p:sp>
      <p:sp>
        <p:nvSpPr>
          <p:cNvPr id="3" name="Slide Image Placeholder 1"/>
          <p:cNvSpPr>
            <a:spLocks noGrp="1" noRot="1" noChangeAspect="1"/>
          </p:cNvSpPr>
          <p:nvPr>
            <p:ph type="sldImg"/>
          </p:nvPr>
        </p:nvSpPr>
        <p:spPr>
          <a:xfrm>
            <a:off x="1108075" y="812800"/>
            <a:ext cx="5343525" cy="4008438"/>
          </a:xfrm>
          <a:solidFill>
            <a:srgbClr val="729FCF"/>
          </a:solidFill>
          <a:ln w="25402">
            <a:solidFill>
              <a:srgbClr val="3465A4"/>
            </a:solidFill>
            <a:prstDash val="solid"/>
          </a:ln>
        </p:spPr>
      </p:sp>
      <p:sp>
        <p:nvSpPr>
          <p:cNvPr id="4" name="Notes Placeholder 2"/>
          <p:cNvSpPr txBox="1">
            <a:spLocks noGrp="1"/>
          </p:cNvSpPr>
          <p:nvPr>
            <p:ph type="body" sz="quarter" idx="1"/>
          </p:nvPr>
        </p:nvSpPr>
        <p:spPr/>
        <p:txBody>
          <a:bodyPr/>
          <a:lstStyle/>
          <a:p>
            <a:endParaRPr lang="en-GB"/>
          </a:p>
        </p:txBody>
      </p:sp>
    </p:spTree>
    <p:extLst>
      <p:ext uri="{BB962C8B-B14F-4D97-AF65-F5344CB8AC3E}">
        <p14:creationId xmlns:p14="http://schemas.microsoft.com/office/powerpoint/2010/main" val="1308991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D0BB9F85-0117-46AB-B842-76F15E8BC13D}" type="slidenum">
              <a:t>22</a:t>
            </a:fld>
            <a:endParaRPr lang="en-GB" sz="1400" b="0" i="0" u="none" strike="noStrike" kern="1200" cap="none" spc="0" baseline="0">
              <a:solidFill>
                <a:srgbClr val="000000"/>
              </a:solidFill>
              <a:uFillTx/>
              <a:latin typeface="Liberation Serif" pitchFamily="18"/>
              <a:ea typeface="DejaVu Sans" pitchFamily="2"/>
              <a:cs typeface="Arial" pitchFamily="2"/>
            </a:endParaRPr>
          </a:p>
        </p:txBody>
      </p:sp>
      <p:sp>
        <p:nvSpPr>
          <p:cNvPr id="3" name="Slide Image Placeholder 1"/>
          <p:cNvSpPr>
            <a:spLocks noGrp="1" noRot="1" noChangeAspect="1"/>
          </p:cNvSpPr>
          <p:nvPr>
            <p:ph type="sldImg"/>
          </p:nvPr>
        </p:nvSpPr>
        <p:spPr>
          <a:xfrm>
            <a:off x="1108075" y="812800"/>
            <a:ext cx="5343525" cy="4008438"/>
          </a:xfrm>
          <a:solidFill>
            <a:srgbClr val="729FCF"/>
          </a:solidFill>
          <a:ln w="25402">
            <a:solidFill>
              <a:srgbClr val="3465A4"/>
            </a:solidFill>
            <a:prstDash val="solid"/>
          </a:ln>
        </p:spPr>
      </p:sp>
      <p:sp>
        <p:nvSpPr>
          <p:cNvPr id="4" name="Notes Placeholder 2"/>
          <p:cNvSpPr txBox="1">
            <a:spLocks noGrp="1"/>
          </p:cNvSpPr>
          <p:nvPr>
            <p:ph type="body" sz="quarter" idx="1"/>
          </p:nvPr>
        </p:nvSpPr>
        <p:spPr/>
        <p:txBody>
          <a:bodyPr/>
          <a:lstStyle/>
          <a:p>
            <a:endParaRPr lang="en-GB"/>
          </a:p>
        </p:txBody>
      </p:sp>
    </p:spTree>
    <p:extLst>
      <p:ext uri="{BB962C8B-B14F-4D97-AF65-F5344CB8AC3E}">
        <p14:creationId xmlns:p14="http://schemas.microsoft.com/office/powerpoint/2010/main" val="745241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8C1C1285-1BC3-4F8C-8B7C-2BAFC480050A}" type="slidenum">
              <a:t>28</a:t>
            </a:fld>
            <a:endParaRPr lang="en-GB" sz="1400" b="0" i="0" u="none" strike="noStrike" kern="1200" cap="none" spc="0" baseline="0">
              <a:solidFill>
                <a:srgbClr val="000000"/>
              </a:solidFill>
              <a:uFillTx/>
              <a:latin typeface="Liberation Serif" pitchFamily="18"/>
              <a:ea typeface="DejaVu Sans" pitchFamily="2"/>
              <a:cs typeface="Arial" pitchFamily="2"/>
            </a:endParaRPr>
          </a:p>
        </p:txBody>
      </p:sp>
      <p:sp>
        <p:nvSpPr>
          <p:cNvPr id="3" name="Slide Image Placeholder 1"/>
          <p:cNvSpPr>
            <a:spLocks noGrp="1" noRot="1" noChangeAspect="1"/>
          </p:cNvSpPr>
          <p:nvPr>
            <p:ph type="sldImg"/>
          </p:nvPr>
        </p:nvSpPr>
        <p:spPr>
          <a:xfrm>
            <a:off x="1108075" y="812800"/>
            <a:ext cx="5343525" cy="4008438"/>
          </a:xfrm>
          <a:solidFill>
            <a:srgbClr val="729FCF"/>
          </a:solidFill>
          <a:ln w="25402">
            <a:solidFill>
              <a:srgbClr val="3465A4"/>
            </a:solidFill>
            <a:prstDash val="solid"/>
          </a:ln>
        </p:spPr>
      </p:sp>
      <p:sp>
        <p:nvSpPr>
          <p:cNvPr id="4" name="Notes Placeholder 2"/>
          <p:cNvSpPr txBox="1">
            <a:spLocks noGrp="1"/>
          </p:cNvSpPr>
          <p:nvPr>
            <p:ph type="body" sz="quarter" idx="1"/>
          </p:nvPr>
        </p:nvSpPr>
        <p:spPr/>
        <p:txBody>
          <a:bodyPr/>
          <a:lstStyle/>
          <a:p>
            <a:endParaRPr lang="en-GB"/>
          </a:p>
        </p:txBody>
      </p:sp>
    </p:spTree>
    <p:extLst>
      <p:ext uri="{BB962C8B-B14F-4D97-AF65-F5344CB8AC3E}">
        <p14:creationId xmlns:p14="http://schemas.microsoft.com/office/powerpoint/2010/main" val="4063128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v-SE"/>
          </a:p>
        </p:txBody>
      </p:sp>
      <p:sp>
        <p:nvSpPr>
          <p:cNvPr id="4" name="Date Placeholder 3"/>
          <p:cNvSpPr>
            <a:spLocks noGrp="1"/>
          </p:cNvSpPr>
          <p:nvPr>
            <p:ph type="dt" sz="half" idx="10"/>
          </p:nvPr>
        </p:nvSpPr>
        <p:spPr>
          <a:xfrm>
            <a:off x="7812360" y="-26571"/>
            <a:ext cx="1152128" cy="365125"/>
          </a:xfrm>
          <a:prstGeom prst="rect">
            <a:avLst/>
          </a:prstGeom>
        </p:spPr>
        <p:txBody>
          <a:bodyPr/>
          <a:lstStyle/>
          <a:p>
            <a:endParaRPr lang="sv-SE"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sv-SE" dirty="0"/>
          </a:p>
        </p:txBody>
      </p:sp>
      <p:sp>
        <p:nvSpPr>
          <p:cNvPr id="6" name="Slide Number Placeholder 5"/>
          <p:cNvSpPr>
            <a:spLocks noGrp="1"/>
          </p:cNvSpPr>
          <p:nvPr>
            <p:ph type="sldNum" sz="quarter" idx="12"/>
          </p:nvPr>
        </p:nvSpPr>
        <p:spPr/>
        <p:txBody>
          <a:bodyPr/>
          <a:lstStyle>
            <a:lvl1pPr>
              <a:defRPr sz="1600"/>
            </a:lvl1pPr>
          </a:lstStyle>
          <a:p>
            <a:fld id="{BEB2B400-DCCD-4E4A-8997-0CBA26C25F6A}" type="slidenum">
              <a:rPr lang="sv-SE" smtClean="0"/>
              <a:pPr/>
              <a:t>‹#›</a:t>
            </a:fld>
            <a:endParaRPr lang="sv-SE" dirty="0"/>
          </a:p>
        </p:txBody>
      </p:sp>
    </p:spTree>
    <p:extLst>
      <p:ext uri="{BB962C8B-B14F-4D97-AF65-F5344CB8AC3E}">
        <p14:creationId xmlns:p14="http://schemas.microsoft.com/office/powerpoint/2010/main" val="84800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a:xfrm>
            <a:off x="7812360" y="-26571"/>
            <a:ext cx="1152128" cy="365125"/>
          </a:xfrm>
          <a:prstGeom prst="rect">
            <a:avLst/>
          </a:prstGeom>
        </p:spPr>
        <p:txBody>
          <a:bodyPr/>
          <a:lstStyle/>
          <a:p>
            <a:endParaRPr lang="sv-SE"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sv-SE" dirty="0"/>
          </a:p>
        </p:txBody>
      </p:sp>
      <p:sp>
        <p:nvSpPr>
          <p:cNvPr id="6" name="Slide Number Placeholder 5"/>
          <p:cNvSpPr>
            <a:spLocks noGrp="1"/>
          </p:cNvSpPr>
          <p:nvPr>
            <p:ph type="sldNum" sz="quarter" idx="12"/>
          </p:nvPr>
        </p:nvSpPr>
        <p:spPr/>
        <p:txBody>
          <a:bodyPr/>
          <a:lstStyle/>
          <a:p>
            <a:fld id="{BEB2B400-DCCD-4E4A-8997-0CBA26C25F6A}" type="slidenum">
              <a:rPr lang="sv-SE" smtClean="0"/>
              <a:t>‹#›</a:t>
            </a:fld>
            <a:endParaRPr lang="sv-SE" dirty="0"/>
          </a:p>
        </p:txBody>
      </p:sp>
    </p:spTree>
    <p:extLst>
      <p:ext uri="{BB962C8B-B14F-4D97-AF65-F5344CB8AC3E}">
        <p14:creationId xmlns:p14="http://schemas.microsoft.com/office/powerpoint/2010/main" val="2614282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sv-S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a:xfrm>
            <a:off x="7812360" y="-26571"/>
            <a:ext cx="1152128" cy="365125"/>
          </a:xfrm>
          <a:prstGeom prst="rect">
            <a:avLst/>
          </a:prstGeom>
        </p:spPr>
        <p:txBody>
          <a:bodyPr/>
          <a:lstStyle/>
          <a:p>
            <a:endParaRPr lang="sv-SE"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sv-SE" dirty="0"/>
          </a:p>
        </p:txBody>
      </p:sp>
      <p:sp>
        <p:nvSpPr>
          <p:cNvPr id="6" name="Slide Number Placeholder 5"/>
          <p:cNvSpPr>
            <a:spLocks noGrp="1"/>
          </p:cNvSpPr>
          <p:nvPr>
            <p:ph type="sldNum" sz="quarter" idx="12"/>
          </p:nvPr>
        </p:nvSpPr>
        <p:spPr/>
        <p:txBody>
          <a:bodyPr/>
          <a:lstStyle/>
          <a:p>
            <a:fld id="{BEB2B400-DCCD-4E4A-8997-0CBA26C25F6A}" type="slidenum">
              <a:rPr lang="sv-SE" smtClean="0"/>
              <a:t>‹#›</a:t>
            </a:fld>
            <a:endParaRPr lang="sv-SE" dirty="0"/>
          </a:p>
        </p:txBody>
      </p:sp>
    </p:spTree>
    <p:extLst>
      <p:ext uri="{BB962C8B-B14F-4D97-AF65-F5344CB8AC3E}">
        <p14:creationId xmlns:p14="http://schemas.microsoft.com/office/powerpoint/2010/main" val="2448223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a:xfrm>
            <a:off x="7812360" y="-26571"/>
            <a:ext cx="1152128" cy="365125"/>
          </a:xfrm>
          <a:prstGeom prst="rect">
            <a:avLst/>
          </a:prstGeom>
        </p:spPr>
        <p:txBody>
          <a:bodyPr/>
          <a:lstStyle/>
          <a:p>
            <a:endParaRPr lang="sv-SE"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sv-SE" dirty="0"/>
          </a:p>
        </p:txBody>
      </p:sp>
      <p:sp>
        <p:nvSpPr>
          <p:cNvPr id="6" name="Slide Number Placeholder 5"/>
          <p:cNvSpPr>
            <a:spLocks noGrp="1"/>
          </p:cNvSpPr>
          <p:nvPr>
            <p:ph type="sldNum" sz="quarter" idx="12"/>
          </p:nvPr>
        </p:nvSpPr>
        <p:spPr/>
        <p:txBody>
          <a:bodyPr/>
          <a:lstStyle/>
          <a:p>
            <a:fld id="{BEB2B400-DCCD-4E4A-8997-0CBA26C25F6A}" type="slidenum">
              <a:rPr lang="sv-SE" smtClean="0"/>
              <a:t>‹#›</a:t>
            </a:fld>
            <a:endParaRPr lang="sv-SE" dirty="0"/>
          </a:p>
        </p:txBody>
      </p:sp>
    </p:spTree>
    <p:extLst>
      <p:ext uri="{BB962C8B-B14F-4D97-AF65-F5344CB8AC3E}">
        <p14:creationId xmlns:p14="http://schemas.microsoft.com/office/powerpoint/2010/main" val="108407000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v-S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2360" y="-26571"/>
            <a:ext cx="1152128" cy="365125"/>
          </a:xfrm>
          <a:prstGeom prst="rect">
            <a:avLst/>
          </a:prstGeom>
        </p:spPr>
        <p:txBody>
          <a:bodyPr/>
          <a:lstStyle/>
          <a:p>
            <a:endParaRPr lang="sv-SE"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sv-SE" dirty="0"/>
          </a:p>
        </p:txBody>
      </p:sp>
      <p:sp>
        <p:nvSpPr>
          <p:cNvPr id="6" name="Slide Number Placeholder 5"/>
          <p:cNvSpPr>
            <a:spLocks noGrp="1"/>
          </p:cNvSpPr>
          <p:nvPr>
            <p:ph type="sldNum" sz="quarter" idx="12"/>
          </p:nvPr>
        </p:nvSpPr>
        <p:spPr/>
        <p:txBody>
          <a:bodyPr/>
          <a:lstStyle/>
          <a:p>
            <a:fld id="{BEB2B400-DCCD-4E4A-8997-0CBA26C25F6A}" type="slidenum">
              <a:rPr lang="sv-SE" smtClean="0"/>
              <a:t>‹#›</a:t>
            </a:fld>
            <a:endParaRPr lang="sv-SE" dirty="0"/>
          </a:p>
        </p:txBody>
      </p:sp>
    </p:spTree>
    <p:extLst>
      <p:ext uri="{BB962C8B-B14F-4D97-AF65-F5344CB8AC3E}">
        <p14:creationId xmlns:p14="http://schemas.microsoft.com/office/powerpoint/2010/main" val="170191154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Date Placeholder 4"/>
          <p:cNvSpPr>
            <a:spLocks noGrp="1"/>
          </p:cNvSpPr>
          <p:nvPr>
            <p:ph type="dt" sz="half" idx="10"/>
          </p:nvPr>
        </p:nvSpPr>
        <p:spPr>
          <a:xfrm>
            <a:off x="7812360" y="-26571"/>
            <a:ext cx="1152128" cy="365125"/>
          </a:xfrm>
          <a:prstGeom prst="rect">
            <a:avLst/>
          </a:prstGeom>
        </p:spPr>
        <p:txBody>
          <a:bodyPr/>
          <a:lstStyle/>
          <a:p>
            <a:endParaRPr lang="sv-SE"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sv-SE" dirty="0"/>
          </a:p>
        </p:txBody>
      </p:sp>
      <p:sp>
        <p:nvSpPr>
          <p:cNvPr id="7" name="Slide Number Placeholder 6"/>
          <p:cNvSpPr>
            <a:spLocks noGrp="1"/>
          </p:cNvSpPr>
          <p:nvPr>
            <p:ph type="sldNum" sz="quarter" idx="12"/>
          </p:nvPr>
        </p:nvSpPr>
        <p:spPr/>
        <p:txBody>
          <a:bodyPr/>
          <a:lstStyle/>
          <a:p>
            <a:fld id="{BEB2B400-DCCD-4E4A-8997-0CBA26C25F6A}" type="slidenum">
              <a:rPr lang="sv-SE" smtClean="0"/>
              <a:t>‹#›</a:t>
            </a:fld>
            <a:endParaRPr lang="sv-SE" dirty="0"/>
          </a:p>
        </p:txBody>
      </p:sp>
    </p:spTree>
    <p:extLst>
      <p:ext uri="{BB962C8B-B14F-4D97-AF65-F5344CB8AC3E}">
        <p14:creationId xmlns:p14="http://schemas.microsoft.com/office/powerpoint/2010/main" val="102130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Date Placeholder 6"/>
          <p:cNvSpPr>
            <a:spLocks noGrp="1"/>
          </p:cNvSpPr>
          <p:nvPr>
            <p:ph type="dt" sz="half" idx="10"/>
          </p:nvPr>
        </p:nvSpPr>
        <p:spPr>
          <a:xfrm>
            <a:off x="7812360" y="-26571"/>
            <a:ext cx="1152128" cy="365125"/>
          </a:xfrm>
          <a:prstGeom prst="rect">
            <a:avLst/>
          </a:prstGeom>
        </p:spPr>
        <p:txBody>
          <a:bodyPr/>
          <a:lstStyle/>
          <a:p>
            <a:endParaRPr lang="sv-SE"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sv-SE" dirty="0"/>
          </a:p>
        </p:txBody>
      </p:sp>
      <p:sp>
        <p:nvSpPr>
          <p:cNvPr id="9" name="Slide Number Placeholder 8"/>
          <p:cNvSpPr>
            <a:spLocks noGrp="1"/>
          </p:cNvSpPr>
          <p:nvPr>
            <p:ph type="sldNum" sz="quarter" idx="12"/>
          </p:nvPr>
        </p:nvSpPr>
        <p:spPr/>
        <p:txBody>
          <a:bodyPr/>
          <a:lstStyle/>
          <a:p>
            <a:fld id="{BEB2B400-DCCD-4E4A-8997-0CBA26C25F6A}" type="slidenum">
              <a:rPr lang="sv-SE" smtClean="0"/>
              <a:t>‹#›</a:t>
            </a:fld>
            <a:endParaRPr lang="sv-SE" dirty="0"/>
          </a:p>
        </p:txBody>
      </p:sp>
    </p:spTree>
    <p:extLst>
      <p:ext uri="{BB962C8B-B14F-4D97-AF65-F5344CB8AC3E}">
        <p14:creationId xmlns:p14="http://schemas.microsoft.com/office/powerpoint/2010/main" val="2850333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Date Placeholder 2"/>
          <p:cNvSpPr>
            <a:spLocks noGrp="1"/>
          </p:cNvSpPr>
          <p:nvPr>
            <p:ph type="dt" sz="half" idx="10"/>
          </p:nvPr>
        </p:nvSpPr>
        <p:spPr>
          <a:xfrm>
            <a:off x="7812360" y="-26571"/>
            <a:ext cx="1152128" cy="365125"/>
          </a:xfrm>
          <a:prstGeom prst="rect">
            <a:avLst/>
          </a:prstGeom>
        </p:spPr>
        <p:txBody>
          <a:bodyPr/>
          <a:lstStyle/>
          <a:p>
            <a:endParaRPr lang="sv-SE"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sv-SE" dirty="0"/>
          </a:p>
        </p:txBody>
      </p:sp>
      <p:sp>
        <p:nvSpPr>
          <p:cNvPr id="5" name="Slide Number Placeholder 4"/>
          <p:cNvSpPr>
            <a:spLocks noGrp="1"/>
          </p:cNvSpPr>
          <p:nvPr>
            <p:ph type="sldNum" sz="quarter" idx="12"/>
          </p:nvPr>
        </p:nvSpPr>
        <p:spPr/>
        <p:txBody>
          <a:bodyPr/>
          <a:lstStyle/>
          <a:p>
            <a:fld id="{BEB2B400-DCCD-4E4A-8997-0CBA26C25F6A}" type="slidenum">
              <a:rPr lang="sv-SE" smtClean="0"/>
              <a:t>‹#›</a:t>
            </a:fld>
            <a:endParaRPr lang="sv-SE" dirty="0"/>
          </a:p>
        </p:txBody>
      </p:sp>
    </p:spTree>
    <p:extLst>
      <p:ext uri="{BB962C8B-B14F-4D97-AF65-F5344CB8AC3E}">
        <p14:creationId xmlns:p14="http://schemas.microsoft.com/office/powerpoint/2010/main" val="358866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812360" y="-26571"/>
            <a:ext cx="1152128" cy="365125"/>
          </a:xfrm>
          <a:prstGeom prst="rect">
            <a:avLst/>
          </a:prstGeom>
        </p:spPr>
        <p:txBody>
          <a:bodyPr/>
          <a:lstStyle/>
          <a:p>
            <a:endParaRPr lang="sv-SE"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sv-SE" dirty="0"/>
          </a:p>
        </p:txBody>
      </p:sp>
      <p:sp>
        <p:nvSpPr>
          <p:cNvPr id="4" name="Slide Number Placeholder 3"/>
          <p:cNvSpPr>
            <a:spLocks noGrp="1"/>
          </p:cNvSpPr>
          <p:nvPr>
            <p:ph type="sldNum" sz="quarter" idx="12"/>
          </p:nvPr>
        </p:nvSpPr>
        <p:spPr/>
        <p:txBody>
          <a:bodyPr/>
          <a:lstStyle/>
          <a:p>
            <a:fld id="{BEB2B400-DCCD-4E4A-8997-0CBA26C25F6A}" type="slidenum">
              <a:rPr lang="sv-SE" smtClean="0"/>
              <a:t>‹#›</a:t>
            </a:fld>
            <a:endParaRPr lang="sv-SE" dirty="0"/>
          </a:p>
        </p:txBody>
      </p:sp>
    </p:spTree>
    <p:extLst>
      <p:ext uri="{BB962C8B-B14F-4D97-AF65-F5344CB8AC3E}">
        <p14:creationId xmlns:p14="http://schemas.microsoft.com/office/powerpoint/2010/main" val="384746340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v-S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812360" y="-26571"/>
            <a:ext cx="1152128" cy="365125"/>
          </a:xfrm>
          <a:prstGeom prst="rect">
            <a:avLst/>
          </a:prstGeom>
        </p:spPr>
        <p:txBody>
          <a:bodyPr/>
          <a:lstStyle/>
          <a:p>
            <a:endParaRPr lang="sv-SE"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sv-SE" dirty="0"/>
          </a:p>
        </p:txBody>
      </p:sp>
      <p:sp>
        <p:nvSpPr>
          <p:cNvPr id="7" name="Slide Number Placeholder 6"/>
          <p:cNvSpPr>
            <a:spLocks noGrp="1"/>
          </p:cNvSpPr>
          <p:nvPr>
            <p:ph type="sldNum" sz="quarter" idx="12"/>
          </p:nvPr>
        </p:nvSpPr>
        <p:spPr/>
        <p:txBody>
          <a:bodyPr/>
          <a:lstStyle/>
          <a:p>
            <a:fld id="{BEB2B400-DCCD-4E4A-8997-0CBA26C25F6A}" type="slidenum">
              <a:rPr lang="sv-SE" smtClean="0"/>
              <a:t>‹#›</a:t>
            </a:fld>
            <a:endParaRPr lang="sv-SE" dirty="0"/>
          </a:p>
        </p:txBody>
      </p:sp>
    </p:spTree>
    <p:extLst>
      <p:ext uri="{BB962C8B-B14F-4D97-AF65-F5344CB8AC3E}">
        <p14:creationId xmlns:p14="http://schemas.microsoft.com/office/powerpoint/2010/main" val="3858761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v-S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812360" y="-26571"/>
            <a:ext cx="1152128" cy="365125"/>
          </a:xfrm>
          <a:prstGeom prst="rect">
            <a:avLst/>
          </a:prstGeom>
        </p:spPr>
        <p:txBody>
          <a:bodyPr/>
          <a:lstStyle/>
          <a:p>
            <a:endParaRPr lang="sv-SE"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sv-SE" dirty="0"/>
          </a:p>
        </p:txBody>
      </p:sp>
      <p:sp>
        <p:nvSpPr>
          <p:cNvPr id="7" name="Slide Number Placeholder 6"/>
          <p:cNvSpPr>
            <a:spLocks noGrp="1"/>
          </p:cNvSpPr>
          <p:nvPr>
            <p:ph type="sldNum" sz="quarter" idx="12"/>
          </p:nvPr>
        </p:nvSpPr>
        <p:spPr/>
        <p:txBody>
          <a:bodyPr/>
          <a:lstStyle/>
          <a:p>
            <a:fld id="{BEB2B400-DCCD-4E4A-8997-0CBA26C25F6A}" type="slidenum">
              <a:rPr lang="sv-SE" smtClean="0"/>
              <a:t>‹#›</a:t>
            </a:fld>
            <a:endParaRPr lang="sv-SE" dirty="0"/>
          </a:p>
        </p:txBody>
      </p:sp>
    </p:spTree>
    <p:extLst>
      <p:ext uri="{BB962C8B-B14F-4D97-AF65-F5344CB8AC3E}">
        <p14:creationId xmlns:p14="http://schemas.microsoft.com/office/powerpoint/2010/main" val="3795220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23"/>
          <p:cNvSpPr/>
          <p:nvPr/>
        </p:nvSpPr>
        <p:spPr>
          <a:xfrm>
            <a:off x="-15026" y="0"/>
            <a:ext cx="9159026" cy="32821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BC8731"/>
          </a:solidFill>
          <a:ln>
            <a:noFill/>
            <a:prstDash val="solid"/>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Liberation Sans" pitchFamily="18"/>
              <a:ea typeface="Droid Sans Fallback" pitchFamily="2"/>
              <a:cs typeface="DejaVu Sans" pitchFamily="2"/>
            </a:endParaRPr>
          </a:p>
        </p:txBody>
      </p:sp>
      <p:sp>
        <p:nvSpPr>
          <p:cNvPr id="2" name="Title Placeholder 1"/>
          <p:cNvSpPr>
            <a:spLocks noGrp="1"/>
          </p:cNvSpPr>
          <p:nvPr userDrawn="1">
            <p:ph type="title"/>
          </p:nvPr>
        </p:nvSpPr>
        <p:spPr>
          <a:xfrm>
            <a:off x="1427040" y="274638"/>
            <a:ext cx="7259760" cy="1143000"/>
          </a:xfrm>
          <a:prstGeom prst="rect">
            <a:avLst/>
          </a:prstGeom>
        </p:spPr>
        <p:txBody>
          <a:bodyPr vert="horz" lIns="91440" tIns="45720" rIns="91440" bIns="45720" rtlCol="0" anchor="ctr">
            <a:normAutofit/>
          </a:bodyPr>
          <a:lstStyle/>
          <a:p>
            <a:r>
              <a:rPr lang="en-US" smtClean="0"/>
              <a:t>Click to edit Master title style</a:t>
            </a:r>
            <a:endParaRPr lang="sv-SE"/>
          </a:p>
        </p:txBody>
      </p:sp>
      <p:sp>
        <p:nvSpPr>
          <p:cNvPr id="3" name="Text Placeholder 2"/>
          <p:cNvSpPr>
            <a:spLocks noGrp="1"/>
          </p:cNvSpPr>
          <p:nvPr userDrawn="1">
            <p:ph type="body" idx="1"/>
          </p:nvPr>
        </p:nvSpPr>
        <p:spPr>
          <a:xfrm>
            <a:off x="611560" y="1600200"/>
            <a:ext cx="8075240" cy="514116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
        <p:nvSpPr>
          <p:cNvPr id="6" name="Slide Number Placeholder 5"/>
          <p:cNvSpPr>
            <a:spLocks noGrp="1"/>
          </p:cNvSpPr>
          <p:nvPr userDrawn="1">
            <p:ph type="sldNum" sz="quarter" idx="4"/>
          </p:nvPr>
        </p:nvSpPr>
        <p:spPr>
          <a:xfrm>
            <a:off x="6902896" y="-26571"/>
            <a:ext cx="2133600" cy="365125"/>
          </a:xfrm>
          <a:prstGeom prst="rect">
            <a:avLst/>
          </a:prstGeom>
        </p:spPr>
        <p:txBody>
          <a:bodyPr vert="horz" lIns="91440" tIns="45720" rIns="91440" bIns="45720" rtlCol="0" anchor="ctr"/>
          <a:lstStyle>
            <a:lvl1pPr algn="r">
              <a:defRPr sz="1600">
                <a:solidFill>
                  <a:schemeClr val="bg1"/>
                </a:solidFill>
              </a:defRPr>
            </a:lvl1pPr>
          </a:lstStyle>
          <a:p>
            <a:fld id="{BEB2B400-DCCD-4E4A-8997-0CBA26C25F6A}" type="slidenum">
              <a:rPr lang="sv-SE" smtClean="0"/>
              <a:pPr/>
              <a:t>‹#›</a:t>
            </a:fld>
            <a:endParaRPr lang="sv-SE" dirty="0"/>
          </a:p>
        </p:txBody>
      </p:sp>
      <p:sp>
        <p:nvSpPr>
          <p:cNvPr id="9" name="Rectangle 23"/>
          <p:cNvSpPr/>
          <p:nvPr/>
        </p:nvSpPr>
        <p:spPr>
          <a:xfrm>
            <a:off x="0" y="1196752"/>
            <a:ext cx="432000" cy="567217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BC8731"/>
          </a:solidFill>
          <a:ln>
            <a:noFill/>
            <a:prstDash val="solid"/>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Liberation Sans" pitchFamily="18"/>
              <a:ea typeface="Droid Sans Fallback" pitchFamily="2"/>
              <a:cs typeface="DejaVu Sans" pitchFamily="2"/>
            </a:endParaRPr>
          </a:p>
        </p:txBody>
      </p:sp>
      <p:pic>
        <p:nvPicPr>
          <p:cNvPr id="10" name="Picture 24"/>
          <p:cNvPicPr>
            <a:picLocks noChangeAspect="1"/>
          </p:cNvPicPr>
          <p:nvPr userDrawn="1"/>
        </p:nvPicPr>
        <p:blipFill>
          <a:blip r:embed="rId13">
            <a:lum/>
            <a:alphaModFix/>
          </a:blip>
          <a:srcRect/>
          <a:stretch>
            <a:fillRect/>
          </a:stretch>
        </p:blipFill>
        <p:spPr>
          <a:xfrm>
            <a:off x="397181" y="1860901"/>
            <a:ext cx="34279" cy="5535723"/>
          </a:xfrm>
          <a:prstGeom prst="rect">
            <a:avLst/>
          </a:prstGeom>
          <a:noFill/>
          <a:ln>
            <a:noFill/>
          </a:ln>
        </p:spPr>
      </p:pic>
      <p:sp>
        <p:nvSpPr>
          <p:cNvPr id="12" name="TextBox 11"/>
          <p:cNvSpPr txBox="1"/>
          <p:nvPr userDrawn="1"/>
        </p:nvSpPr>
        <p:spPr>
          <a:xfrm rot="16200000">
            <a:off x="-2264864" y="3869793"/>
            <a:ext cx="4838248" cy="338554"/>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aseline="0" dirty="0" smtClean="0">
                <a:solidFill>
                  <a:srgbClr val="F8F8F8"/>
                </a:solidFill>
                <a:effectLst/>
              </a:rPr>
              <a:t>In what way is a QGP interacting? </a:t>
            </a:r>
            <a:r>
              <a:rPr lang="sv-SE" sz="1600" b="0" baseline="0" dirty="0" smtClean="0">
                <a:solidFill>
                  <a:srgbClr val="F8F8F8"/>
                </a:solidFill>
              </a:rPr>
              <a:t>(P. Christiansen, Lund)</a:t>
            </a:r>
            <a:endParaRPr lang="en-US" sz="1600" b="0" dirty="0" smtClean="0">
              <a:solidFill>
                <a:srgbClr val="F8F8F8"/>
              </a:solidFill>
            </a:endParaRPr>
          </a:p>
        </p:txBody>
      </p:sp>
      <p:sp>
        <p:nvSpPr>
          <p:cNvPr id="13" name="TextBox 12"/>
          <p:cNvSpPr txBox="1"/>
          <p:nvPr userDrawn="1"/>
        </p:nvSpPr>
        <p:spPr>
          <a:xfrm>
            <a:off x="3635896" y="0"/>
            <a:ext cx="5028236" cy="338554"/>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b="0" dirty="0" smtClean="0">
                <a:solidFill>
                  <a:schemeClr val="bg1"/>
                </a:solidFill>
              </a:rPr>
              <a:t>COST</a:t>
            </a:r>
            <a:r>
              <a:rPr lang="sv-SE" sz="1600" b="0" baseline="0" dirty="0" smtClean="0">
                <a:solidFill>
                  <a:schemeClr val="bg1"/>
                </a:solidFill>
              </a:rPr>
              <a:t> workshop on hard soft </a:t>
            </a:r>
            <a:r>
              <a:rPr lang="sv-SE" sz="1600" b="0" baseline="0" dirty="0" err="1" smtClean="0">
                <a:solidFill>
                  <a:schemeClr val="bg1"/>
                </a:solidFill>
              </a:rPr>
              <a:t>interplay</a:t>
            </a:r>
            <a:r>
              <a:rPr lang="sv-SE" sz="1600" b="0" baseline="0" dirty="0" smtClean="0">
                <a:solidFill>
                  <a:schemeClr val="bg1"/>
                </a:solidFill>
              </a:rPr>
              <a:t>, Lund </a:t>
            </a:r>
            <a:r>
              <a:rPr lang="sv-SE" sz="1600" b="0" baseline="0" dirty="0" err="1" smtClean="0">
                <a:solidFill>
                  <a:schemeClr val="bg1"/>
                </a:solidFill>
              </a:rPr>
              <a:t>February</a:t>
            </a:r>
            <a:r>
              <a:rPr lang="sv-SE" sz="1600" b="0" baseline="0" dirty="0" smtClean="0">
                <a:solidFill>
                  <a:schemeClr val="bg1"/>
                </a:solidFill>
              </a:rPr>
              <a:t> 2019</a:t>
            </a:r>
            <a:endParaRPr lang="en-US" sz="1600" b="0" dirty="0" smtClean="0">
              <a:solidFill>
                <a:schemeClr val="bg1"/>
              </a:solidFill>
            </a:endParaRPr>
          </a:p>
        </p:txBody>
      </p:sp>
      <p:pic>
        <p:nvPicPr>
          <p:cNvPr id="14" name="Picture 13"/>
          <p:cNvPicPr>
            <a:picLocks noChangeAspect="1"/>
          </p:cNvPicPr>
          <p:nvPr userDrawn="1"/>
        </p:nvPicPr>
        <p:blipFill rotWithShape="1">
          <a:blip r:embed="rId14" cstate="print">
            <a:extLst>
              <a:ext uri="{28A0092B-C50C-407E-A947-70E740481C1C}">
                <a14:useLocalDpi xmlns:a14="http://schemas.microsoft.com/office/drawing/2010/main" val="0"/>
              </a:ext>
            </a:extLst>
          </a:blip>
          <a:srcRect l="23108" r="23108" b="19150"/>
          <a:stretch/>
        </p:blipFill>
        <p:spPr>
          <a:xfrm>
            <a:off x="-15025" y="-1"/>
            <a:ext cx="1346666" cy="1293461"/>
          </a:xfrm>
          <a:prstGeom prst="rect">
            <a:avLst/>
          </a:prstGeom>
        </p:spPr>
      </p:pic>
    </p:spTree>
    <p:extLst>
      <p:ext uri="{BB962C8B-B14F-4D97-AF65-F5344CB8AC3E}">
        <p14:creationId xmlns:p14="http://schemas.microsoft.com/office/powerpoint/2010/main" val="4249963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hyperlink" Target="https://arxiv.org/abs/1803.02072" TargetMode="External"/><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 1"/>
          <p:cNvSpPr txBox="1">
            <a:spLocks noGrp="1"/>
          </p:cNvSpPr>
          <p:nvPr>
            <p:ph type="title" idx="4294967295"/>
          </p:nvPr>
        </p:nvSpPr>
        <p:spPr>
          <a:xfrm>
            <a:off x="467544" y="908720"/>
            <a:ext cx="8228763" cy="1696106"/>
          </a:xfrm>
        </p:spPr>
        <p:txBody>
          <a:bodyPr>
            <a:normAutofit/>
          </a:bodyPr>
          <a:lstStyle/>
          <a:p>
            <a:pPr>
              <a:spcBef>
                <a:spcPts val="1080"/>
              </a:spcBef>
              <a:spcAft>
                <a:spcPts val="900"/>
              </a:spcAft>
            </a:pPr>
            <a:r>
              <a:rPr lang="sv-SE" dirty="0" smtClean="0"/>
              <a:t>In </a:t>
            </a:r>
            <a:r>
              <a:rPr lang="sv-SE" dirty="0" err="1" smtClean="0"/>
              <a:t>what</a:t>
            </a:r>
            <a:r>
              <a:rPr lang="sv-SE" dirty="0" smtClean="0"/>
              <a:t> </a:t>
            </a:r>
            <a:r>
              <a:rPr lang="sv-SE" dirty="0" err="1" smtClean="0"/>
              <a:t>way</a:t>
            </a:r>
            <a:r>
              <a:rPr lang="sv-SE" dirty="0" smtClean="0"/>
              <a:t> is a QGP </a:t>
            </a:r>
            <a:r>
              <a:rPr lang="sv-SE" dirty="0" err="1" smtClean="0"/>
              <a:t>interacting</a:t>
            </a:r>
            <a:r>
              <a:rPr lang="sv-SE" dirty="0" smtClean="0"/>
              <a:t>?</a:t>
            </a:r>
            <a:endParaRPr lang="sv-SE" dirty="0"/>
          </a:p>
        </p:txBody>
      </p:sp>
      <p:sp>
        <p:nvSpPr>
          <p:cNvPr id="4" name=" 1"/>
          <p:cNvSpPr txBox="1">
            <a:spLocks/>
          </p:cNvSpPr>
          <p:nvPr/>
        </p:nvSpPr>
        <p:spPr>
          <a:xfrm>
            <a:off x="619944" y="1916832"/>
            <a:ext cx="8228763" cy="144016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1080"/>
              </a:spcBef>
              <a:spcAft>
                <a:spcPts val="900"/>
              </a:spcAft>
            </a:pPr>
            <a:r>
              <a:rPr lang="sv-SE" sz="3600" dirty="0" smtClean="0"/>
              <a:t>Peter Christiansen</a:t>
            </a:r>
            <a:br>
              <a:rPr lang="sv-SE" sz="3600" dirty="0" smtClean="0"/>
            </a:br>
            <a:r>
              <a:rPr lang="sv-SE" sz="3600" dirty="0" smtClean="0"/>
              <a:t>Lund University</a:t>
            </a:r>
            <a:endParaRPr lang="sv-SE" sz="3600" dirty="0"/>
          </a:p>
        </p:txBody>
      </p:sp>
      <p:sp>
        <p:nvSpPr>
          <p:cNvPr id="5" name=" 1"/>
          <p:cNvSpPr txBox="1">
            <a:spLocks/>
          </p:cNvSpPr>
          <p:nvPr/>
        </p:nvSpPr>
        <p:spPr>
          <a:xfrm>
            <a:off x="755576" y="3501008"/>
            <a:ext cx="7848872" cy="1627065"/>
          </a:xfrm>
          <a:prstGeom prst="rect">
            <a:avLst/>
          </a:prstGeom>
        </p:spPr>
        <p:txBody>
          <a:bodyPr vert="horz" lIns="91440" tIns="45720" rIns="91440" bIns="45720" rtlCol="0" anchor="ct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1080"/>
              </a:spcBef>
              <a:spcAft>
                <a:spcPts val="900"/>
              </a:spcAft>
            </a:pPr>
            <a:r>
              <a:rPr lang="sv-SE" dirty="0" err="1" smtClean="0"/>
              <a:t>What</a:t>
            </a:r>
            <a:r>
              <a:rPr lang="sv-SE" dirty="0" smtClean="0"/>
              <a:t> </a:t>
            </a:r>
            <a:r>
              <a:rPr lang="sv-SE" dirty="0" err="1" smtClean="0"/>
              <a:t>interactions</a:t>
            </a:r>
            <a:r>
              <a:rPr lang="sv-SE" dirty="0" smtClean="0"/>
              <a:t> </a:t>
            </a:r>
            <a:r>
              <a:rPr lang="sv-SE" dirty="0" err="1" smtClean="0"/>
              <a:t>are</a:t>
            </a:r>
            <a:r>
              <a:rPr lang="sv-SE" dirty="0" smtClean="0"/>
              <a:t> </a:t>
            </a:r>
            <a:r>
              <a:rPr lang="sv-SE" dirty="0" err="1" smtClean="0"/>
              <a:t>needed</a:t>
            </a:r>
            <a:r>
              <a:rPr lang="sv-SE" dirty="0" smtClean="0"/>
              <a:t> to </a:t>
            </a:r>
            <a:r>
              <a:rPr lang="sv-SE" dirty="0" err="1" smtClean="0"/>
              <a:t>reproduce</a:t>
            </a:r>
            <a:r>
              <a:rPr lang="sv-SE" dirty="0" smtClean="0"/>
              <a:t> </a:t>
            </a:r>
            <a:br>
              <a:rPr lang="sv-SE" dirty="0" smtClean="0"/>
            </a:br>
            <a:r>
              <a:rPr lang="sv-SE" dirty="0" smtClean="0"/>
              <a:t>QGP-like </a:t>
            </a:r>
            <a:r>
              <a:rPr lang="sv-SE" dirty="0" err="1" smtClean="0"/>
              <a:t>effects</a:t>
            </a:r>
            <a:r>
              <a:rPr lang="sv-SE" dirty="0" smtClean="0"/>
              <a:t> in small systems</a:t>
            </a:r>
            <a:br>
              <a:rPr lang="sv-SE" dirty="0" smtClean="0"/>
            </a:br>
            <a:r>
              <a:rPr lang="sv-SE" dirty="0" smtClean="0"/>
              <a:t>and </a:t>
            </a:r>
            <a:r>
              <a:rPr lang="sv-SE" dirty="0" err="1" smtClean="0"/>
              <a:t>how</a:t>
            </a:r>
            <a:r>
              <a:rPr lang="sv-SE" dirty="0" smtClean="0"/>
              <a:t> </a:t>
            </a:r>
            <a:r>
              <a:rPr lang="sv-SE" dirty="0" err="1" smtClean="0"/>
              <a:t>are</a:t>
            </a:r>
            <a:r>
              <a:rPr lang="sv-SE" dirty="0" smtClean="0"/>
              <a:t> </a:t>
            </a:r>
            <a:r>
              <a:rPr lang="sv-SE" dirty="0" err="1" smtClean="0"/>
              <a:t>these</a:t>
            </a:r>
            <a:r>
              <a:rPr lang="sv-SE" dirty="0" smtClean="0"/>
              <a:t> </a:t>
            </a:r>
            <a:r>
              <a:rPr lang="sv-SE" dirty="0" err="1" smtClean="0"/>
              <a:t>interactions</a:t>
            </a:r>
            <a:r>
              <a:rPr lang="sv-SE" dirty="0" smtClean="0"/>
              <a:t> </a:t>
            </a:r>
            <a:r>
              <a:rPr lang="sv-SE" dirty="0" err="1" smtClean="0"/>
              <a:t>related</a:t>
            </a:r>
            <a:r>
              <a:rPr lang="sv-SE" dirty="0" smtClean="0"/>
              <a:t>?</a:t>
            </a:r>
          </a:p>
          <a:p>
            <a:pPr>
              <a:spcBef>
                <a:spcPts val="1080"/>
              </a:spcBef>
              <a:spcAft>
                <a:spcPts val="900"/>
              </a:spcAft>
            </a:pPr>
            <a:r>
              <a:rPr lang="sv-SE" dirty="0" err="1" smtClean="0"/>
              <a:t>Here</a:t>
            </a:r>
            <a:r>
              <a:rPr lang="sv-SE" dirty="0" smtClean="0"/>
              <a:t> </a:t>
            </a:r>
            <a:r>
              <a:rPr lang="sv-SE" dirty="0" err="1" smtClean="0"/>
              <a:t>concretely</a:t>
            </a:r>
            <a:r>
              <a:rPr lang="sv-SE" dirty="0" smtClean="0"/>
              <a:t> </a:t>
            </a:r>
            <a:r>
              <a:rPr lang="sv-SE" dirty="0" err="1" smtClean="0"/>
              <a:t>about</a:t>
            </a:r>
            <a:r>
              <a:rPr lang="sv-SE" dirty="0" smtClean="0"/>
              <a:t> the relation </a:t>
            </a:r>
            <a:r>
              <a:rPr lang="sv-SE" dirty="0" err="1" smtClean="0"/>
              <a:t>between</a:t>
            </a:r>
            <a:r>
              <a:rPr lang="sv-SE" dirty="0" smtClean="0"/>
              <a:t> </a:t>
            </a:r>
            <a:br>
              <a:rPr lang="sv-SE" dirty="0" smtClean="0"/>
            </a:br>
            <a:r>
              <a:rPr lang="sv-SE" dirty="0" err="1" smtClean="0"/>
              <a:t>flow</a:t>
            </a:r>
            <a:r>
              <a:rPr lang="sv-SE" dirty="0" smtClean="0"/>
              <a:t> and jet </a:t>
            </a:r>
            <a:r>
              <a:rPr lang="sv-SE" dirty="0" err="1" smtClean="0"/>
              <a:t>quenching</a:t>
            </a:r>
            <a:endParaRPr lang="sv-SE"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0564" y="5592207"/>
            <a:ext cx="3501676" cy="107715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5696" y="5592207"/>
            <a:ext cx="2051720" cy="1077153"/>
          </a:xfrm>
          <a:prstGeom prst="rect">
            <a:avLst/>
          </a:prstGeom>
        </p:spPr>
      </p:pic>
    </p:spTree>
    <p:extLst>
      <p:ext uri="{BB962C8B-B14F-4D97-AF65-F5344CB8AC3E}">
        <p14:creationId xmlns:p14="http://schemas.microsoft.com/office/powerpoint/2010/main" val="3814744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619672" y="1240438"/>
            <a:ext cx="6136607" cy="2476594"/>
          </a:xfrm>
          <a:prstGeom prst="rect">
            <a:avLst/>
          </a:prstGeom>
        </p:spPr>
      </p:pic>
      <p:sp>
        <p:nvSpPr>
          <p:cNvPr id="2" name="Title 1"/>
          <p:cNvSpPr>
            <a:spLocks noGrp="1"/>
          </p:cNvSpPr>
          <p:nvPr>
            <p:ph type="title"/>
          </p:nvPr>
        </p:nvSpPr>
        <p:spPr/>
        <p:txBody>
          <a:bodyPr>
            <a:normAutofit fontScale="90000"/>
          </a:bodyPr>
          <a:lstStyle/>
          <a:p>
            <a:r>
              <a:rPr lang="en-GB" dirty="0" smtClean="0"/>
              <a:t>Kinetic theory: flow in small systems</a:t>
            </a:r>
            <a:endParaRPr lang="en-GB" dirty="0"/>
          </a:p>
        </p:txBody>
      </p:sp>
      <p:sp>
        <p:nvSpPr>
          <p:cNvPr id="4" name="Slide Number Placeholder 3"/>
          <p:cNvSpPr>
            <a:spLocks noGrp="1"/>
          </p:cNvSpPr>
          <p:nvPr>
            <p:ph type="sldNum" sz="quarter" idx="12"/>
          </p:nvPr>
        </p:nvSpPr>
        <p:spPr/>
        <p:txBody>
          <a:bodyPr/>
          <a:lstStyle/>
          <a:p>
            <a:fld id="{BEB2B400-DCCD-4E4A-8997-0CBA26C25F6A}" type="slidenum">
              <a:rPr lang="sv-SE" smtClean="0"/>
              <a:t>10</a:t>
            </a:fld>
            <a:endParaRPr lang="sv-SE" dirty="0"/>
          </a:p>
        </p:txBody>
      </p:sp>
      <p:sp>
        <p:nvSpPr>
          <p:cNvPr id="7" name="Rectangle 6"/>
          <p:cNvSpPr/>
          <p:nvPr/>
        </p:nvSpPr>
        <p:spPr>
          <a:xfrm>
            <a:off x="496513" y="3645024"/>
            <a:ext cx="8539983" cy="1477328"/>
          </a:xfrm>
          <a:prstGeom prst="rect">
            <a:avLst/>
          </a:prstGeom>
        </p:spPr>
        <p:txBody>
          <a:bodyPr wrap="square">
            <a:spAutoFit/>
          </a:bodyPr>
          <a:lstStyle/>
          <a:p>
            <a:r>
              <a:rPr lang="en-GB" dirty="0" smtClean="0"/>
              <a:t>Caption: “Free-streaming </a:t>
            </a:r>
            <a:r>
              <a:rPr lang="en-GB" dirty="0"/>
              <a:t>particles move along the directions of their momentum vectors leading to local momentum anisotropies. </a:t>
            </a:r>
            <a:r>
              <a:rPr lang="en-GB" dirty="0" smtClean="0"/>
              <a:t>In the </a:t>
            </a:r>
            <a:r>
              <a:rPr lang="en-GB" dirty="0"/>
              <a:t>central region where most collisions take place, there is an excess of particles moving horizontally compared to vertically moving ones. </a:t>
            </a:r>
            <a:r>
              <a:rPr lang="en-GB" u="sng" dirty="0" smtClean="0"/>
              <a:t>The interactions </a:t>
            </a:r>
            <a:r>
              <a:rPr lang="en-GB" u="sng" dirty="0"/>
              <a:t>in the </a:t>
            </a:r>
            <a:r>
              <a:rPr lang="en-GB" u="sng" dirty="0" err="1"/>
              <a:t>center</a:t>
            </a:r>
            <a:r>
              <a:rPr lang="en-GB" u="sng" dirty="0"/>
              <a:t> region tend to </a:t>
            </a:r>
            <a:r>
              <a:rPr lang="en-GB" u="sng" dirty="0" err="1"/>
              <a:t>isotropize</a:t>
            </a:r>
            <a:r>
              <a:rPr lang="en-GB" u="sng" dirty="0"/>
              <a:t> the distribution function, and thus they reduce the number of horizontal movers and they </a:t>
            </a:r>
            <a:r>
              <a:rPr lang="en-GB" u="sng" dirty="0" smtClean="0"/>
              <a:t>add vertical </a:t>
            </a:r>
            <a:r>
              <a:rPr lang="en-GB" u="sng" dirty="0"/>
              <a:t>movers</a:t>
            </a:r>
            <a:r>
              <a:rPr lang="en-GB" dirty="0" smtClean="0"/>
              <a:t>.”</a:t>
            </a:r>
            <a:endParaRPr lang="en-GB" dirty="0"/>
          </a:p>
        </p:txBody>
      </p:sp>
      <p:sp>
        <p:nvSpPr>
          <p:cNvPr id="8" name="Rectangle 7"/>
          <p:cNvSpPr/>
          <p:nvPr/>
        </p:nvSpPr>
        <p:spPr>
          <a:xfrm>
            <a:off x="496513" y="5122352"/>
            <a:ext cx="8539983" cy="1754326"/>
          </a:xfrm>
          <a:prstGeom prst="rect">
            <a:avLst/>
          </a:prstGeom>
        </p:spPr>
        <p:txBody>
          <a:bodyPr wrap="square">
            <a:spAutoFit/>
          </a:bodyPr>
          <a:lstStyle/>
          <a:p>
            <a:r>
              <a:rPr lang="en-GB" dirty="0" smtClean="0"/>
              <a:t>Abstract: “Here</a:t>
            </a:r>
            <a:r>
              <a:rPr lang="en-GB" dirty="0"/>
              <a:t>, we demonstrate within the framework of </a:t>
            </a:r>
            <a:r>
              <a:rPr lang="en-GB" dirty="0" smtClean="0"/>
              <a:t>transport theory </a:t>
            </a:r>
            <a:r>
              <a:rPr lang="en-GB" dirty="0"/>
              <a:t>that even the mildest interaction correction to a picture of free-streaming particle distributions, namely </a:t>
            </a:r>
            <a:r>
              <a:rPr lang="en-GB" dirty="0" smtClean="0"/>
              <a:t>the inclusion </a:t>
            </a:r>
            <a:r>
              <a:rPr lang="en-GB" dirty="0"/>
              <a:t>of one </a:t>
            </a:r>
            <a:r>
              <a:rPr lang="en-GB" dirty="0" err="1"/>
              <a:t>perturbatively</a:t>
            </a:r>
            <a:r>
              <a:rPr lang="en-GB" dirty="0"/>
              <a:t> weak interaction (“one-hit dynamics”), will generically give rise to all observed </a:t>
            </a:r>
            <a:r>
              <a:rPr lang="en-GB" dirty="0" smtClean="0"/>
              <a:t>linear and </a:t>
            </a:r>
            <a:r>
              <a:rPr lang="en-GB" dirty="0"/>
              <a:t>non-linear </a:t>
            </a:r>
            <a:r>
              <a:rPr lang="en-GB" dirty="0" smtClean="0"/>
              <a:t>structures. … </a:t>
            </a:r>
            <a:r>
              <a:rPr lang="en-GB" u="sng" dirty="0"/>
              <a:t>As a non-vanishing mean free path is indicative of non-minimal dissipation, this challenges the </a:t>
            </a:r>
            <a:r>
              <a:rPr lang="en-GB" u="sng" dirty="0" smtClean="0"/>
              <a:t>perfect fluid </a:t>
            </a:r>
            <a:r>
              <a:rPr lang="en-GB" u="sng" dirty="0"/>
              <a:t>paradigm of ultra-relativistic nucleus-nucleus and hadron-nucleus collisions</a:t>
            </a:r>
            <a:r>
              <a:rPr lang="en-GB" dirty="0" smtClean="0"/>
              <a:t>.”</a:t>
            </a:r>
            <a:endParaRPr lang="en-GB" dirty="0"/>
          </a:p>
        </p:txBody>
      </p:sp>
      <p:sp>
        <p:nvSpPr>
          <p:cNvPr id="9" name="Rectangle 8"/>
          <p:cNvSpPr/>
          <p:nvPr/>
        </p:nvSpPr>
        <p:spPr>
          <a:xfrm>
            <a:off x="539552" y="1417638"/>
            <a:ext cx="3312702" cy="646331"/>
          </a:xfrm>
          <a:prstGeom prst="rect">
            <a:avLst/>
          </a:prstGeom>
        </p:spPr>
        <p:txBody>
          <a:bodyPr wrap="none">
            <a:spAutoFit/>
          </a:bodyPr>
          <a:lstStyle/>
          <a:p>
            <a:r>
              <a:rPr lang="en-GB" dirty="0">
                <a:hlinkClick r:id="rId3"/>
              </a:rPr>
              <a:t>https://</a:t>
            </a:r>
            <a:r>
              <a:rPr lang="en-GB" dirty="0" smtClean="0">
                <a:hlinkClick r:id="rId3"/>
              </a:rPr>
              <a:t>arxiv.org/abs/1803.02072</a:t>
            </a:r>
            <a:endParaRPr lang="en-GB" dirty="0" smtClean="0"/>
          </a:p>
          <a:p>
            <a:endParaRPr lang="en-GB" dirty="0" smtClean="0"/>
          </a:p>
        </p:txBody>
      </p:sp>
    </p:spTree>
    <p:extLst>
      <p:ext uri="{BB962C8B-B14F-4D97-AF65-F5344CB8AC3E}">
        <p14:creationId xmlns:p14="http://schemas.microsoft.com/office/powerpoint/2010/main" val="230684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What does this model predict</a:t>
            </a:r>
            <a:r>
              <a:rPr lang="en-GB" dirty="0" smtClean="0"/>
              <a:t>?</a:t>
            </a:r>
            <a:br>
              <a:rPr lang="en-GB" dirty="0" smtClean="0"/>
            </a:br>
            <a:r>
              <a:rPr lang="en-GB" dirty="0" smtClean="0"/>
              <a:t>What are its signatures?</a:t>
            </a:r>
            <a:endParaRPr lang="en-GB" dirty="0"/>
          </a:p>
        </p:txBody>
      </p:sp>
      <p:sp>
        <p:nvSpPr>
          <p:cNvPr id="3" name="Content Placeholder 2"/>
          <p:cNvSpPr>
            <a:spLocks noGrp="1"/>
          </p:cNvSpPr>
          <p:nvPr>
            <p:ph idx="1"/>
          </p:nvPr>
        </p:nvSpPr>
        <p:spPr/>
        <p:txBody>
          <a:bodyPr>
            <a:normAutofit/>
          </a:bodyPr>
          <a:lstStyle/>
          <a:p>
            <a:r>
              <a:rPr lang="en-GB" dirty="0" smtClean="0"/>
              <a:t>Difficult because it is not quantitative (only includes collective effects) so these are my guesses!</a:t>
            </a:r>
          </a:p>
          <a:p>
            <a:r>
              <a:rPr lang="en-GB" dirty="0"/>
              <a:t>Mini jet quenching</a:t>
            </a:r>
          </a:p>
          <a:p>
            <a:pPr lvl="1"/>
            <a:r>
              <a:rPr lang="en-GB" dirty="0"/>
              <a:t>In particular when comparing near and away side jet!</a:t>
            </a:r>
          </a:p>
          <a:p>
            <a:pPr lvl="1"/>
            <a:r>
              <a:rPr lang="en-GB" dirty="0"/>
              <a:t>Must be huge effect in </a:t>
            </a:r>
            <a:r>
              <a:rPr lang="en-GB" dirty="0" smtClean="0"/>
              <a:t>larger systems</a:t>
            </a:r>
            <a:endParaRPr lang="en-GB" dirty="0"/>
          </a:p>
        </p:txBody>
      </p:sp>
      <p:sp>
        <p:nvSpPr>
          <p:cNvPr id="4" name="Slide Number Placeholder 3"/>
          <p:cNvSpPr>
            <a:spLocks noGrp="1"/>
          </p:cNvSpPr>
          <p:nvPr>
            <p:ph type="sldNum" sz="quarter" idx="12"/>
          </p:nvPr>
        </p:nvSpPr>
        <p:spPr/>
        <p:txBody>
          <a:bodyPr/>
          <a:lstStyle/>
          <a:p>
            <a:fld id="{BEB2B400-DCCD-4E4A-8997-0CBA26C25F6A}" type="slidenum">
              <a:rPr lang="sv-SE" smtClean="0"/>
              <a:t>11</a:t>
            </a:fld>
            <a:endParaRPr lang="sv-SE" dirty="0"/>
          </a:p>
        </p:txBody>
      </p:sp>
    </p:spTree>
    <p:extLst>
      <p:ext uri="{BB962C8B-B14F-4D97-AF65-F5344CB8AC3E}">
        <p14:creationId xmlns:p14="http://schemas.microsoft.com/office/powerpoint/2010/main" val="2626130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do we know? I</a:t>
            </a:r>
            <a:r>
              <a:rPr lang="en-GB" baseline="-25000" dirty="0" smtClean="0"/>
              <a:t>AA</a:t>
            </a:r>
            <a:endParaRPr lang="en-GB" baseline="-25000" dirty="0"/>
          </a:p>
        </p:txBody>
      </p:sp>
      <p:pic>
        <p:nvPicPr>
          <p:cNvPr id="8" name="Content Placeholder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1560" y="1772816"/>
            <a:ext cx="3372286" cy="4525963"/>
          </a:xfrm>
        </p:spPr>
      </p:pic>
      <p:sp>
        <p:nvSpPr>
          <p:cNvPr id="4" name="Slide Number Placeholder 3"/>
          <p:cNvSpPr>
            <a:spLocks noGrp="1"/>
          </p:cNvSpPr>
          <p:nvPr>
            <p:ph type="sldNum" sz="quarter" idx="12"/>
          </p:nvPr>
        </p:nvSpPr>
        <p:spPr/>
        <p:txBody>
          <a:bodyPr/>
          <a:lstStyle/>
          <a:p>
            <a:fld id="{BEB2B400-DCCD-4E4A-8997-0CBA26C25F6A}" type="slidenum">
              <a:rPr lang="sv-SE" smtClean="0"/>
              <a:t>12</a:t>
            </a:fld>
            <a:endParaRPr lang="sv-SE" dirty="0"/>
          </a:p>
        </p:txBody>
      </p:sp>
      <p:sp>
        <p:nvSpPr>
          <p:cNvPr id="5" name="Rectangle 4"/>
          <p:cNvSpPr/>
          <p:nvPr/>
        </p:nvSpPr>
        <p:spPr>
          <a:xfrm>
            <a:off x="5640758" y="1232972"/>
            <a:ext cx="3395738" cy="369332"/>
          </a:xfrm>
          <a:prstGeom prst="rect">
            <a:avLst/>
          </a:prstGeom>
        </p:spPr>
        <p:txBody>
          <a:bodyPr wrap="none">
            <a:spAutoFit/>
          </a:bodyPr>
          <a:lstStyle/>
          <a:p>
            <a:r>
              <a:rPr lang="en-GB" dirty="0"/>
              <a:t>Phys. Rev. Lett. 108 (2012) 092301</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5984" y="1795751"/>
            <a:ext cx="4970512" cy="2406774"/>
          </a:xfrm>
          <a:prstGeom prst="rect">
            <a:avLst/>
          </a:prstGeom>
        </p:spPr>
      </p:pic>
      <p:sp>
        <p:nvSpPr>
          <p:cNvPr id="10" name="TextBox 9"/>
          <p:cNvSpPr txBox="1"/>
          <p:nvPr/>
        </p:nvSpPr>
        <p:spPr>
          <a:xfrm>
            <a:off x="4283968" y="4514344"/>
            <a:ext cx="4536504" cy="1938992"/>
          </a:xfrm>
          <a:prstGeom prst="rect">
            <a:avLst/>
          </a:prstGeom>
          <a:noFill/>
        </p:spPr>
        <p:txBody>
          <a:bodyPr wrap="square" rtlCol="0">
            <a:spAutoFit/>
          </a:bodyPr>
          <a:lstStyle/>
          <a:p>
            <a:r>
              <a:rPr lang="en-GB" sz="2400" dirty="0" smtClean="0"/>
              <a:t>Not any evidence that there are significant jet modifications in peripheral Pb-Pb collisions.</a:t>
            </a:r>
          </a:p>
          <a:p>
            <a:r>
              <a:rPr lang="en-GB" sz="2400" dirty="0" smtClean="0"/>
              <a:t>In particular the back-to-back structure is the same!</a:t>
            </a:r>
          </a:p>
        </p:txBody>
      </p:sp>
    </p:spTree>
    <p:extLst>
      <p:ext uri="{BB962C8B-B14F-4D97-AF65-F5344CB8AC3E}">
        <p14:creationId xmlns:p14="http://schemas.microsoft.com/office/powerpoint/2010/main" val="3706558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Kinetic theory comments</a:t>
            </a:r>
            <a:endParaRPr lang="en-GB" dirty="0"/>
          </a:p>
        </p:txBody>
      </p:sp>
      <p:sp>
        <p:nvSpPr>
          <p:cNvPr id="3" name="Content Placeholder 2"/>
          <p:cNvSpPr>
            <a:spLocks noGrp="1"/>
          </p:cNvSpPr>
          <p:nvPr>
            <p:ph idx="1"/>
          </p:nvPr>
        </p:nvSpPr>
        <p:spPr/>
        <p:txBody>
          <a:bodyPr>
            <a:normAutofit fontScale="92500" lnSpcReduction="10000"/>
          </a:bodyPr>
          <a:lstStyle/>
          <a:p>
            <a:r>
              <a:rPr lang="en-GB" dirty="0"/>
              <a:t>Large effect → obvious mechanism</a:t>
            </a:r>
          </a:p>
          <a:p>
            <a:r>
              <a:rPr lang="en-GB" dirty="0"/>
              <a:t>Small effect → obscure mechanism</a:t>
            </a:r>
          </a:p>
          <a:p>
            <a:endParaRPr lang="en-GB" dirty="0" smtClean="0"/>
          </a:p>
          <a:p>
            <a:r>
              <a:rPr lang="en-GB" dirty="0" smtClean="0"/>
              <a:t>My conclusion: Before </a:t>
            </a:r>
            <a:r>
              <a:rPr lang="en-GB" dirty="0"/>
              <a:t>kinetic theory can be considered as a serious candidate for non-equilibrium </a:t>
            </a:r>
            <a:r>
              <a:rPr lang="en-GB" dirty="0" smtClean="0"/>
              <a:t>physics, quantitative transparent </a:t>
            </a:r>
            <a:r>
              <a:rPr lang="en-GB" dirty="0"/>
              <a:t>estimates of </a:t>
            </a:r>
            <a:r>
              <a:rPr lang="en-GB" dirty="0" smtClean="0"/>
              <a:t>(mini-)jet quenching (and ideally more fingerprints) must </a:t>
            </a:r>
            <a:r>
              <a:rPr lang="en-GB" dirty="0"/>
              <a:t>be </a:t>
            </a:r>
            <a:r>
              <a:rPr lang="en-GB" dirty="0" smtClean="0"/>
              <a:t>done in a way that it can be compared to experimental data (e.g. via the new heavy-ion Rivet, see C. </a:t>
            </a:r>
            <a:r>
              <a:rPr lang="en-GB" dirty="0" err="1" smtClean="0"/>
              <a:t>Bierlich’s</a:t>
            </a:r>
            <a:r>
              <a:rPr lang="en-GB" dirty="0" smtClean="0"/>
              <a:t> hand on session on Monday)</a:t>
            </a:r>
            <a:endParaRPr lang="en-GB" dirty="0"/>
          </a:p>
          <a:p>
            <a:endParaRPr lang="en-GB" dirty="0"/>
          </a:p>
        </p:txBody>
      </p:sp>
      <p:sp>
        <p:nvSpPr>
          <p:cNvPr id="4" name="Slide Number Placeholder 3"/>
          <p:cNvSpPr>
            <a:spLocks noGrp="1"/>
          </p:cNvSpPr>
          <p:nvPr>
            <p:ph type="sldNum" sz="quarter" idx="12"/>
          </p:nvPr>
        </p:nvSpPr>
        <p:spPr/>
        <p:txBody>
          <a:bodyPr/>
          <a:lstStyle/>
          <a:p>
            <a:fld id="{BEB2B400-DCCD-4E4A-8997-0CBA26C25F6A}" type="slidenum">
              <a:rPr lang="sv-SE" smtClean="0"/>
              <a:t>13</a:t>
            </a:fld>
            <a:endParaRPr lang="sv-SE" dirty="0"/>
          </a:p>
        </p:txBody>
      </p:sp>
    </p:spTree>
    <p:extLst>
      <p:ext uri="{BB962C8B-B14F-4D97-AF65-F5344CB8AC3E}">
        <p14:creationId xmlns:p14="http://schemas.microsoft.com/office/powerpoint/2010/main" val="240122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74638"/>
            <a:ext cx="7776864" cy="1143000"/>
          </a:xfrm>
        </p:spPr>
        <p:txBody>
          <a:bodyPr>
            <a:normAutofit fontScale="90000"/>
          </a:bodyPr>
          <a:lstStyle/>
          <a:p>
            <a:r>
              <a:rPr lang="en-GB" dirty="0" smtClean="0"/>
              <a:t>Second model: </a:t>
            </a:r>
            <a:r>
              <a:rPr lang="en-GB" dirty="0" err="1" smtClean="0"/>
              <a:t>Angantyr</a:t>
            </a:r>
            <a:r>
              <a:rPr lang="en-GB" dirty="0" smtClean="0"/>
              <a:t/>
            </a:r>
            <a:br>
              <a:rPr lang="en-GB" dirty="0" smtClean="0"/>
            </a:br>
            <a:r>
              <a:rPr lang="en-GB" dirty="0" smtClean="0"/>
              <a:t>(see L. </a:t>
            </a:r>
            <a:r>
              <a:rPr lang="en-GB" dirty="0" err="1"/>
              <a:t>L</a:t>
            </a:r>
            <a:r>
              <a:rPr lang="en-GB" dirty="0" err="1" smtClean="0"/>
              <a:t>önnblad’s</a:t>
            </a:r>
            <a:r>
              <a:rPr lang="en-GB" dirty="0" smtClean="0"/>
              <a:t> slides on Monday)</a:t>
            </a:r>
            <a:endParaRPr lang="en-GB" dirty="0"/>
          </a:p>
        </p:txBody>
      </p:sp>
      <p:sp>
        <p:nvSpPr>
          <p:cNvPr id="3" name="Content Placeholder 2"/>
          <p:cNvSpPr>
            <a:spLocks noGrp="1"/>
          </p:cNvSpPr>
          <p:nvPr>
            <p:ph idx="1"/>
          </p:nvPr>
        </p:nvSpPr>
        <p:spPr/>
        <p:txBody>
          <a:bodyPr>
            <a:normAutofit/>
          </a:bodyPr>
          <a:lstStyle/>
          <a:p>
            <a:r>
              <a:rPr lang="en-GB" dirty="0" err="1" smtClean="0"/>
              <a:t>Angantyr</a:t>
            </a:r>
            <a:r>
              <a:rPr lang="en-GB" dirty="0" smtClean="0"/>
              <a:t> can be used </a:t>
            </a:r>
            <a:r>
              <a:rPr lang="en-GB" smtClean="0"/>
              <a:t>to </a:t>
            </a:r>
            <a:r>
              <a:rPr lang="en-GB" smtClean="0"/>
              <a:t>study </a:t>
            </a:r>
            <a:r>
              <a:rPr lang="en-GB" dirty="0" smtClean="0"/>
              <a:t>interesting questions</a:t>
            </a:r>
            <a:r>
              <a:rPr lang="en-GB" dirty="0" smtClean="0"/>
              <a:t>:</a:t>
            </a:r>
          </a:p>
          <a:p>
            <a:pPr lvl="1"/>
            <a:r>
              <a:rPr lang="en-GB" dirty="0" smtClean="0"/>
              <a:t>There is flow via string shoving</a:t>
            </a:r>
          </a:p>
          <a:p>
            <a:pPr lvl="2"/>
            <a:r>
              <a:rPr lang="en-GB" dirty="0" smtClean="0"/>
              <a:t>How does this affect mini </a:t>
            </a:r>
            <a:r>
              <a:rPr lang="en-GB" dirty="0" smtClean="0"/>
              <a:t>jets?</a:t>
            </a:r>
            <a:endParaRPr lang="en-GB" dirty="0"/>
          </a:p>
          <a:p>
            <a:pPr lvl="1"/>
            <a:r>
              <a:rPr lang="en-GB" dirty="0" smtClean="0"/>
              <a:t>How </a:t>
            </a:r>
            <a:r>
              <a:rPr lang="en-GB" dirty="0"/>
              <a:t>small a system can </a:t>
            </a:r>
            <a:r>
              <a:rPr lang="en-GB" dirty="0" smtClean="0"/>
              <a:t>shove?</a:t>
            </a:r>
            <a:endParaRPr lang="en-GB" dirty="0"/>
          </a:p>
          <a:p>
            <a:endParaRPr lang="en-GB" dirty="0"/>
          </a:p>
          <a:p>
            <a:r>
              <a:rPr lang="en-GB" dirty="0"/>
              <a:t>Study 1 MPI system!	</a:t>
            </a:r>
          </a:p>
          <a:p>
            <a:r>
              <a:rPr lang="en-GB" dirty="0"/>
              <a:t>No classical geometry but there </a:t>
            </a:r>
            <a:r>
              <a:rPr lang="en-GB" dirty="0" smtClean="0"/>
              <a:t>are 2 strings and radiation</a:t>
            </a:r>
            <a:endParaRPr lang="en-GB" dirty="0"/>
          </a:p>
        </p:txBody>
      </p:sp>
      <p:sp>
        <p:nvSpPr>
          <p:cNvPr id="4" name="Slide Number Placeholder 3"/>
          <p:cNvSpPr>
            <a:spLocks noGrp="1"/>
          </p:cNvSpPr>
          <p:nvPr>
            <p:ph type="sldNum" sz="quarter" idx="12"/>
          </p:nvPr>
        </p:nvSpPr>
        <p:spPr/>
        <p:txBody>
          <a:bodyPr/>
          <a:lstStyle/>
          <a:p>
            <a:fld id="{BEB2B400-DCCD-4E4A-8997-0CBA26C25F6A}" type="slidenum">
              <a:rPr lang="sv-SE" smtClean="0"/>
              <a:t>14</a:t>
            </a:fld>
            <a:endParaRPr lang="sv-SE" dirty="0"/>
          </a:p>
        </p:txBody>
      </p:sp>
    </p:spTree>
    <p:extLst>
      <p:ext uri="{BB962C8B-B14F-4D97-AF65-F5344CB8AC3E}">
        <p14:creationId xmlns:p14="http://schemas.microsoft.com/office/powerpoint/2010/main" val="183603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p>
            <a:pPr lvl="0"/>
            <a:r>
              <a:rPr lang="en-GB" dirty="0" smtClean="0"/>
              <a:t>dN/d</a:t>
            </a:r>
            <a:r>
              <a:rPr lang="el-GR" dirty="0" smtClean="0"/>
              <a:t>η</a:t>
            </a:r>
            <a:r>
              <a:rPr lang="en-GB" dirty="0" smtClean="0"/>
              <a:t> (ND </a:t>
            </a:r>
            <a:r>
              <a:rPr lang="en-GB" dirty="0" smtClean="0">
                <a:sym typeface="Symbol" panose="05050102010706020507" pitchFamily="18" charset="2"/>
              </a:rPr>
              <a:t>s=13 </a:t>
            </a:r>
            <a:r>
              <a:rPr lang="en-GB" dirty="0" err="1" smtClean="0">
                <a:sym typeface="Symbol" panose="05050102010706020507" pitchFamily="18" charset="2"/>
              </a:rPr>
              <a:t>TeV</a:t>
            </a:r>
            <a:r>
              <a:rPr lang="en-GB" dirty="0" smtClean="0">
                <a:sym typeface="Symbol" panose="05050102010706020507" pitchFamily="18" charset="2"/>
              </a:rPr>
              <a:t>)</a:t>
            </a:r>
            <a:endParaRPr lang="en-GB" dirty="0"/>
          </a:p>
        </p:txBody>
      </p:sp>
      <p:pic>
        <p:nvPicPr>
          <p:cNvPr id="3" name="Picture Placeholder 2">
            <a:extLst>
              <a:ext uri="{FF2B5EF4-FFF2-40B4-BE49-F238E27FC236}">
                <a16:creationId xmlns:a16="http://schemas.microsoft.com/office/drawing/2014/main" id="{00000000-0000-0000-0000-000000000000}"/>
              </a:ext>
            </a:extLst>
          </p:cNvPr>
          <p:cNvPicPr>
            <a:picLocks noGrp="1" noChangeAspect="1"/>
          </p:cNvPicPr>
          <p:nvPr>
            <p:ph type="pic" idx="4294967295"/>
          </p:nvPr>
        </p:nvPicPr>
        <p:blipFill>
          <a:blip r:embed="rId3">
            <a:lum/>
            <a:alphaModFix/>
          </a:blip>
          <a:srcRect/>
          <a:stretch>
            <a:fillRect/>
          </a:stretch>
        </p:blipFill>
        <p:spPr>
          <a:xfrm>
            <a:off x="1730310" y="1872478"/>
            <a:ext cx="5682622" cy="4083465"/>
          </a:xfrm>
        </p:spPr>
      </p:pic>
      <p:sp>
        <p:nvSpPr>
          <p:cNvPr id="4" name="TextBox 3"/>
          <p:cNvSpPr txBox="1"/>
          <p:nvPr/>
        </p:nvSpPr>
        <p:spPr>
          <a:xfrm>
            <a:off x="7446138" y="3068960"/>
            <a:ext cx="1789208" cy="1200329"/>
          </a:xfrm>
          <a:prstGeom prst="rect">
            <a:avLst/>
          </a:prstGeom>
          <a:noFill/>
        </p:spPr>
        <p:txBody>
          <a:bodyPr wrap="none" rtlCol="0">
            <a:spAutoFit/>
          </a:bodyPr>
          <a:lstStyle/>
          <a:p>
            <a:r>
              <a:rPr lang="en-GB" sz="2400" dirty="0" smtClean="0">
                <a:solidFill>
                  <a:srgbClr val="150CD2"/>
                </a:solidFill>
              </a:rPr>
              <a:t>PYTHIA8.240</a:t>
            </a:r>
          </a:p>
          <a:p>
            <a:r>
              <a:rPr lang="en-GB" sz="2400" dirty="0" smtClean="0">
                <a:solidFill>
                  <a:srgbClr val="150CD2"/>
                </a:solidFill>
              </a:rPr>
              <a:t>Example:</a:t>
            </a:r>
          </a:p>
          <a:p>
            <a:r>
              <a:rPr lang="en-GB" sz="2400" dirty="0" smtClean="0">
                <a:solidFill>
                  <a:srgbClr val="150CD2"/>
                </a:solidFill>
              </a:rPr>
              <a:t>Main101</a:t>
            </a:r>
            <a:endParaRPr lang="en-GB" sz="2400" dirty="0">
              <a:solidFill>
                <a:srgbClr val="150CD2"/>
              </a:solidFill>
            </a:endParaRPr>
          </a:p>
        </p:txBody>
      </p:sp>
      <p:sp>
        <p:nvSpPr>
          <p:cNvPr id="5" name="TextBox 4"/>
          <p:cNvSpPr txBox="1"/>
          <p:nvPr/>
        </p:nvSpPr>
        <p:spPr>
          <a:xfrm>
            <a:off x="7346081" y="4581128"/>
            <a:ext cx="1494063" cy="1569660"/>
          </a:xfrm>
          <a:prstGeom prst="rect">
            <a:avLst/>
          </a:prstGeom>
          <a:noFill/>
        </p:spPr>
        <p:txBody>
          <a:bodyPr wrap="none" rtlCol="0">
            <a:spAutoFit/>
          </a:bodyPr>
          <a:lstStyle/>
          <a:p>
            <a:pPr algn="ctr"/>
            <a:r>
              <a:rPr lang="en-GB" sz="2400" dirty="0" smtClean="0">
                <a:solidFill>
                  <a:srgbClr val="FF0000"/>
                </a:solidFill>
              </a:rPr>
              <a:t>Main101</a:t>
            </a:r>
            <a:br>
              <a:rPr lang="en-GB" sz="2400" dirty="0" smtClean="0">
                <a:solidFill>
                  <a:srgbClr val="FF0000"/>
                </a:solidFill>
              </a:rPr>
            </a:br>
            <a:r>
              <a:rPr lang="en-GB" sz="2400" dirty="0" smtClean="0">
                <a:solidFill>
                  <a:srgbClr val="FF0000"/>
                </a:solidFill>
              </a:rPr>
              <a:t>1 MPI</a:t>
            </a:r>
          </a:p>
          <a:p>
            <a:pPr algn="ctr"/>
            <a:r>
              <a:rPr lang="en-GB" sz="2400" dirty="0" smtClean="0">
                <a:solidFill>
                  <a:srgbClr val="FF0000"/>
                </a:solidFill>
              </a:rPr>
              <a:t>(switch off</a:t>
            </a:r>
            <a:br>
              <a:rPr lang="en-GB" sz="2400" dirty="0" smtClean="0">
                <a:solidFill>
                  <a:srgbClr val="FF0000"/>
                </a:solidFill>
              </a:rPr>
            </a:br>
            <a:r>
              <a:rPr lang="en-GB" sz="2400" dirty="0" smtClean="0">
                <a:solidFill>
                  <a:srgbClr val="FF0000"/>
                </a:solidFill>
              </a:rPr>
              <a:t>MPIs)</a:t>
            </a:r>
            <a:endParaRPr lang="en-GB" sz="2400" dirty="0">
              <a:solidFill>
                <a:srgbClr val="FF0000"/>
              </a:solidFill>
            </a:endParaRPr>
          </a:p>
        </p:txBody>
      </p:sp>
    </p:spTree>
    <p:extLst>
      <p:ext uri="{BB962C8B-B14F-4D97-AF65-F5344CB8AC3E}">
        <p14:creationId xmlns:p14="http://schemas.microsoft.com/office/powerpoint/2010/main" val="2582275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427040" y="461417"/>
            <a:ext cx="7259760" cy="769441"/>
          </a:xfrm>
        </p:spPr>
        <p:txBody>
          <a:bodyPr>
            <a:spAutoFit/>
          </a:bodyPr>
          <a:lstStyle/>
          <a:p>
            <a:pPr lvl="0"/>
            <a:r>
              <a:rPr lang="en-GB" dirty="0" smtClean="0"/>
              <a:t>Multiplicity (ND </a:t>
            </a:r>
            <a:r>
              <a:rPr lang="en-GB" dirty="0" smtClean="0">
                <a:sym typeface="Symbol" panose="05050102010706020507" pitchFamily="18" charset="2"/>
              </a:rPr>
              <a:t></a:t>
            </a:r>
            <a:r>
              <a:rPr lang="en-GB" dirty="0">
                <a:sym typeface="Symbol" panose="05050102010706020507" pitchFamily="18" charset="2"/>
              </a:rPr>
              <a:t>s=13 </a:t>
            </a:r>
            <a:r>
              <a:rPr lang="en-GB" dirty="0" err="1">
                <a:sym typeface="Symbol" panose="05050102010706020507" pitchFamily="18" charset="2"/>
              </a:rPr>
              <a:t>TeV</a:t>
            </a:r>
            <a:r>
              <a:rPr lang="en-GB" dirty="0">
                <a:sym typeface="Symbol" panose="05050102010706020507" pitchFamily="18" charset="2"/>
              </a:rPr>
              <a:t>)</a:t>
            </a:r>
            <a:endParaRPr lang="en-GB" dirty="0"/>
          </a:p>
        </p:txBody>
      </p:sp>
      <p:pic>
        <p:nvPicPr>
          <p:cNvPr id="3" name="Picture Placeholder 2">
            <a:extLst>
              <a:ext uri="{FF2B5EF4-FFF2-40B4-BE49-F238E27FC236}">
                <a16:creationId xmlns:a16="http://schemas.microsoft.com/office/drawing/2014/main" id="{00000000-0000-0000-0000-000000000000}"/>
              </a:ext>
            </a:extLst>
          </p:cNvPr>
          <p:cNvPicPr>
            <a:picLocks noGrp="1" noChangeAspect="1"/>
          </p:cNvPicPr>
          <p:nvPr>
            <p:ph type="pic" idx="4294967295"/>
          </p:nvPr>
        </p:nvPicPr>
        <p:blipFill>
          <a:blip r:embed="rId3">
            <a:lum/>
            <a:alphaModFix/>
          </a:blip>
          <a:srcRect/>
          <a:stretch>
            <a:fillRect/>
          </a:stretch>
        </p:blipFill>
        <p:spPr>
          <a:xfrm>
            <a:off x="1730310" y="1872478"/>
            <a:ext cx="5682622" cy="4083465"/>
          </a:xfrm>
        </p:spPr>
      </p:pic>
      <p:sp>
        <p:nvSpPr>
          <p:cNvPr id="4" name="TextBox 3"/>
          <p:cNvSpPr txBox="1"/>
          <p:nvPr/>
        </p:nvSpPr>
        <p:spPr>
          <a:xfrm>
            <a:off x="7446138" y="3284984"/>
            <a:ext cx="1293944" cy="461665"/>
          </a:xfrm>
          <a:prstGeom prst="rect">
            <a:avLst/>
          </a:prstGeom>
          <a:noFill/>
        </p:spPr>
        <p:txBody>
          <a:bodyPr wrap="none" rtlCol="0">
            <a:spAutoFit/>
          </a:bodyPr>
          <a:lstStyle/>
          <a:p>
            <a:r>
              <a:rPr lang="en-GB" sz="2400" dirty="0" smtClean="0">
                <a:solidFill>
                  <a:srgbClr val="150CD2"/>
                </a:solidFill>
              </a:rPr>
              <a:t>Main101</a:t>
            </a:r>
            <a:endParaRPr lang="en-GB" sz="2400" dirty="0">
              <a:solidFill>
                <a:srgbClr val="150CD2"/>
              </a:solidFill>
            </a:endParaRPr>
          </a:p>
        </p:txBody>
      </p:sp>
      <p:sp>
        <p:nvSpPr>
          <p:cNvPr id="5" name="TextBox 4"/>
          <p:cNvSpPr txBox="1"/>
          <p:nvPr/>
        </p:nvSpPr>
        <p:spPr>
          <a:xfrm>
            <a:off x="7446138" y="4581128"/>
            <a:ext cx="1293944" cy="830997"/>
          </a:xfrm>
          <a:prstGeom prst="rect">
            <a:avLst/>
          </a:prstGeom>
          <a:noFill/>
        </p:spPr>
        <p:txBody>
          <a:bodyPr wrap="none" rtlCol="0">
            <a:spAutoFit/>
          </a:bodyPr>
          <a:lstStyle/>
          <a:p>
            <a:pPr algn="ctr"/>
            <a:r>
              <a:rPr lang="en-GB" sz="2400" dirty="0" smtClean="0">
                <a:solidFill>
                  <a:srgbClr val="FF0000"/>
                </a:solidFill>
              </a:rPr>
              <a:t>Main101</a:t>
            </a:r>
            <a:br>
              <a:rPr lang="en-GB" sz="2400" dirty="0" smtClean="0">
                <a:solidFill>
                  <a:srgbClr val="FF0000"/>
                </a:solidFill>
              </a:rPr>
            </a:br>
            <a:r>
              <a:rPr lang="en-GB" sz="2400" dirty="0" smtClean="0">
                <a:solidFill>
                  <a:srgbClr val="FF0000"/>
                </a:solidFill>
              </a:rPr>
              <a:t>1 MPI</a:t>
            </a:r>
            <a:endParaRPr lang="en-GB" sz="2400" dirty="0">
              <a:solidFill>
                <a:srgbClr val="FF0000"/>
              </a:solidFill>
            </a:endParaRPr>
          </a:p>
        </p:txBody>
      </p:sp>
    </p:spTree>
    <p:extLst>
      <p:ext uri="{BB962C8B-B14F-4D97-AF65-F5344CB8AC3E}">
        <p14:creationId xmlns:p14="http://schemas.microsoft.com/office/powerpoint/2010/main" val="3354479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normAutofit fontScale="90000"/>
          </a:bodyPr>
          <a:lstStyle/>
          <a:p>
            <a:pPr lvl="0"/>
            <a:r>
              <a:rPr lang="en-GB" dirty="0"/>
              <a:t>PYTHIA </a:t>
            </a:r>
            <a:r>
              <a:rPr lang="en-GB" dirty="0" smtClean="0"/>
              <a:t>8.240 default ND</a:t>
            </a:r>
            <a:br>
              <a:rPr lang="en-GB" dirty="0" smtClean="0"/>
            </a:br>
            <a:r>
              <a:rPr lang="en-GB" dirty="0">
                <a:sym typeface="Symbol" panose="05050102010706020507" pitchFamily="18" charset="2"/>
              </a:rPr>
              <a:t>s=13 </a:t>
            </a:r>
            <a:r>
              <a:rPr lang="en-GB" dirty="0" err="1" smtClean="0">
                <a:sym typeface="Symbol" panose="05050102010706020507" pitchFamily="18" charset="2"/>
              </a:rPr>
              <a:t>TeV</a:t>
            </a:r>
            <a:r>
              <a:rPr lang="en-GB" dirty="0" smtClean="0">
                <a:sym typeface="Symbol" panose="05050102010706020507" pitchFamily="18" charset="2"/>
              </a:rPr>
              <a:t> 1MPI</a:t>
            </a:r>
            <a:endParaRPr lang="en-GB" dirty="0"/>
          </a:p>
        </p:txBody>
      </p:sp>
      <p:pic>
        <p:nvPicPr>
          <p:cNvPr id="3" name="Picture Placeholder 2">
            <a:extLst>
              <a:ext uri="{FF2B5EF4-FFF2-40B4-BE49-F238E27FC236}">
                <a16:creationId xmlns:a16="http://schemas.microsoft.com/office/drawing/2014/main" id="{00000000-0000-0000-0000-000000000000}"/>
              </a:ext>
            </a:extLst>
          </p:cNvPr>
          <p:cNvPicPr>
            <a:picLocks noGrp="1" noChangeAspect="1"/>
          </p:cNvPicPr>
          <p:nvPr>
            <p:ph type="pic" idx="4294967295"/>
          </p:nvPr>
        </p:nvPicPr>
        <p:blipFill>
          <a:blip r:embed="rId3">
            <a:lum/>
            <a:alphaModFix/>
          </a:blip>
          <a:srcRect/>
          <a:stretch>
            <a:fillRect/>
          </a:stretch>
        </p:blipFill>
        <p:spPr>
          <a:xfrm>
            <a:off x="1730310" y="1872478"/>
            <a:ext cx="5682622" cy="4083465"/>
          </a:xfrm>
        </p:spPr>
      </p:pic>
      <p:sp>
        <p:nvSpPr>
          <p:cNvPr id="4" name="TextBox 3"/>
          <p:cNvSpPr txBox="1"/>
          <p:nvPr/>
        </p:nvSpPr>
        <p:spPr>
          <a:xfrm>
            <a:off x="5508104" y="2492896"/>
            <a:ext cx="2739724" cy="830997"/>
          </a:xfrm>
          <a:prstGeom prst="rect">
            <a:avLst/>
          </a:prstGeom>
          <a:solidFill>
            <a:schemeClr val="bg1"/>
          </a:solidFill>
          <a:ln>
            <a:solidFill>
              <a:schemeClr val="tx1"/>
            </a:solidFill>
          </a:ln>
        </p:spPr>
        <p:txBody>
          <a:bodyPr wrap="none" rtlCol="0">
            <a:spAutoFit/>
          </a:bodyPr>
          <a:lstStyle/>
          <a:p>
            <a:r>
              <a:rPr lang="en-GB" sz="2400" dirty="0" smtClean="0"/>
              <a:t>2 &lt; </a:t>
            </a:r>
            <a:r>
              <a:rPr lang="en-GB" sz="2400" dirty="0" err="1" smtClean="0"/>
              <a:t>p</a:t>
            </a:r>
            <a:r>
              <a:rPr lang="en-GB" sz="2400" baseline="-25000" dirty="0" err="1" smtClean="0"/>
              <a:t>T,trigger</a:t>
            </a:r>
            <a:r>
              <a:rPr lang="en-GB" sz="2400" dirty="0" smtClean="0"/>
              <a:t> &lt; 4 GeV/c</a:t>
            </a:r>
          </a:p>
          <a:p>
            <a:r>
              <a:rPr lang="en-GB" sz="2400" dirty="0" smtClean="0"/>
              <a:t>1 &lt; </a:t>
            </a:r>
            <a:r>
              <a:rPr lang="en-GB" sz="2400" dirty="0" err="1" smtClean="0"/>
              <a:t>p</a:t>
            </a:r>
            <a:r>
              <a:rPr lang="en-GB" sz="2400" baseline="-25000" dirty="0" err="1" smtClean="0"/>
              <a:t>T,assoc</a:t>
            </a:r>
            <a:r>
              <a:rPr lang="en-GB" sz="2400" dirty="0" smtClean="0"/>
              <a:t> &lt; 2 GeV/c</a:t>
            </a:r>
            <a:endParaRPr lang="en-GB" sz="2400" dirty="0"/>
          </a:p>
        </p:txBody>
      </p:sp>
      <p:sp>
        <p:nvSpPr>
          <p:cNvPr id="5" name="TextBox 4"/>
          <p:cNvSpPr txBox="1"/>
          <p:nvPr/>
        </p:nvSpPr>
        <p:spPr>
          <a:xfrm>
            <a:off x="7250868" y="4335487"/>
            <a:ext cx="370614" cy="461665"/>
          </a:xfrm>
          <a:prstGeom prst="rect">
            <a:avLst/>
          </a:prstGeom>
          <a:noFill/>
        </p:spPr>
        <p:txBody>
          <a:bodyPr wrap="none" rtlCol="0">
            <a:spAutoFit/>
          </a:bodyPr>
          <a:lstStyle/>
          <a:p>
            <a:r>
              <a:rPr lang="en-GB" sz="2400" dirty="0" smtClean="0">
                <a:sym typeface="Symbol" panose="05050102010706020507" pitchFamily="18" charset="2"/>
              </a:rPr>
              <a:t></a:t>
            </a:r>
            <a:endParaRPr lang="en-GB" sz="2400" dirty="0"/>
          </a:p>
        </p:txBody>
      </p:sp>
      <p:sp>
        <p:nvSpPr>
          <p:cNvPr id="6" name="TextBox 5"/>
          <p:cNvSpPr txBox="1"/>
          <p:nvPr/>
        </p:nvSpPr>
        <p:spPr>
          <a:xfrm>
            <a:off x="3059832" y="1700808"/>
            <a:ext cx="2578270" cy="461665"/>
          </a:xfrm>
          <a:prstGeom prst="rect">
            <a:avLst/>
          </a:prstGeom>
          <a:noFill/>
        </p:spPr>
        <p:txBody>
          <a:bodyPr wrap="none" rtlCol="0">
            <a:spAutoFit/>
          </a:bodyPr>
          <a:lstStyle/>
          <a:p>
            <a:r>
              <a:rPr lang="en-GB" sz="2400" b="1" dirty="0" smtClean="0"/>
              <a:t>NO RIDGE PHYSICS</a:t>
            </a:r>
            <a:endParaRPr lang="en-GB" sz="2400" b="1" dirty="0"/>
          </a:p>
        </p:txBody>
      </p:sp>
    </p:spTree>
    <p:extLst>
      <p:ext uri="{BB962C8B-B14F-4D97-AF65-F5344CB8AC3E}">
        <p14:creationId xmlns:p14="http://schemas.microsoft.com/office/powerpoint/2010/main" val="4273182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normAutofit fontScale="90000"/>
          </a:bodyPr>
          <a:lstStyle/>
          <a:p>
            <a:pPr lvl="0"/>
            <a:r>
              <a:rPr lang="en-GB" dirty="0" err="1" smtClean="0"/>
              <a:t>Angantyr</a:t>
            </a:r>
            <a:r>
              <a:rPr lang="en-GB" dirty="0" smtClean="0"/>
              <a:t> (Main101) </a:t>
            </a:r>
            <a:r>
              <a:rPr lang="en-GB" dirty="0"/>
              <a:t>ND</a:t>
            </a:r>
            <a:br>
              <a:rPr lang="en-GB" dirty="0"/>
            </a:br>
            <a:r>
              <a:rPr lang="en-GB" dirty="0">
                <a:sym typeface="Symbol" panose="05050102010706020507" pitchFamily="18" charset="2"/>
              </a:rPr>
              <a:t>s=13 </a:t>
            </a:r>
            <a:r>
              <a:rPr lang="en-GB" dirty="0" err="1">
                <a:sym typeface="Symbol" panose="05050102010706020507" pitchFamily="18" charset="2"/>
              </a:rPr>
              <a:t>TeV</a:t>
            </a:r>
            <a:r>
              <a:rPr lang="en-GB" dirty="0">
                <a:sym typeface="Symbol" panose="05050102010706020507" pitchFamily="18" charset="2"/>
              </a:rPr>
              <a:t> 1MPI</a:t>
            </a:r>
            <a:r>
              <a:rPr lang="en-GB" dirty="0" smtClean="0"/>
              <a:t> </a:t>
            </a:r>
            <a:endParaRPr lang="en-GB" dirty="0"/>
          </a:p>
        </p:txBody>
      </p:sp>
      <p:pic>
        <p:nvPicPr>
          <p:cNvPr id="3" name="Picture Placeholder 2">
            <a:extLst>
              <a:ext uri="{FF2B5EF4-FFF2-40B4-BE49-F238E27FC236}">
                <a16:creationId xmlns:a16="http://schemas.microsoft.com/office/drawing/2014/main" id="{00000000-0000-0000-0000-000000000000}"/>
              </a:ext>
            </a:extLst>
          </p:cNvPr>
          <p:cNvPicPr>
            <a:picLocks noGrp="1" noChangeAspect="1"/>
          </p:cNvPicPr>
          <p:nvPr>
            <p:ph type="pic" idx="4294967295"/>
          </p:nvPr>
        </p:nvPicPr>
        <p:blipFill>
          <a:blip r:embed="rId3">
            <a:lum/>
            <a:alphaModFix/>
          </a:blip>
          <a:srcRect/>
          <a:stretch>
            <a:fillRect/>
          </a:stretch>
        </p:blipFill>
        <p:spPr>
          <a:xfrm>
            <a:off x="1730310" y="1872478"/>
            <a:ext cx="5682622" cy="4083465"/>
          </a:xfrm>
        </p:spPr>
      </p:pic>
      <p:sp>
        <p:nvSpPr>
          <p:cNvPr id="4" name="TextBox 3"/>
          <p:cNvSpPr txBox="1"/>
          <p:nvPr/>
        </p:nvSpPr>
        <p:spPr>
          <a:xfrm>
            <a:off x="5508104" y="2492896"/>
            <a:ext cx="2739724" cy="830997"/>
          </a:xfrm>
          <a:prstGeom prst="rect">
            <a:avLst/>
          </a:prstGeom>
          <a:solidFill>
            <a:schemeClr val="bg1"/>
          </a:solidFill>
          <a:ln>
            <a:solidFill>
              <a:schemeClr val="tx1"/>
            </a:solidFill>
          </a:ln>
        </p:spPr>
        <p:txBody>
          <a:bodyPr wrap="none" rtlCol="0">
            <a:spAutoFit/>
          </a:bodyPr>
          <a:lstStyle/>
          <a:p>
            <a:r>
              <a:rPr lang="en-GB" sz="2400" dirty="0" smtClean="0"/>
              <a:t>2 &lt; </a:t>
            </a:r>
            <a:r>
              <a:rPr lang="en-GB" sz="2400" dirty="0" err="1" smtClean="0"/>
              <a:t>p</a:t>
            </a:r>
            <a:r>
              <a:rPr lang="en-GB" sz="2400" baseline="-25000" dirty="0" err="1" smtClean="0"/>
              <a:t>T,trigger</a:t>
            </a:r>
            <a:r>
              <a:rPr lang="en-GB" sz="2400" dirty="0" smtClean="0"/>
              <a:t> &lt; 4 GeV/c</a:t>
            </a:r>
          </a:p>
          <a:p>
            <a:r>
              <a:rPr lang="en-GB" sz="2400" dirty="0" smtClean="0"/>
              <a:t>1 &lt; </a:t>
            </a:r>
            <a:r>
              <a:rPr lang="en-GB" sz="2400" dirty="0" err="1" smtClean="0"/>
              <a:t>p</a:t>
            </a:r>
            <a:r>
              <a:rPr lang="en-GB" sz="2400" baseline="-25000" dirty="0" err="1" smtClean="0"/>
              <a:t>T,assoc</a:t>
            </a:r>
            <a:r>
              <a:rPr lang="en-GB" sz="2400" dirty="0" smtClean="0"/>
              <a:t> &lt; 2 GeV/c</a:t>
            </a:r>
            <a:endParaRPr lang="en-GB" sz="2400" dirty="0"/>
          </a:p>
        </p:txBody>
      </p:sp>
      <p:sp>
        <p:nvSpPr>
          <p:cNvPr id="5" name="TextBox 4"/>
          <p:cNvSpPr txBox="1"/>
          <p:nvPr/>
        </p:nvSpPr>
        <p:spPr>
          <a:xfrm>
            <a:off x="425552" y="6093296"/>
            <a:ext cx="8826968" cy="461665"/>
          </a:xfrm>
          <a:prstGeom prst="rect">
            <a:avLst/>
          </a:prstGeom>
          <a:noFill/>
        </p:spPr>
        <p:txBody>
          <a:bodyPr wrap="none" rtlCol="0">
            <a:spAutoFit/>
          </a:bodyPr>
          <a:lstStyle/>
          <a:p>
            <a:r>
              <a:rPr lang="en-GB" sz="2400" dirty="0" smtClean="0"/>
              <a:t>NB! I do not observe any strangeness enhancement for 1 MPI events!</a:t>
            </a:r>
            <a:endParaRPr lang="en-GB" sz="2400" dirty="0"/>
          </a:p>
        </p:txBody>
      </p:sp>
      <p:sp>
        <p:nvSpPr>
          <p:cNvPr id="6" name="TextBox 5"/>
          <p:cNvSpPr txBox="1"/>
          <p:nvPr/>
        </p:nvSpPr>
        <p:spPr>
          <a:xfrm>
            <a:off x="7250868" y="4335487"/>
            <a:ext cx="370614" cy="461665"/>
          </a:xfrm>
          <a:prstGeom prst="rect">
            <a:avLst/>
          </a:prstGeom>
          <a:noFill/>
        </p:spPr>
        <p:txBody>
          <a:bodyPr wrap="none" rtlCol="0">
            <a:spAutoFit/>
          </a:bodyPr>
          <a:lstStyle/>
          <a:p>
            <a:r>
              <a:rPr lang="en-GB" sz="2400" dirty="0" smtClean="0">
                <a:sym typeface="Symbol" panose="05050102010706020507" pitchFamily="18" charset="2"/>
              </a:rPr>
              <a:t></a:t>
            </a:r>
            <a:endParaRPr lang="en-GB" sz="2400" dirty="0"/>
          </a:p>
        </p:txBody>
      </p:sp>
      <p:sp>
        <p:nvSpPr>
          <p:cNvPr id="7" name="TextBox 6"/>
          <p:cNvSpPr txBox="1"/>
          <p:nvPr/>
        </p:nvSpPr>
        <p:spPr>
          <a:xfrm>
            <a:off x="3059832" y="1700808"/>
            <a:ext cx="2874826" cy="461665"/>
          </a:xfrm>
          <a:prstGeom prst="rect">
            <a:avLst/>
          </a:prstGeom>
          <a:noFill/>
        </p:spPr>
        <p:txBody>
          <a:bodyPr wrap="none" rtlCol="0">
            <a:spAutoFit/>
          </a:bodyPr>
          <a:lstStyle/>
          <a:p>
            <a:r>
              <a:rPr lang="en-GB" sz="2400" b="1" dirty="0" smtClean="0">
                <a:solidFill>
                  <a:srgbClr val="FF0000"/>
                </a:solidFill>
              </a:rPr>
              <a:t>WITH RIDGE PHYSICS</a:t>
            </a:r>
            <a:endParaRPr lang="en-GB" sz="2400" b="1" dirty="0">
              <a:solidFill>
                <a:srgbClr val="FF0000"/>
              </a:solidFill>
            </a:endParaRPr>
          </a:p>
        </p:txBody>
      </p:sp>
    </p:spTree>
    <p:extLst>
      <p:ext uri="{BB962C8B-B14F-4D97-AF65-F5344CB8AC3E}">
        <p14:creationId xmlns:p14="http://schemas.microsoft.com/office/powerpoint/2010/main" val="2882618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p>
            <a:pPr lvl="0"/>
            <a:r>
              <a:rPr lang="en-GB"/>
              <a:t>Bulk: </a:t>
            </a:r>
            <a:r>
              <a:rPr lang="en-GB">
                <a:solidFill>
                  <a:srgbClr val="CE181E"/>
                </a:solidFill>
              </a:rPr>
              <a:t>Angantyr</a:t>
            </a:r>
            <a:r>
              <a:rPr lang="en-GB"/>
              <a:t> vs PYTHIA</a:t>
            </a:r>
          </a:p>
        </p:txBody>
      </p:sp>
      <p:pic>
        <p:nvPicPr>
          <p:cNvPr id="3" name="Picture Placeholder 2">
            <a:extLst>
              <a:ext uri="{FF2B5EF4-FFF2-40B4-BE49-F238E27FC236}">
                <a16:creationId xmlns:a16="http://schemas.microsoft.com/office/drawing/2014/main" id="{00000000-0000-0000-0000-000000000000}"/>
              </a:ext>
            </a:extLst>
          </p:cNvPr>
          <p:cNvPicPr>
            <a:picLocks noGrp="1" noChangeAspect="1"/>
          </p:cNvPicPr>
          <p:nvPr>
            <p:ph type="pic" idx="4294967295"/>
          </p:nvPr>
        </p:nvPicPr>
        <p:blipFill>
          <a:blip r:embed="rId3">
            <a:lum/>
            <a:alphaModFix/>
          </a:blip>
          <a:srcRect/>
          <a:stretch>
            <a:fillRect/>
          </a:stretch>
        </p:blipFill>
        <p:spPr>
          <a:xfrm>
            <a:off x="1730310" y="1872478"/>
            <a:ext cx="5682622" cy="4083465"/>
          </a:xfrm>
        </p:spPr>
      </p:pic>
      <p:sp>
        <p:nvSpPr>
          <p:cNvPr id="4" name="TextBox 3"/>
          <p:cNvSpPr txBox="1"/>
          <p:nvPr/>
        </p:nvSpPr>
        <p:spPr>
          <a:xfrm>
            <a:off x="472162" y="6093296"/>
            <a:ext cx="8420318" cy="461665"/>
          </a:xfrm>
          <a:prstGeom prst="rect">
            <a:avLst/>
          </a:prstGeom>
          <a:noFill/>
        </p:spPr>
        <p:txBody>
          <a:bodyPr wrap="none" rtlCol="0">
            <a:spAutoFit/>
          </a:bodyPr>
          <a:lstStyle/>
          <a:p>
            <a:r>
              <a:rPr lang="en-GB" sz="2400" dirty="0" smtClean="0"/>
              <a:t>I get a ridge without changing the away side structure significantly</a:t>
            </a:r>
            <a:endParaRPr lang="en-GB" sz="2400" dirty="0"/>
          </a:p>
        </p:txBody>
      </p:sp>
      <p:sp>
        <p:nvSpPr>
          <p:cNvPr id="5" name="TextBox 4"/>
          <p:cNvSpPr txBox="1"/>
          <p:nvPr/>
        </p:nvSpPr>
        <p:spPr>
          <a:xfrm>
            <a:off x="2699792" y="2958043"/>
            <a:ext cx="1353127" cy="830997"/>
          </a:xfrm>
          <a:prstGeom prst="rect">
            <a:avLst/>
          </a:prstGeom>
          <a:noFill/>
        </p:spPr>
        <p:txBody>
          <a:bodyPr wrap="none" rtlCol="0">
            <a:spAutoFit/>
          </a:bodyPr>
          <a:lstStyle/>
          <a:p>
            <a:r>
              <a:rPr lang="en-GB" sz="2400" b="1" dirty="0" err="1" smtClean="0">
                <a:solidFill>
                  <a:srgbClr val="FF0000"/>
                </a:solidFill>
              </a:rPr>
              <a:t>Angantyr</a:t>
            </a:r>
            <a:endParaRPr lang="en-GB" sz="2400" b="1" dirty="0" smtClean="0">
              <a:solidFill>
                <a:srgbClr val="FF0000"/>
              </a:solidFill>
            </a:endParaRPr>
          </a:p>
          <a:p>
            <a:r>
              <a:rPr lang="en-GB" sz="2400" b="1" dirty="0" smtClean="0"/>
              <a:t>Pythia</a:t>
            </a:r>
            <a:endParaRPr lang="en-GB" sz="2400" b="1" dirty="0"/>
          </a:p>
        </p:txBody>
      </p:sp>
    </p:spTree>
    <p:extLst>
      <p:ext uri="{BB962C8B-B14F-4D97-AF65-F5344CB8AC3E}">
        <p14:creationId xmlns:p14="http://schemas.microsoft.com/office/powerpoint/2010/main" val="127000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EB2B400-DCCD-4E4A-8997-0CBA26C25F6A}" type="slidenum">
              <a:rPr lang="sv-SE" smtClean="0"/>
              <a:t>2</a:t>
            </a:fld>
            <a:endParaRPr lang="sv-SE" dirty="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43700" t="33201" r="43700" b="28999"/>
          <a:stretch/>
        </p:blipFill>
        <p:spPr>
          <a:xfrm>
            <a:off x="3203848" y="476672"/>
            <a:ext cx="3157684" cy="5328592"/>
          </a:xfrm>
          <a:prstGeom prst="rect">
            <a:avLst/>
          </a:prstGeom>
        </p:spPr>
      </p:pic>
      <p:sp>
        <p:nvSpPr>
          <p:cNvPr id="9" name="Rectangle 8"/>
          <p:cNvSpPr/>
          <p:nvPr/>
        </p:nvSpPr>
        <p:spPr>
          <a:xfrm>
            <a:off x="2771800" y="5949280"/>
            <a:ext cx="4572000" cy="646331"/>
          </a:xfrm>
          <a:prstGeom prst="rect">
            <a:avLst/>
          </a:prstGeom>
        </p:spPr>
        <p:txBody>
          <a:bodyPr>
            <a:spAutoFit/>
          </a:bodyPr>
          <a:lstStyle/>
          <a:p>
            <a:r>
              <a:rPr lang="en-GB" dirty="0"/>
              <a:t>https://kraftly.com/product/thoughts-in-progress-a5-notebook-1461826391siv</a:t>
            </a:r>
          </a:p>
        </p:txBody>
      </p:sp>
    </p:spTree>
    <p:extLst>
      <p:ext uri="{BB962C8B-B14F-4D97-AF65-F5344CB8AC3E}">
        <p14:creationId xmlns:p14="http://schemas.microsoft.com/office/powerpoint/2010/main" val="13879113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p>
            <a:pPr lvl="0"/>
            <a:r>
              <a:rPr lang="en-GB"/>
              <a:t>Jet: </a:t>
            </a:r>
            <a:r>
              <a:rPr lang="en-GB">
                <a:solidFill>
                  <a:srgbClr val="CE181E"/>
                </a:solidFill>
              </a:rPr>
              <a:t>Angantyr</a:t>
            </a:r>
            <a:r>
              <a:rPr lang="en-GB"/>
              <a:t> vs PYTHIA</a:t>
            </a:r>
          </a:p>
        </p:txBody>
      </p:sp>
      <p:pic>
        <p:nvPicPr>
          <p:cNvPr id="3" name="Picture Placeholder 2">
            <a:extLst>
              <a:ext uri="{FF2B5EF4-FFF2-40B4-BE49-F238E27FC236}">
                <a16:creationId xmlns:a16="http://schemas.microsoft.com/office/drawing/2014/main" id="{00000000-0000-0000-0000-000000000000}"/>
              </a:ext>
            </a:extLst>
          </p:cNvPr>
          <p:cNvPicPr>
            <a:picLocks noGrp="1" noChangeAspect="1"/>
          </p:cNvPicPr>
          <p:nvPr>
            <p:ph type="pic" idx="4294967295"/>
          </p:nvPr>
        </p:nvPicPr>
        <p:blipFill>
          <a:blip r:embed="rId3">
            <a:lum/>
            <a:alphaModFix/>
          </a:blip>
          <a:srcRect/>
          <a:stretch>
            <a:fillRect/>
          </a:stretch>
        </p:blipFill>
        <p:spPr>
          <a:xfrm>
            <a:off x="1730310" y="1872478"/>
            <a:ext cx="5682622" cy="4083465"/>
          </a:xfrm>
        </p:spPr>
      </p:pic>
      <p:sp>
        <p:nvSpPr>
          <p:cNvPr id="4" name="TextBox 3"/>
          <p:cNvSpPr txBox="1"/>
          <p:nvPr/>
        </p:nvSpPr>
        <p:spPr>
          <a:xfrm>
            <a:off x="1644711" y="6093296"/>
            <a:ext cx="6239657" cy="461665"/>
          </a:xfrm>
          <a:prstGeom prst="rect">
            <a:avLst/>
          </a:prstGeom>
          <a:noFill/>
        </p:spPr>
        <p:txBody>
          <a:bodyPr wrap="none" rtlCol="0">
            <a:spAutoFit/>
          </a:bodyPr>
          <a:lstStyle/>
          <a:p>
            <a:r>
              <a:rPr lang="en-GB" sz="2400" dirty="0" smtClean="0"/>
              <a:t>Also the jet structure is not changed significantly</a:t>
            </a:r>
            <a:endParaRPr lang="en-GB" sz="2400" dirty="0"/>
          </a:p>
        </p:txBody>
      </p:sp>
      <p:sp>
        <p:nvSpPr>
          <p:cNvPr id="5" name="TextBox 4"/>
          <p:cNvSpPr txBox="1"/>
          <p:nvPr/>
        </p:nvSpPr>
        <p:spPr>
          <a:xfrm>
            <a:off x="5451121" y="2636912"/>
            <a:ext cx="1353127" cy="830997"/>
          </a:xfrm>
          <a:prstGeom prst="rect">
            <a:avLst/>
          </a:prstGeom>
          <a:noFill/>
        </p:spPr>
        <p:txBody>
          <a:bodyPr wrap="none" rtlCol="0">
            <a:spAutoFit/>
          </a:bodyPr>
          <a:lstStyle/>
          <a:p>
            <a:r>
              <a:rPr lang="en-GB" sz="2400" b="1" dirty="0" err="1" smtClean="0">
                <a:solidFill>
                  <a:srgbClr val="FF0000"/>
                </a:solidFill>
              </a:rPr>
              <a:t>Angantyr</a:t>
            </a:r>
            <a:endParaRPr lang="en-GB" sz="2400" b="1" dirty="0" smtClean="0">
              <a:solidFill>
                <a:srgbClr val="FF0000"/>
              </a:solidFill>
            </a:endParaRPr>
          </a:p>
          <a:p>
            <a:r>
              <a:rPr lang="en-GB" sz="2400" b="1" dirty="0" smtClean="0"/>
              <a:t>Pythia</a:t>
            </a:r>
            <a:endParaRPr lang="en-GB" sz="2400" b="1" dirty="0"/>
          </a:p>
        </p:txBody>
      </p:sp>
    </p:spTree>
    <p:extLst>
      <p:ext uri="{BB962C8B-B14F-4D97-AF65-F5344CB8AC3E}">
        <p14:creationId xmlns:p14="http://schemas.microsoft.com/office/powerpoint/2010/main" val="2313003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err="1" smtClean="0"/>
              <a:t>Angantyr</a:t>
            </a:r>
            <a:r>
              <a:rPr lang="en-GB" dirty="0" smtClean="0"/>
              <a:t> vs kinetic theory</a:t>
            </a:r>
            <a:endParaRPr lang="en-GB" dirty="0"/>
          </a:p>
        </p:txBody>
      </p:sp>
      <p:sp>
        <p:nvSpPr>
          <p:cNvPr id="2" name="Slide Number Placeholder 1"/>
          <p:cNvSpPr>
            <a:spLocks noGrp="1"/>
          </p:cNvSpPr>
          <p:nvPr>
            <p:ph type="sldNum" sz="quarter" idx="12"/>
          </p:nvPr>
        </p:nvSpPr>
        <p:spPr/>
        <p:txBody>
          <a:bodyPr/>
          <a:lstStyle/>
          <a:p>
            <a:fld id="{BEB2B400-DCCD-4E4A-8997-0CBA26C25F6A}" type="slidenum">
              <a:rPr lang="sv-SE" smtClean="0"/>
              <a:pPr/>
              <a:t>21</a:t>
            </a:fld>
            <a:endParaRPr lang="sv-SE" dirty="0"/>
          </a:p>
        </p:txBody>
      </p:sp>
      <p:pic>
        <p:nvPicPr>
          <p:cNvPr id="6" name="Picture 5"/>
          <p:cNvPicPr>
            <a:picLocks noChangeAspect="1"/>
          </p:cNvPicPr>
          <p:nvPr/>
        </p:nvPicPr>
        <p:blipFill>
          <a:blip r:embed="rId2"/>
          <a:stretch>
            <a:fillRect/>
          </a:stretch>
        </p:blipFill>
        <p:spPr>
          <a:xfrm>
            <a:off x="1691680" y="1417638"/>
            <a:ext cx="6136607" cy="2476594"/>
          </a:xfrm>
          <a:prstGeom prst="rect">
            <a:avLst/>
          </a:prstGeom>
        </p:spPr>
      </p:pic>
      <p:sp>
        <p:nvSpPr>
          <p:cNvPr id="7" name="Oval 6"/>
          <p:cNvSpPr/>
          <p:nvPr/>
        </p:nvSpPr>
        <p:spPr>
          <a:xfrm>
            <a:off x="1907704" y="5025203"/>
            <a:ext cx="504056" cy="504000"/>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2339752" y="5025203"/>
            <a:ext cx="504056" cy="504000"/>
          </a:xfrm>
          <a:prstGeom prst="ellips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2771800" y="5025203"/>
            <a:ext cx="504056" cy="504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4644008" y="4797152"/>
            <a:ext cx="1008112" cy="936104"/>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5652120" y="4797152"/>
            <a:ext cx="1008112" cy="936104"/>
          </a:xfrm>
          <a:prstGeom prst="ellips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6660232" y="4797152"/>
            <a:ext cx="1008112" cy="93610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ight Arrow 12"/>
          <p:cNvSpPr/>
          <p:nvPr/>
        </p:nvSpPr>
        <p:spPr>
          <a:xfrm>
            <a:off x="7180215" y="5085184"/>
            <a:ext cx="920177" cy="326419"/>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ight Arrow 13"/>
          <p:cNvSpPr/>
          <p:nvPr/>
        </p:nvSpPr>
        <p:spPr>
          <a:xfrm rot="10800000">
            <a:off x="4211960" y="5101993"/>
            <a:ext cx="936114" cy="326419"/>
          </a:xfrm>
          <a:prstGeom prst="rightArrow">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5148074" y="6021288"/>
            <a:ext cx="3660233" cy="461665"/>
          </a:xfrm>
          <a:prstGeom prst="rect">
            <a:avLst/>
          </a:prstGeom>
          <a:noFill/>
        </p:spPr>
        <p:txBody>
          <a:bodyPr wrap="none" rtlCol="0">
            <a:spAutoFit/>
          </a:bodyPr>
          <a:lstStyle/>
          <a:p>
            <a:r>
              <a:rPr lang="en-GB" sz="2400" dirty="0" smtClean="0"/>
              <a:t>And first then it </a:t>
            </a:r>
            <a:r>
              <a:rPr lang="en-GB" sz="2400" dirty="0" err="1" smtClean="0"/>
              <a:t>hadronizes</a:t>
            </a:r>
            <a:r>
              <a:rPr lang="en-GB" sz="2400" dirty="0" smtClean="0"/>
              <a:t>!</a:t>
            </a:r>
            <a:endParaRPr lang="en-GB" sz="2400" dirty="0"/>
          </a:p>
        </p:txBody>
      </p:sp>
    </p:spTree>
    <p:extLst>
      <p:ext uri="{BB962C8B-B14F-4D97-AF65-F5344CB8AC3E}">
        <p14:creationId xmlns:p14="http://schemas.microsoft.com/office/powerpoint/2010/main" val="9505916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p>
            <a:pPr lvl="0"/>
            <a:r>
              <a:rPr lang="en-GB" dirty="0" err="1" smtClean="0"/>
              <a:t>Angantyr</a:t>
            </a:r>
            <a:r>
              <a:rPr lang="en-GB" dirty="0" smtClean="0"/>
              <a:t> conclusion</a:t>
            </a:r>
            <a:endParaRPr lang="en-GB" dirty="0"/>
          </a:p>
        </p:txBody>
      </p:sp>
      <p:sp>
        <p:nvSpPr>
          <p:cNvPr id="3" name="Text Placeholder 2"/>
          <p:cNvSpPr txBox="1">
            <a:spLocks noGrp="1"/>
          </p:cNvSpPr>
          <p:nvPr>
            <p:ph type="body" idx="4294967295"/>
          </p:nvPr>
        </p:nvSpPr>
        <p:spPr/>
        <p:txBody>
          <a:bodyPr/>
          <a:lstStyle/>
          <a:p>
            <a:pPr lvl="0">
              <a:lnSpc>
                <a:spcPct val="90000"/>
              </a:lnSpc>
              <a:buSzPct val="45000"/>
              <a:buFont typeface="StarSymbol"/>
              <a:buChar char="●"/>
            </a:pPr>
            <a:r>
              <a:rPr lang="en-GB" dirty="0"/>
              <a:t>T</a:t>
            </a:r>
            <a:r>
              <a:rPr lang="en-GB" dirty="0" smtClean="0"/>
              <a:t>here </a:t>
            </a:r>
            <a:r>
              <a:rPr lang="en-GB" dirty="0"/>
              <a:t>is a small effect </a:t>
            </a:r>
            <a:r>
              <a:rPr lang="en-GB" dirty="0" smtClean="0"/>
              <a:t>BUT </a:t>
            </a:r>
            <a:r>
              <a:rPr lang="en-GB" dirty="0"/>
              <a:t>WE ALSO UNDERSTAND WHY IT IS A SMALL </a:t>
            </a:r>
            <a:r>
              <a:rPr lang="en-GB" dirty="0" smtClean="0"/>
              <a:t>EFFECT</a:t>
            </a:r>
          </a:p>
          <a:p>
            <a:pPr lvl="1">
              <a:lnSpc>
                <a:spcPct val="90000"/>
              </a:lnSpc>
              <a:buSzPct val="45000"/>
              <a:buFont typeface="StarSymbol"/>
              <a:buChar char="●"/>
            </a:pPr>
            <a:r>
              <a:rPr lang="en-GB" dirty="0" smtClean="0"/>
              <a:t>It is in some sense a prediction of </a:t>
            </a:r>
            <a:r>
              <a:rPr lang="en-GB" dirty="0" err="1" smtClean="0"/>
              <a:t>Angantyr</a:t>
            </a:r>
            <a:r>
              <a:rPr lang="en-GB" dirty="0" smtClean="0"/>
              <a:t>!</a:t>
            </a:r>
            <a:br>
              <a:rPr lang="en-GB" dirty="0" smtClean="0"/>
            </a:br>
            <a:r>
              <a:rPr lang="da-DK" dirty="0" err="1"/>
              <a:t>Because</a:t>
            </a:r>
            <a:r>
              <a:rPr lang="da-DK" dirty="0"/>
              <a:t> the </a:t>
            </a:r>
            <a:r>
              <a:rPr lang="da-DK" dirty="0" err="1"/>
              <a:t>strings</a:t>
            </a:r>
            <a:r>
              <a:rPr lang="da-DK" dirty="0"/>
              <a:t>/</a:t>
            </a:r>
            <a:r>
              <a:rPr lang="da-DK" dirty="0" err="1"/>
              <a:t>ropes</a:t>
            </a:r>
            <a:r>
              <a:rPr lang="da-DK" dirty="0"/>
              <a:t> </a:t>
            </a:r>
            <a:r>
              <a:rPr lang="da-DK" dirty="0" err="1"/>
              <a:t>are</a:t>
            </a:r>
            <a:r>
              <a:rPr lang="da-DK" dirty="0"/>
              <a:t> </a:t>
            </a:r>
            <a:r>
              <a:rPr lang="da-DK" dirty="0" err="1"/>
              <a:t>only</a:t>
            </a:r>
            <a:r>
              <a:rPr lang="da-DK" dirty="0"/>
              <a:t> </a:t>
            </a:r>
            <a:r>
              <a:rPr lang="da-DK" dirty="0" err="1"/>
              <a:t>boosted</a:t>
            </a:r>
            <a:r>
              <a:rPr lang="da-DK" dirty="0"/>
              <a:t> by the </a:t>
            </a:r>
            <a:r>
              <a:rPr lang="da-DK" dirty="0" err="1"/>
              <a:t>shoving</a:t>
            </a:r>
            <a:r>
              <a:rPr lang="da-DK" dirty="0"/>
              <a:t> the </a:t>
            </a:r>
            <a:r>
              <a:rPr lang="da-DK" dirty="0" err="1"/>
              <a:t>direct</a:t>
            </a:r>
            <a:r>
              <a:rPr lang="da-DK" dirty="0"/>
              <a:t> </a:t>
            </a:r>
            <a:r>
              <a:rPr lang="da-DK" dirty="0" err="1"/>
              <a:t>correlations</a:t>
            </a:r>
            <a:r>
              <a:rPr lang="da-DK" dirty="0"/>
              <a:t> </a:t>
            </a:r>
            <a:r>
              <a:rPr lang="da-DK" dirty="0" err="1"/>
              <a:t>are</a:t>
            </a:r>
            <a:r>
              <a:rPr lang="da-DK" dirty="0"/>
              <a:t> </a:t>
            </a:r>
            <a:r>
              <a:rPr lang="da-DK" dirty="0" err="1"/>
              <a:t>minimally</a:t>
            </a:r>
            <a:r>
              <a:rPr lang="da-DK" dirty="0"/>
              <a:t> </a:t>
            </a:r>
            <a:r>
              <a:rPr lang="da-DK" dirty="0" err="1" smtClean="0"/>
              <a:t>affected</a:t>
            </a:r>
            <a:endParaRPr lang="en-GB" dirty="0" smtClean="0"/>
          </a:p>
          <a:p>
            <a:pPr>
              <a:lnSpc>
                <a:spcPct val="90000"/>
              </a:lnSpc>
              <a:buSzPct val="45000"/>
              <a:buFont typeface="StarSymbol"/>
              <a:buChar char="●"/>
            </a:pPr>
            <a:r>
              <a:rPr lang="en-GB" sz="2901" dirty="0" smtClean="0">
                <a:highlight>
                  <a:scrgbClr r="0" g="0" b="0">
                    <a:alpha val="0"/>
                  </a:scrgbClr>
                </a:highlight>
              </a:rPr>
              <a:t>And the effect is more </a:t>
            </a:r>
            <a:r>
              <a:rPr lang="en-GB" sz="2901" dirty="0">
                <a:highlight>
                  <a:scrgbClr r="0" g="0" b="0">
                    <a:alpha val="0"/>
                  </a:scrgbClr>
                </a:highlight>
              </a:rPr>
              <a:t>a jet </a:t>
            </a:r>
            <a:r>
              <a:rPr lang="en-GB" sz="2901" dirty="0" smtClean="0">
                <a:highlight>
                  <a:scrgbClr r="0" g="0" b="0">
                    <a:alpha val="0"/>
                  </a:scrgbClr>
                </a:highlight>
              </a:rPr>
              <a:t>modification </a:t>
            </a:r>
            <a:r>
              <a:rPr lang="en-GB" sz="2901" dirty="0">
                <a:highlight>
                  <a:scrgbClr r="0" g="0" b="0">
                    <a:alpha val="0"/>
                  </a:scrgbClr>
                </a:highlight>
              </a:rPr>
              <a:t>rather than jet quenching effect</a:t>
            </a:r>
          </a:p>
          <a:p>
            <a:pPr lvl="1">
              <a:lnSpc>
                <a:spcPct val="90000"/>
              </a:lnSpc>
              <a:buSzPct val="45000"/>
              <a:buFont typeface="StarSymbol"/>
              <a:buChar char="●"/>
            </a:pPr>
            <a:r>
              <a:rPr lang="en-GB" dirty="0" smtClean="0"/>
              <a:t>And what </a:t>
            </a:r>
            <a:r>
              <a:rPr lang="en-GB" dirty="0"/>
              <a:t>is the reference for observing this if it is also present in 1 MPI events?</a:t>
            </a:r>
          </a:p>
        </p:txBody>
      </p:sp>
    </p:spTree>
    <p:extLst>
      <p:ext uri="{BB962C8B-B14F-4D97-AF65-F5344CB8AC3E}">
        <p14:creationId xmlns:p14="http://schemas.microsoft.com/office/powerpoint/2010/main" val="3531953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a:t>What does that imply for Hydro?</a:t>
            </a:r>
          </a:p>
        </p:txBody>
      </p:sp>
      <p:sp>
        <p:nvSpPr>
          <p:cNvPr id="2" name="Slide Number Placeholder 1"/>
          <p:cNvSpPr>
            <a:spLocks noGrp="1"/>
          </p:cNvSpPr>
          <p:nvPr>
            <p:ph type="sldNum" sz="quarter" idx="12"/>
          </p:nvPr>
        </p:nvSpPr>
        <p:spPr/>
        <p:txBody>
          <a:bodyPr/>
          <a:lstStyle/>
          <a:p>
            <a:fld id="{BEB2B400-DCCD-4E4A-8997-0CBA26C25F6A}" type="slidenum">
              <a:rPr lang="sv-SE" smtClean="0"/>
              <a:t>23</a:t>
            </a:fld>
            <a:endParaRPr lang="sv-SE" dirty="0"/>
          </a:p>
        </p:txBody>
      </p:sp>
      <p:pic>
        <p:nvPicPr>
          <p:cNvPr id="5" name="Picture 4" descr="http://www.pumpfundamentals.com/images/visc_vs_stra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060848"/>
            <a:ext cx="7068073" cy="358616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499992" y="4900352"/>
            <a:ext cx="4536504" cy="523220"/>
          </a:xfrm>
          <a:prstGeom prst="rect">
            <a:avLst/>
          </a:prstGeom>
        </p:spPr>
        <p:txBody>
          <a:bodyPr wrap="square">
            <a:spAutoFit/>
          </a:bodyPr>
          <a:lstStyle/>
          <a:p>
            <a:r>
              <a:rPr lang="en-US" sz="1400" dirty="0" smtClean="0"/>
              <a:t>Figure taken from http</a:t>
            </a:r>
            <a:r>
              <a:rPr lang="en-US" sz="1400" dirty="0"/>
              <a:t>://www.pumpfundamentals.com/about_fluids.htm</a:t>
            </a:r>
          </a:p>
        </p:txBody>
      </p:sp>
    </p:spTree>
    <p:extLst>
      <p:ext uri="{BB962C8B-B14F-4D97-AF65-F5344CB8AC3E}">
        <p14:creationId xmlns:p14="http://schemas.microsoft.com/office/powerpoint/2010/main" val="42776580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Slight detour:</a:t>
            </a:r>
            <a:br>
              <a:rPr lang="en-GB" dirty="0"/>
            </a:br>
            <a:r>
              <a:rPr lang="en-GB" dirty="0"/>
              <a:t>Hydro “paradox” (1/2)</a:t>
            </a:r>
          </a:p>
        </p:txBody>
      </p:sp>
      <p:sp>
        <p:nvSpPr>
          <p:cNvPr id="3" name="Content Placeholder 2"/>
          <p:cNvSpPr>
            <a:spLocks noGrp="1"/>
          </p:cNvSpPr>
          <p:nvPr>
            <p:ph idx="1"/>
          </p:nvPr>
        </p:nvSpPr>
        <p:spPr/>
        <p:txBody>
          <a:bodyPr/>
          <a:lstStyle/>
          <a:p>
            <a:pPr marL="0" indent="0">
              <a:buNone/>
            </a:pPr>
            <a:r>
              <a:rPr lang="en-GB" dirty="0"/>
              <a:t>QGP hydro </a:t>
            </a:r>
            <a:r>
              <a:rPr lang="en-GB" dirty="0" smtClean="0"/>
              <a:t>=</a:t>
            </a:r>
          </a:p>
          <a:p>
            <a:pPr marL="0" indent="0">
              <a:buNone/>
            </a:pPr>
            <a:r>
              <a:rPr lang="en-GB" dirty="0"/>
              <a:t> </a:t>
            </a:r>
            <a:r>
              <a:rPr lang="en-GB" dirty="0" smtClean="0"/>
              <a:t>  Perfect</a:t>
            </a:r>
            <a:endParaRPr lang="en-GB" dirty="0"/>
          </a:p>
          <a:p>
            <a:pPr lvl="1"/>
            <a:r>
              <a:rPr lang="en-GB" dirty="0"/>
              <a:t>No diffusion or dissipation</a:t>
            </a:r>
          </a:p>
          <a:p>
            <a:pPr lvl="1"/>
            <a:r>
              <a:rPr lang="en-GB" dirty="0"/>
              <a:t>No entropy </a:t>
            </a:r>
            <a:r>
              <a:rPr lang="en-GB" dirty="0" smtClean="0"/>
              <a:t>generation</a:t>
            </a:r>
          </a:p>
          <a:p>
            <a:pPr marL="0" indent="0">
              <a:buNone/>
            </a:pPr>
            <a:r>
              <a:rPr lang="en-GB" dirty="0" smtClean="0"/>
              <a:t>   + Small viscous correction (η/s)</a:t>
            </a:r>
            <a:endParaRPr lang="en-GB" dirty="0"/>
          </a:p>
          <a:p>
            <a:pPr lvl="1"/>
            <a:r>
              <a:rPr lang="en-GB" dirty="0" smtClean="0"/>
              <a:t>Diffusion/dissipation ∝ η/s</a:t>
            </a:r>
            <a:endParaRPr lang="en-GB" dirty="0"/>
          </a:p>
          <a:p>
            <a:pPr lvl="1"/>
            <a:r>
              <a:rPr lang="en-GB" dirty="0"/>
              <a:t>Strength of interaction </a:t>
            </a:r>
            <a:r>
              <a:rPr lang="en-GB" dirty="0" smtClean="0"/>
              <a:t>∝ s/η</a:t>
            </a:r>
            <a:endParaRPr lang="en-GB" dirty="0"/>
          </a:p>
          <a:p>
            <a:pPr marL="0" indent="0">
              <a:buNone/>
            </a:pPr>
            <a:endParaRPr lang="en-GB" dirty="0"/>
          </a:p>
          <a:p>
            <a:endParaRPr lang="en-GB" dirty="0"/>
          </a:p>
        </p:txBody>
      </p:sp>
      <p:sp>
        <p:nvSpPr>
          <p:cNvPr id="4" name="Slide Number Placeholder 3"/>
          <p:cNvSpPr>
            <a:spLocks noGrp="1"/>
          </p:cNvSpPr>
          <p:nvPr>
            <p:ph type="sldNum" sz="quarter" idx="12"/>
          </p:nvPr>
        </p:nvSpPr>
        <p:spPr/>
        <p:txBody>
          <a:bodyPr/>
          <a:lstStyle/>
          <a:p>
            <a:fld id="{BEB2B400-DCCD-4E4A-8997-0CBA26C25F6A}" type="slidenum">
              <a:rPr lang="sv-SE" smtClean="0"/>
              <a:t>24</a:t>
            </a:fld>
            <a:endParaRPr lang="sv-SE" dirty="0"/>
          </a:p>
        </p:txBody>
      </p:sp>
    </p:spTree>
    <p:extLst>
      <p:ext uri="{BB962C8B-B14F-4D97-AF65-F5344CB8AC3E}">
        <p14:creationId xmlns:p14="http://schemas.microsoft.com/office/powerpoint/2010/main" val="8954950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Slight detour:</a:t>
            </a:r>
            <a:br>
              <a:rPr lang="en-GB" dirty="0"/>
            </a:br>
            <a:r>
              <a:rPr lang="en-GB" dirty="0"/>
              <a:t>Hydro “paradox” </a:t>
            </a:r>
            <a:r>
              <a:rPr lang="en-GB" dirty="0" smtClean="0"/>
              <a:t>(2/2</a:t>
            </a:r>
            <a:r>
              <a:rPr lang="en-GB" dirty="0"/>
              <a:t>)</a:t>
            </a:r>
          </a:p>
        </p:txBody>
      </p:sp>
      <p:sp>
        <p:nvSpPr>
          <p:cNvPr id="4" name="Slide Number Placeholder 3"/>
          <p:cNvSpPr>
            <a:spLocks noGrp="1"/>
          </p:cNvSpPr>
          <p:nvPr>
            <p:ph type="sldNum" sz="quarter" idx="12"/>
          </p:nvPr>
        </p:nvSpPr>
        <p:spPr/>
        <p:txBody>
          <a:bodyPr/>
          <a:lstStyle/>
          <a:p>
            <a:fld id="{BEB2B400-DCCD-4E4A-8997-0CBA26C25F6A}" type="slidenum">
              <a:rPr lang="sv-SE" smtClean="0"/>
              <a:t>25</a:t>
            </a:fld>
            <a:endParaRPr lang="sv-SE" dirty="0"/>
          </a:p>
        </p:txBody>
      </p:sp>
      <p:sp>
        <p:nvSpPr>
          <p:cNvPr id="5" name="Content Placeholder 4"/>
          <p:cNvSpPr>
            <a:spLocks noGrp="1"/>
          </p:cNvSpPr>
          <p:nvPr>
            <p:ph idx="1"/>
          </p:nvPr>
        </p:nvSpPr>
        <p:spPr/>
        <p:txBody>
          <a:bodyPr>
            <a:normAutofit lnSpcReduction="10000"/>
          </a:bodyPr>
          <a:lstStyle/>
          <a:p>
            <a:r>
              <a:rPr lang="en-GB" dirty="0"/>
              <a:t>Best guess: </a:t>
            </a:r>
            <a:r>
              <a:rPr lang="en-GB" dirty="0" err="1"/>
              <a:t>Thermalization</a:t>
            </a:r>
            <a:r>
              <a:rPr lang="en-GB" dirty="0"/>
              <a:t> ∝ </a:t>
            </a:r>
            <a:r>
              <a:rPr lang="en-GB" dirty="0" smtClean="0"/>
              <a:t>s/η, </a:t>
            </a:r>
            <a:r>
              <a:rPr lang="en-GB" dirty="0"/>
              <a:t>so perfect liquid thermalizes as fast as possible</a:t>
            </a:r>
          </a:p>
          <a:p>
            <a:r>
              <a:rPr lang="en-GB" dirty="0"/>
              <a:t>But any hot spot will </a:t>
            </a:r>
            <a:r>
              <a:rPr lang="en-GB" dirty="0" smtClean="0"/>
              <a:t>“flow” </a:t>
            </a:r>
            <a:r>
              <a:rPr lang="en-GB" dirty="0"/>
              <a:t>forever when </a:t>
            </a:r>
            <a:br>
              <a:rPr lang="en-GB" dirty="0"/>
            </a:br>
            <a:r>
              <a:rPr lang="en-GB" dirty="0"/>
              <a:t>η/s → </a:t>
            </a:r>
            <a:r>
              <a:rPr lang="en-GB" dirty="0" smtClean="0"/>
              <a:t>0, so hot spots do not thermalize</a:t>
            </a:r>
            <a:endParaRPr lang="en-GB" dirty="0"/>
          </a:p>
          <a:p>
            <a:pPr lvl="1"/>
            <a:r>
              <a:rPr lang="en-GB" dirty="0"/>
              <a:t>Well known: this </a:t>
            </a:r>
            <a:r>
              <a:rPr lang="en-GB" dirty="0" smtClean="0"/>
              <a:t>is what allows </a:t>
            </a:r>
            <a:r>
              <a:rPr lang="en-GB" dirty="0"/>
              <a:t>us to map out initial </a:t>
            </a:r>
            <a:r>
              <a:rPr lang="en-GB" dirty="0" smtClean="0"/>
              <a:t>stage fluctuations</a:t>
            </a:r>
            <a:endParaRPr lang="en-GB" dirty="0"/>
          </a:p>
          <a:p>
            <a:r>
              <a:rPr lang="en-GB" dirty="0" smtClean="0"/>
              <a:t>Solution?</a:t>
            </a:r>
            <a:endParaRPr lang="en-GB" dirty="0"/>
          </a:p>
          <a:p>
            <a:pPr lvl="1"/>
            <a:r>
              <a:rPr lang="en-GB" dirty="0"/>
              <a:t>local </a:t>
            </a:r>
            <a:r>
              <a:rPr lang="en-GB" dirty="0" err="1"/>
              <a:t>thermalization</a:t>
            </a:r>
            <a:r>
              <a:rPr lang="en-GB" dirty="0"/>
              <a:t> is as fast as possible</a:t>
            </a:r>
          </a:p>
          <a:p>
            <a:pPr lvl="1"/>
            <a:r>
              <a:rPr lang="en-GB" dirty="0"/>
              <a:t>Global </a:t>
            </a:r>
            <a:r>
              <a:rPr lang="en-GB" dirty="0" err="1"/>
              <a:t>thermalization</a:t>
            </a:r>
            <a:r>
              <a:rPr lang="en-GB" dirty="0"/>
              <a:t> is much </a:t>
            </a:r>
            <a:r>
              <a:rPr lang="en-GB" dirty="0" smtClean="0"/>
              <a:t>slower</a:t>
            </a:r>
          </a:p>
          <a:p>
            <a:pPr lvl="1"/>
            <a:r>
              <a:rPr lang="en-GB" dirty="0" smtClean="0"/>
              <a:t>Is this </a:t>
            </a:r>
            <a:r>
              <a:rPr lang="en-GB" dirty="0" err="1" smtClean="0"/>
              <a:t>hydrodynamization</a:t>
            </a:r>
            <a:r>
              <a:rPr lang="en-GB" dirty="0" smtClean="0"/>
              <a:t>?</a:t>
            </a:r>
            <a:endParaRPr lang="en-GB" dirty="0"/>
          </a:p>
          <a:p>
            <a:endParaRPr lang="en-GB" dirty="0"/>
          </a:p>
        </p:txBody>
      </p:sp>
    </p:spTree>
    <p:extLst>
      <p:ext uri="{BB962C8B-B14F-4D97-AF65-F5344CB8AC3E}">
        <p14:creationId xmlns:p14="http://schemas.microsoft.com/office/powerpoint/2010/main" val="2774300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What does this have to do with </a:t>
            </a:r>
            <a:r>
              <a:rPr lang="en-GB" dirty="0" err="1"/>
              <a:t>Angantyr</a:t>
            </a:r>
            <a:r>
              <a:rPr lang="en-GB" dirty="0" smtClean="0"/>
              <a:t>? (weak statement)</a:t>
            </a:r>
            <a:endParaRPr lang="en-GB" dirty="0"/>
          </a:p>
        </p:txBody>
      </p:sp>
      <p:sp>
        <p:nvSpPr>
          <p:cNvPr id="3" name="Content Placeholder 2"/>
          <p:cNvSpPr>
            <a:spLocks noGrp="1"/>
          </p:cNvSpPr>
          <p:nvPr>
            <p:ph idx="1"/>
          </p:nvPr>
        </p:nvSpPr>
        <p:spPr/>
        <p:txBody>
          <a:bodyPr/>
          <a:lstStyle/>
          <a:p>
            <a:r>
              <a:rPr lang="en-GB" u="sng" dirty="0"/>
              <a:t>Local </a:t>
            </a:r>
            <a:r>
              <a:rPr lang="en-GB" u="sng" dirty="0" smtClean="0"/>
              <a:t>fast</a:t>
            </a:r>
            <a:r>
              <a:rPr lang="en-GB" dirty="0" smtClean="0"/>
              <a:t> thermalized </a:t>
            </a:r>
            <a:r>
              <a:rPr lang="en-GB" dirty="0"/>
              <a:t>physics degrees of freedom are the strings/ropes</a:t>
            </a:r>
          </a:p>
          <a:p>
            <a:r>
              <a:rPr lang="en-GB" u="sng" dirty="0"/>
              <a:t>Global</a:t>
            </a:r>
            <a:r>
              <a:rPr lang="en-GB" dirty="0"/>
              <a:t> </a:t>
            </a:r>
            <a:r>
              <a:rPr lang="en-GB" dirty="0" err="1"/>
              <a:t>thermalizaton</a:t>
            </a:r>
            <a:r>
              <a:rPr lang="en-GB" dirty="0"/>
              <a:t> proceeds </a:t>
            </a:r>
            <a:r>
              <a:rPr lang="en-GB" u="sng" dirty="0" smtClean="0"/>
              <a:t>slowly</a:t>
            </a:r>
            <a:r>
              <a:rPr lang="en-GB" dirty="0" smtClean="0"/>
              <a:t> via </a:t>
            </a:r>
            <a:r>
              <a:rPr lang="en-GB" dirty="0"/>
              <a:t>shoving (~reversible)</a:t>
            </a:r>
          </a:p>
          <a:p>
            <a:r>
              <a:rPr lang="en-GB" dirty="0"/>
              <a:t>So it seems likely that </a:t>
            </a:r>
            <a:r>
              <a:rPr lang="en-GB" dirty="0" smtClean="0"/>
              <a:t>for this type of studies, the results </a:t>
            </a:r>
            <a:r>
              <a:rPr lang="en-GB" dirty="0" err="1" smtClean="0"/>
              <a:t>Angantyr</a:t>
            </a:r>
            <a:r>
              <a:rPr lang="en-GB" dirty="0" smtClean="0"/>
              <a:t> </a:t>
            </a:r>
            <a:r>
              <a:rPr lang="en-GB" dirty="0"/>
              <a:t>and QGP models would be similar</a:t>
            </a:r>
          </a:p>
          <a:p>
            <a:endParaRPr lang="en-GB" dirty="0"/>
          </a:p>
        </p:txBody>
      </p:sp>
      <p:sp>
        <p:nvSpPr>
          <p:cNvPr id="4" name="Slide Number Placeholder 3"/>
          <p:cNvSpPr>
            <a:spLocks noGrp="1"/>
          </p:cNvSpPr>
          <p:nvPr>
            <p:ph type="sldNum" sz="quarter" idx="12"/>
          </p:nvPr>
        </p:nvSpPr>
        <p:spPr/>
        <p:txBody>
          <a:bodyPr/>
          <a:lstStyle/>
          <a:p>
            <a:fld id="{BEB2B400-DCCD-4E4A-8997-0CBA26C25F6A}" type="slidenum">
              <a:rPr lang="sv-SE" smtClean="0"/>
              <a:t>26</a:t>
            </a:fld>
            <a:endParaRPr lang="sv-SE" dirty="0"/>
          </a:p>
        </p:txBody>
      </p:sp>
    </p:spTree>
    <p:extLst>
      <p:ext uri="{BB962C8B-B14F-4D97-AF65-F5344CB8AC3E}">
        <p14:creationId xmlns:p14="http://schemas.microsoft.com/office/powerpoint/2010/main" val="22916794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What does this have to do with </a:t>
            </a:r>
            <a:r>
              <a:rPr lang="en-GB" dirty="0" err="1"/>
              <a:t>Angantyr</a:t>
            </a:r>
            <a:r>
              <a:rPr lang="en-GB" dirty="0"/>
              <a:t>? </a:t>
            </a:r>
            <a:r>
              <a:rPr lang="en-GB" dirty="0" smtClean="0"/>
              <a:t>(strong statement)</a:t>
            </a:r>
            <a:endParaRPr lang="en-GB" dirty="0"/>
          </a:p>
        </p:txBody>
      </p:sp>
      <p:sp>
        <p:nvSpPr>
          <p:cNvPr id="3" name="Content Placeholder 2"/>
          <p:cNvSpPr>
            <a:spLocks noGrp="1"/>
          </p:cNvSpPr>
          <p:nvPr>
            <p:ph idx="1"/>
          </p:nvPr>
        </p:nvSpPr>
        <p:spPr/>
        <p:txBody>
          <a:bodyPr/>
          <a:lstStyle/>
          <a:p>
            <a:r>
              <a:rPr lang="da-DK" dirty="0" smtClean="0"/>
              <a:t>Fast </a:t>
            </a:r>
            <a:r>
              <a:rPr lang="da-DK" dirty="0" err="1" smtClean="0"/>
              <a:t>local</a:t>
            </a:r>
            <a:r>
              <a:rPr lang="da-DK" dirty="0" smtClean="0"/>
              <a:t> </a:t>
            </a:r>
            <a:r>
              <a:rPr lang="da-DK" dirty="0" err="1" smtClean="0"/>
              <a:t>thermalization</a:t>
            </a:r>
            <a:r>
              <a:rPr lang="da-DK" dirty="0" smtClean="0"/>
              <a:t> = </a:t>
            </a:r>
            <a:r>
              <a:rPr lang="da-DK" dirty="0" err="1" smtClean="0"/>
              <a:t>strings</a:t>
            </a:r>
            <a:r>
              <a:rPr lang="da-DK" dirty="0" smtClean="0"/>
              <a:t>/</a:t>
            </a:r>
            <a:r>
              <a:rPr lang="da-DK" dirty="0" err="1" smtClean="0"/>
              <a:t>ropes</a:t>
            </a:r>
            <a:endParaRPr lang="da-DK" dirty="0" smtClean="0"/>
          </a:p>
          <a:p>
            <a:r>
              <a:rPr lang="da-DK" dirty="0" err="1" smtClean="0"/>
              <a:t>Slow</a:t>
            </a:r>
            <a:r>
              <a:rPr lang="da-DK" dirty="0" smtClean="0"/>
              <a:t> global </a:t>
            </a:r>
            <a:r>
              <a:rPr lang="da-DK" dirty="0" err="1" smtClean="0"/>
              <a:t>thermalization</a:t>
            </a:r>
            <a:r>
              <a:rPr lang="da-DK" dirty="0" smtClean="0"/>
              <a:t> = </a:t>
            </a:r>
            <a:r>
              <a:rPr lang="da-DK" dirty="0" err="1" smtClean="0"/>
              <a:t>shoving</a:t>
            </a:r>
            <a:endParaRPr lang="da-DK" dirty="0"/>
          </a:p>
          <a:p>
            <a:r>
              <a:rPr lang="da-DK" dirty="0" err="1" smtClean="0"/>
              <a:t>What</a:t>
            </a:r>
            <a:r>
              <a:rPr lang="da-DK" dirty="0" smtClean="0"/>
              <a:t> is </a:t>
            </a:r>
            <a:r>
              <a:rPr lang="da-DK" dirty="0" err="1" smtClean="0"/>
              <a:t>important</a:t>
            </a:r>
            <a:r>
              <a:rPr lang="da-DK" dirty="0" smtClean="0"/>
              <a:t> is </a:t>
            </a:r>
            <a:r>
              <a:rPr lang="da-DK" dirty="0" err="1" smtClean="0"/>
              <a:t>that</a:t>
            </a:r>
            <a:r>
              <a:rPr lang="da-DK" dirty="0" smtClean="0"/>
              <a:t> </a:t>
            </a:r>
            <a:r>
              <a:rPr lang="da-DK" dirty="0" err="1" smtClean="0"/>
              <a:t>we</a:t>
            </a:r>
            <a:r>
              <a:rPr lang="da-DK" dirty="0" smtClean="0"/>
              <a:t> have </a:t>
            </a:r>
            <a:r>
              <a:rPr lang="da-DK" dirty="0" err="1" smtClean="0"/>
              <a:t>two</a:t>
            </a:r>
            <a:r>
              <a:rPr lang="da-DK" dirty="0" smtClean="0"/>
              <a:t> </a:t>
            </a:r>
            <a:r>
              <a:rPr lang="da-DK" dirty="0" err="1" smtClean="0"/>
              <a:t>different</a:t>
            </a:r>
            <a:r>
              <a:rPr lang="da-DK" dirty="0" smtClean="0"/>
              <a:t> </a:t>
            </a:r>
            <a:r>
              <a:rPr lang="da-DK" dirty="0" err="1" smtClean="0"/>
              <a:t>mechanisms</a:t>
            </a:r>
            <a:r>
              <a:rPr lang="da-DK" dirty="0" smtClean="0"/>
              <a:t>/</a:t>
            </a:r>
            <a:r>
              <a:rPr lang="da-DK" dirty="0" err="1" smtClean="0"/>
              <a:t>interactions</a:t>
            </a:r>
            <a:endParaRPr lang="da-DK" dirty="0" smtClean="0"/>
          </a:p>
          <a:p>
            <a:endParaRPr lang="da-DK" b="1" dirty="0" smtClean="0">
              <a:solidFill>
                <a:srgbClr val="FF0000"/>
              </a:solidFill>
            </a:endParaRPr>
          </a:p>
          <a:p>
            <a:r>
              <a:rPr lang="da-DK" b="1" dirty="0" smtClean="0">
                <a:solidFill>
                  <a:srgbClr val="FF0000"/>
                </a:solidFill>
              </a:rPr>
              <a:t>And </a:t>
            </a:r>
            <a:r>
              <a:rPr lang="da-DK" b="1" dirty="0" err="1" smtClean="0">
                <a:solidFill>
                  <a:srgbClr val="FF0000"/>
                </a:solidFill>
              </a:rPr>
              <a:t>that</a:t>
            </a:r>
            <a:r>
              <a:rPr lang="da-DK" b="1" dirty="0" smtClean="0">
                <a:solidFill>
                  <a:srgbClr val="FF0000"/>
                </a:solidFill>
              </a:rPr>
              <a:t> </a:t>
            </a:r>
            <a:r>
              <a:rPr lang="da-DK" b="1" dirty="0" err="1" smtClean="0">
                <a:solidFill>
                  <a:srgbClr val="FF0000"/>
                </a:solidFill>
              </a:rPr>
              <a:t>while</a:t>
            </a:r>
            <a:r>
              <a:rPr lang="da-DK" b="1" dirty="0" smtClean="0">
                <a:solidFill>
                  <a:srgbClr val="FF0000"/>
                </a:solidFill>
              </a:rPr>
              <a:t> </a:t>
            </a:r>
            <a:r>
              <a:rPr lang="da-DK" b="1" dirty="0" err="1" smtClean="0">
                <a:solidFill>
                  <a:srgbClr val="FF0000"/>
                </a:solidFill>
              </a:rPr>
              <a:t>they</a:t>
            </a:r>
            <a:r>
              <a:rPr lang="da-DK" b="1" dirty="0" smtClean="0">
                <a:solidFill>
                  <a:srgbClr val="FF0000"/>
                </a:solidFill>
              </a:rPr>
              <a:t> </a:t>
            </a:r>
            <a:r>
              <a:rPr lang="da-DK" b="1" dirty="0" err="1" smtClean="0">
                <a:solidFill>
                  <a:srgbClr val="FF0000"/>
                </a:solidFill>
              </a:rPr>
              <a:t>seem</a:t>
            </a:r>
            <a:r>
              <a:rPr lang="da-DK" b="1" dirty="0" smtClean="0">
                <a:solidFill>
                  <a:srgbClr val="FF0000"/>
                </a:solidFill>
              </a:rPr>
              <a:t> to </a:t>
            </a:r>
            <a:r>
              <a:rPr lang="da-DK" b="1" dirty="0" err="1" smtClean="0">
                <a:solidFill>
                  <a:srgbClr val="FF0000"/>
                </a:solidFill>
              </a:rPr>
              <a:t>me</a:t>
            </a:r>
            <a:r>
              <a:rPr lang="da-DK" b="1" dirty="0" smtClean="0">
                <a:solidFill>
                  <a:srgbClr val="FF0000"/>
                </a:solidFill>
              </a:rPr>
              <a:t> a bit ad hoc in </a:t>
            </a:r>
            <a:r>
              <a:rPr lang="da-DK" b="1" dirty="0" err="1" smtClean="0">
                <a:solidFill>
                  <a:srgbClr val="FF0000"/>
                </a:solidFill>
              </a:rPr>
              <a:t>Angantyr</a:t>
            </a:r>
            <a:r>
              <a:rPr lang="da-DK" b="1" dirty="0" smtClean="0">
                <a:solidFill>
                  <a:srgbClr val="FF0000"/>
                </a:solidFill>
              </a:rPr>
              <a:t>, </a:t>
            </a:r>
            <a:r>
              <a:rPr lang="da-DK" b="1" dirty="0" err="1" smtClean="0">
                <a:solidFill>
                  <a:srgbClr val="FF0000"/>
                </a:solidFill>
              </a:rPr>
              <a:t>perfect</a:t>
            </a:r>
            <a:r>
              <a:rPr lang="da-DK" b="1" dirty="0" smtClean="0">
                <a:solidFill>
                  <a:srgbClr val="FF0000"/>
                </a:solidFill>
              </a:rPr>
              <a:t> </a:t>
            </a:r>
            <a:r>
              <a:rPr lang="da-DK" b="1" dirty="0" err="1" smtClean="0">
                <a:solidFill>
                  <a:srgbClr val="FF0000"/>
                </a:solidFill>
              </a:rPr>
              <a:t>hydro</a:t>
            </a:r>
            <a:r>
              <a:rPr lang="da-DK" b="1" dirty="0">
                <a:solidFill>
                  <a:srgbClr val="FF0000"/>
                </a:solidFill>
              </a:rPr>
              <a:t> </a:t>
            </a:r>
            <a:r>
              <a:rPr lang="da-DK" b="1" dirty="0" smtClean="0">
                <a:solidFill>
                  <a:srgbClr val="FF0000"/>
                </a:solidFill>
              </a:rPr>
              <a:t>suggests </a:t>
            </a:r>
            <a:r>
              <a:rPr lang="da-DK" b="1" dirty="0" err="1" smtClean="0">
                <a:solidFill>
                  <a:srgbClr val="FF0000"/>
                </a:solidFill>
              </a:rPr>
              <a:t>that</a:t>
            </a:r>
            <a:r>
              <a:rPr lang="da-DK" b="1" dirty="0" smtClean="0">
                <a:solidFill>
                  <a:srgbClr val="FF0000"/>
                </a:solidFill>
              </a:rPr>
              <a:t> </a:t>
            </a:r>
            <a:r>
              <a:rPr lang="da-DK" b="1" dirty="0" err="1" smtClean="0">
                <a:solidFill>
                  <a:srgbClr val="FF0000"/>
                </a:solidFill>
              </a:rPr>
              <a:t>they</a:t>
            </a:r>
            <a:r>
              <a:rPr lang="da-DK" b="1" dirty="0" smtClean="0">
                <a:solidFill>
                  <a:srgbClr val="FF0000"/>
                </a:solidFill>
              </a:rPr>
              <a:t> </a:t>
            </a:r>
            <a:r>
              <a:rPr lang="da-DK" b="1" dirty="0" err="1" smtClean="0">
                <a:solidFill>
                  <a:srgbClr val="FF0000"/>
                </a:solidFill>
              </a:rPr>
              <a:t>are</a:t>
            </a:r>
            <a:r>
              <a:rPr lang="da-DK" b="1" dirty="0" smtClean="0">
                <a:solidFill>
                  <a:srgbClr val="FF0000"/>
                </a:solidFill>
              </a:rPr>
              <a:t> fundamental </a:t>
            </a:r>
            <a:r>
              <a:rPr lang="da-DK" b="1" dirty="0" err="1" smtClean="0">
                <a:solidFill>
                  <a:srgbClr val="FF0000"/>
                </a:solidFill>
              </a:rPr>
              <a:t>aspects</a:t>
            </a:r>
            <a:r>
              <a:rPr lang="da-DK" b="1" dirty="0" smtClean="0">
                <a:solidFill>
                  <a:srgbClr val="FF0000"/>
                </a:solidFill>
              </a:rPr>
              <a:t> of the same </a:t>
            </a:r>
            <a:r>
              <a:rPr lang="da-DK" b="1" dirty="0" err="1" smtClean="0">
                <a:solidFill>
                  <a:srgbClr val="FF0000"/>
                </a:solidFill>
              </a:rPr>
              <a:t>property</a:t>
            </a:r>
            <a:r>
              <a:rPr lang="da-DK" b="1" dirty="0" smtClean="0">
                <a:solidFill>
                  <a:srgbClr val="FF0000"/>
                </a:solidFill>
              </a:rPr>
              <a:t> of the final </a:t>
            </a:r>
            <a:r>
              <a:rPr lang="da-DK" b="1" dirty="0" err="1" smtClean="0">
                <a:solidFill>
                  <a:srgbClr val="FF0000"/>
                </a:solidFill>
              </a:rPr>
              <a:t>state</a:t>
            </a:r>
            <a:r>
              <a:rPr lang="da-DK" b="1" dirty="0" smtClean="0">
                <a:solidFill>
                  <a:srgbClr val="FF0000"/>
                </a:solidFill>
              </a:rPr>
              <a:t> matter!</a:t>
            </a:r>
            <a:endParaRPr lang="en-GB" b="1" dirty="0">
              <a:solidFill>
                <a:srgbClr val="FF0000"/>
              </a:solidFill>
            </a:endParaRPr>
          </a:p>
        </p:txBody>
      </p:sp>
      <p:sp>
        <p:nvSpPr>
          <p:cNvPr id="4" name="Slide Number Placeholder 3"/>
          <p:cNvSpPr>
            <a:spLocks noGrp="1"/>
          </p:cNvSpPr>
          <p:nvPr>
            <p:ph type="sldNum" sz="quarter" idx="12"/>
          </p:nvPr>
        </p:nvSpPr>
        <p:spPr/>
        <p:txBody>
          <a:bodyPr/>
          <a:lstStyle/>
          <a:p>
            <a:fld id="{BEB2B400-DCCD-4E4A-8997-0CBA26C25F6A}" type="slidenum">
              <a:rPr lang="sv-SE" smtClean="0"/>
              <a:t>27</a:t>
            </a:fld>
            <a:endParaRPr lang="sv-SE" dirty="0"/>
          </a:p>
        </p:txBody>
      </p:sp>
    </p:spTree>
    <p:extLst>
      <p:ext uri="{BB962C8B-B14F-4D97-AF65-F5344CB8AC3E}">
        <p14:creationId xmlns:p14="http://schemas.microsoft.com/office/powerpoint/2010/main" val="587252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dirty="0" smtClean="0"/>
              <a:t>Conclusions</a:t>
            </a:r>
            <a:endParaRPr lang="en-GB" dirty="0"/>
          </a:p>
        </p:txBody>
      </p:sp>
      <p:sp>
        <p:nvSpPr>
          <p:cNvPr id="4" name="Content Placeholder 3"/>
          <p:cNvSpPr>
            <a:spLocks noGrp="1"/>
          </p:cNvSpPr>
          <p:nvPr>
            <p:ph idx="1"/>
          </p:nvPr>
        </p:nvSpPr>
        <p:spPr/>
        <p:txBody>
          <a:bodyPr>
            <a:normAutofit/>
          </a:bodyPr>
          <a:lstStyle/>
          <a:p>
            <a:r>
              <a:rPr lang="en-GB" dirty="0"/>
              <a:t>Weak (firm)</a:t>
            </a:r>
          </a:p>
          <a:p>
            <a:pPr lvl="1"/>
            <a:r>
              <a:rPr lang="en-GB" dirty="0"/>
              <a:t>Large ridge signals does not </a:t>
            </a:r>
            <a:r>
              <a:rPr lang="en-GB" dirty="0" smtClean="0"/>
              <a:t>necessarily imply significant </a:t>
            </a:r>
            <a:r>
              <a:rPr lang="en-GB" dirty="0"/>
              <a:t>jet </a:t>
            </a:r>
            <a:r>
              <a:rPr lang="en-GB" dirty="0" smtClean="0"/>
              <a:t>quenching (even in hydro-like models)</a:t>
            </a:r>
            <a:endParaRPr lang="en-GB" dirty="0"/>
          </a:p>
          <a:p>
            <a:r>
              <a:rPr lang="en-GB" dirty="0" smtClean="0"/>
              <a:t>Strong </a:t>
            </a:r>
            <a:r>
              <a:rPr lang="en-GB" dirty="0"/>
              <a:t>(suggestive)</a:t>
            </a:r>
          </a:p>
          <a:p>
            <a:pPr lvl="1"/>
            <a:r>
              <a:rPr lang="en-GB" dirty="0"/>
              <a:t>The perfect liquid nature of the QGP suggests that</a:t>
            </a:r>
          </a:p>
          <a:p>
            <a:pPr lvl="2"/>
            <a:r>
              <a:rPr lang="en-GB" dirty="0"/>
              <a:t>Jet quenching in small systems will be a small </a:t>
            </a:r>
            <a:r>
              <a:rPr lang="en-GB" dirty="0" smtClean="0"/>
              <a:t>effect in agreement with experimental observations</a:t>
            </a:r>
            <a:endParaRPr lang="en-GB" dirty="0"/>
          </a:p>
        </p:txBody>
      </p:sp>
    </p:spTree>
    <p:extLst>
      <p:ext uri="{BB962C8B-B14F-4D97-AF65-F5344CB8AC3E}">
        <p14:creationId xmlns:p14="http://schemas.microsoft.com/office/powerpoint/2010/main" val="1833759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Backup</a:t>
            </a:r>
            <a:endParaRPr lang="en-GB" dirty="0"/>
          </a:p>
        </p:txBody>
      </p:sp>
      <p:sp>
        <p:nvSpPr>
          <p:cNvPr id="3" name="Slide Number Placeholder 2"/>
          <p:cNvSpPr>
            <a:spLocks noGrp="1"/>
          </p:cNvSpPr>
          <p:nvPr>
            <p:ph type="sldNum" sz="quarter" idx="12"/>
          </p:nvPr>
        </p:nvSpPr>
        <p:spPr/>
        <p:txBody>
          <a:bodyPr/>
          <a:lstStyle/>
          <a:p>
            <a:fld id="{BEB2B400-DCCD-4E4A-8997-0CBA26C25F6A}" type="slidenum">
              <a:rPr lang="sv-SE" smtClean="0"/>
              <a:t>29</a:t>
            </a:fld>
            <a:endParaRPr lang="sv-SE" dirty="0"/>
          </a:p>
        </p:txBody>
      </p:sp>
    </p:spTree>
    <p:extLst>
      <p:ext uri="{BB962C8B-B14F-4D97-AF65-F5344CB8AC3E}">
        <p14:creationId xmlns:p14="http://schemas.microsoft.com/office/powerpoint/2010/main" val="4540572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First quote:</a:t>
            </a:r>
            <a:br>
              <a:rPr lang="en-GB" dirty="0"/>
            </a:br>
            <a:r>
              <a:rPr lang="en-GB" dirty="0"/>
              <a:t>the high level question</a:t>
            </a:r>
          </a:p>
        </p:txBody>
      </p:sp>
      <p:sp>
        <p:nvSpPr>
          <p:cNvPr id="3" name="Content Placeholder 2"/>
          <p:cNvSpPr>
            <a:spLocks noGrp="1"/>
          </p:cNvSpPr>
          <p:nvPr>
            <p:ph idx="1"/>
          </p:nvPr>
        </p:nvSpPr>
        <p:spPr/>
        <p:txBody>
          <a:bodyPr/>
          <a:lstStyle/>
          <a:p>
            <a:r>
              <a:rPr lang="en-GB" dirty="0"/>
              <a:t>“The theoretical picture of collective effects in heavy ion collisions is vastly different from the picture known from proton–proton (pp). Due to the very different geometry of the two system types, </a:t>
            </a:r>
            <a:r>
              <a:rPr lang="en-GB" u="sng" dirty="0"/>
              <a:t>interactions in the final state of the collision become dominant in heavy ion collisions, while nearly absent in pp collisions</a:t>
            </a:r>
            <a:r>
              <a:rPr lang="en-GB" dirty="0" smtClean="0"/>
              <a:t>.” (C. </a:t>
            </a:r>
            <a:r>
              <a:rPr lang="en-GB" dirty="0" err="1" smtClean="0"/>
              <a:t>Bierlich</a:t>
            </a:r>
            <a:r>
              <a:rPr lang="en-GB" dirty="0"/>
              <a:t>, </a:t>
            </a:r>
            <a:r>
              <a:rPr lang="en-GB" dirty="0" smtClean="0"/>
              <a:t>arxiv:1901.07447)</a:t>
            </a:r>
            <a:endParaRPr lang="en-GB" dirty="0"/>
          </a:p>
          <a:p>
            <a:r>
              <a:rPr lang="en-GB" dirty="0"/>
              <a:t>O</a:t>
            </a:r>
            <a:r>
              <a:rPr lang="en-GB" dirty="0" smtClean="0"/>
              <a:t>ne thing </a:t>
            </a:r>
            <a:r>
              <a:rPr lang="en-GB" dirty="0"/>
              <a:t>we </a:t>
            </a:r>
            <a:r>
              <a:rPr lang="en-GB" dirty="0" smtClean="0"/>
              <a:t>CLASH </a:t>
            </a:r>
            <a:r>
              <a:rPr lang="en-GB" dirty="0"/>
              <a:t>about</a:t>
            </a:r>
            <a:r>
              <a:rPr lang="en-GB" dirty="0" smtClean="0"/>
              <a:t>!</a:t>
            </a:r>
            <a:endParaRPr lang="en-GB" dirty="0"/>
          </a:p>
        </p:txBody>
      </p:sp>
      <p:sp>
        <p:nvSpPr>
          <p:cNvPr id="4" name="Slide Number Placeholder 3"/>
          <p:cNvSpPr>
            <a:spLocks noGrp="1"/>
          </p:cNvSpPr>
          <p:nvPr>
            <p:ph type="sldNum" sz="quarter" idx="12"/>
          </p:nvPr>
        </p:nvSpPr>
        <p:spPr/>
        <p:txBody>
          <a:bodyPr/>
          <a:lstStyle/>
          <a:p>
            <a:fld id="{BEB2B400-DCCD-4E4A-8997-0CBA26C25F6A}" type="slidenum">
              <a:rPr lang="sv-SE" smtClean="0"/>
              <a:t>3</a:t>
            </a:fld>
            <a:endParaRPr lang="sv-SE" dirty="0"/>
          </a:p>
        </p:txBody>
      </p:sp>
    </p:spTree>
    <p:extLst>
      <p:ext uri="{BB962C8B-B14F-4D97-AF65-F5344CB8AC3E}">
        <p14:creationId xmlns:p14="http://schemas.microsoft.com/office/powerpoint/2010/main" val="2540625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Are final state interactions </a:t>
            </a:r>
            <a:r>
              <a:rPr lang="en-GB" dirty="0" smtClean="0"/>
              <a:t>absent in </a:t>
            </a:r>
            <a:r>
              <a:rPr lang="en-GB" dirty="0"/>
              <a:t>pp </a:t>
            </a:r>
            <a:r>
              <a:rPr lang="en-GB" dirty="0" smtClean="0"/>
              <a:t>collisions?</a:t>
            </a:r>
            <a:endParaRPr lang="en-GB" dirty="0"/>
          </a:p>
        </p:txBody>
      </p:sp>
      <p:sp>
        <p:nvSpPr>
          <p:cNvPr id="3" name="Content Placeholder 2"/>
          <p:cNvSpPr>
            <a:spLocks noGrp="1"/>
          </p:cNvSpPr>
          <p:nvPr>
            <p:ph idx="1"/>
          </p:nvPr>
        </p:nvSpPr>
        <p:spPr/>
        <p:txBody>
          <a:bodyPr/>
          <a:lstStyle/>
          <a:p>
            <a:r>
              <a:rPr lang="en-GB" dirty="0" smtClean="0"/>
              <a:t>They </a:t>
            </a:r>
            <a:r>
              <a:rPr lang="en-GB" dirty="0"/>
              <a:t>could be there</a:t>
            </a:r>
          </a:p>
          <a:p>
            <a:pPr lvl="1"/>
            <a:r>
              <a:rPr lang="en-GB" dirty="0"/>
              <a:t>The perfect liquid nature (as small dissipation as possible) explains why they are hard to observe</a:t>
            </a:r>
          </a:p>
          <a:p>
            <a:pPr lvl="1"/>
            <a:endParaRPr lang="en-GB" dirty="0" smtClean="0"/>
          </a:p>
          <a:p>
            <a:pPr lvl="1"/>
            <a:endParaRPr lang="en-GB" dirty="0"/>
          </a:p>
          <a:p>
            <a:pPr lvl="1"/>
            <a:endParaRPr lang="en-GB" dirty="0" smtClean="0"/>
          </a:p>
          <a:p>
            <a:pPr lvl="1"/>
            <a:endParaRPr lang="en-GB" dirty="0"/>
          </a:p>
          <a:p>
            <a:pPr lvl="1"/>
            <a:endParaRPr lang="en-GB" dirty="0" smtClean="0"/>
          </a:p>
          <a:p>
            <a:pPr lvl="1"/>
            <a:r>
              <a:rPr lang="en-GB" dirty="0" err="1" smtClean="0"/>
              <a:t>Angantyr</a:t>
            </a:r>
            <a:r>
              <a:rPr lang="en-GB" dirty="0" smtClean="0"/>
              <a:t> </a:t>
            </a:r>
            <a:r>
              <a:rPr lang="en-GB" dirty="0"/>
              <a:t>picture: the strings/ropes are shoved but they </a:t>
            </a:r>
            <a:r>
              <a:rPr lang="en-GB" dirty="0" err="1"/>
              <a:t>hadronize</a:t>
            </a:r>
            <a:r>
              <a:rPr lang="en-GB" dirty="0"/>
              <a:t> the same way</a:t>
            </a:r>
          </a:p>
          <a:p>
            <a:endParaRPr lang="en-GB" dirty="0" smtClean="0"/>
          </a:p>
        </p:txBody>
      </p:sp>
      <p:sp>
        <p:nvSpPr>
          <p:cNvPr id="4" name="Slide Number Placeholder 3"/>
          <p:cNvSpPr>
            <a:spLocks noGrp="1"/>
          </p:cNvSpPr>
          <p:nvPr>
            <p:ph type="sldNum" sz="quarter" idx="12"/>
          </p:nvPr>
        </p:nvSpPr>
        <p:spPr/>
        <p:txBody>
          <a:bodyPr/>
          <a:lstStyle/>
          <a:p>
            <a:fld id="{BEB2B400-DCCD-4E4A-8997-0CBA26C25F6A}" type="slidenum">
              <a:rPr lang="sv-SE" smtClean="0"/>
              <a:t>30</a:t>
            </a:fld>
            <a:endParaRPr lang="sv-SE" dirty="0"/>
          </a:p>
        </p:txBody>
      </p:sp>
      <p:pic>
        <p:nvPicPr>
          <p:cNvPr id="5" name="Picture 4" descr="http://www.pumpfundamentals.com/images/visc_vs_stra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5" y="3140968"/>
            <a:ext cx="4331769" cy="219783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104107" y="4823270"/>
            <a:ext cx="2780261" cy="738664"/>
          </a:xfrm>
          <a:prstGeom prst="rect">
            <a:avLst/>
          </a:prstGeom>
        </p:spPr>
        <p:txBody>
          <a:bodyPr wrap="square">
            <a:spAutoFit/>
          </a:bodyPr>
          <a:lstStyle/>
          <a:p>
            <a:r>
              <a:rPr lang="en-US" sz="1400" dirty="0" smtClean="0"/>
              <a:t>Figure taken from http</a:t>
            </a:r>
            <a:r>
              <a:rPr lang="en-US" sz="1400" dirty="0"/>
              <a:t>://www.pumpfundamentals.com/about_fluids.htm</a:t>
            </a:r>
          </a:p>
        </p:txBody>
      </p:sp>
    </p:spTree>
    <p:extLst>
      <p:ext uri="{BB962C8B-B14F-4D97-AF65-F5344CB8AC3E}">
        <p14:creationId xmlns:p14="http://schemas.microsoft.com/office/powerpoint/2010/main" val="15200709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Elliptic flow and triangular flow is </a:t>
            </a:r>
            <a:r>
              <a:rPr lang="en-US"/>
              <a:t>almost </a:t>
            </a:r>
            <a:r>
              <a:rPr lang="en-US" smtClean="0"/>
              <a:t>ideal</a:t>
            </a:r>
            <a:endParaRPr lang="en-US"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r="2741" b="3014"/>
          <a:stretch/>
        </p:blipFill>
        <p:spPr>
          <a:xfrm>
            <a:off x="4818457" y="1569436"/>
            <a:ext cx="3950695" cy="2723659"/>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523" y="1478090"/>
            <a:ext cx="4155485" cy="2815006"/>
          </a:xfrm>
          <a:prstGeom prst="rect">
            <a:avLst/>
          </a:prstGeom>
        </p:spPr>
      </p:pic>
      <p:sp>
        <p:nvSpPr>
          <p:cNvPr id="10" name="Text Placeholder 2"/>
          <p:cNvSpPr txBox="1">
            <a:spLocks/>
          </p:cNvSpPr>
          <p:nvPr/>
        </p:nvSpPr>
        <p:spPr>
          <a:xfrm>
            <a:off x="539552" y="4497928"/>
            <a:ext cx="8229600" cy="1883400"/>
          </a:xfrm>
          <a:prstGeom prst="rect">
            <a:avLst/>
          </a:prstGeom>
          <a:noFill/>
          <a:ln>
            <a:noFill/>
          </a:ln>
        </p:spPr>
        <p:txBody>
          <a:bodyPr lIns="0" tIns="0" rIns="0" bIns="0"/>
          <a:lstStyle>
            <a:defPPr marL="342720" marR="0" lvl="0" indent="-342720" algn="l" hangingPunct="1">
              <a:lnSpc>
                <a:spcPct val="100000"/>
              </a:lnSpc>
              <a:spcBef>
                <a:spcPts val="598"/>
              </a:spcBef>
              <a:spcAft>
                <a:spcPts val="0"/>
              </a:spcAft>
              <a:buSzPts val="2223"/>
              <a:buNone/>
              <a:tabLst>
                <a:tab pos="571320" algn="l"/>
                <a:tab pos="1485719" algn="l"/>
                <a:tab pos="2400119" algn="l"/>
                <a:tab pos="3314519" algn="l"/>
                <a:tab pos="4228919" algn="l"/>
                <a:tab pos="5143320" algn="l"/>
                <a:tab pos="6057720" algn="l"/>
                <a:tab pos="6972120" algn="l"/>
                <a:tab pos="7886520" algn="l"/>
                <a:tab pos="8800920" algn="l"/>
                <a:tab pos="9715320" algn="l"/>
              </a:tabLst>
              <a:defRPr lang="en-US" sz="2400" b="0" i="0" u="none" strike="noStrike" baseline="0">
                <a:ln>
                  <a:noFill/>
                </a:ln>
                <a:solidFill>
                  <a:srgbClr val="FFFFFF"/>
                </a:solidFill>
                <a:effectLst>
                  <a:outerShdw dist="17961" dir="2700000">
                    <a:scrgbClr r="0" g="0" b="0"/>
                  </a:outerShdw>
                </a:effectLst>
                <a:latin typeface="Arial" pitchFamily="2"/>
                <a:ea typeface="Nimbus Sans L" pitchFamily="2"/>
                <a:cs typeface="Lucidasans" pitchFamily="2"/>
              </a:defRPr>
            </a:defPPr>
            <a:lvl1pPr marL="342720" marR="0" lvl="0" indent="-342720" algn="l" rtl="0" hangingPunct="1">
              <a:lnSpc>
                <a:spcPct val="100000"/>
              </a:lnSpc>
              <a:spcBef>
                <a:spcPts val="598"/>
              </a:spcBef>
              <a:spcAft>
                <a:spcPts val="0"/>
              </a:spcAft>
              <a:buSzPts val="2223"/>
              <a:buBlip>
                <a:blip r:embed="rId4"/>
              </a:buBlip>
              <a:tabLst>
                <a:tab pos="571320" algn="l"/>
                <a:tab pos="1485719" algn="l"/>
                <a:tab pos="2400119" algn="l"/>
                <a:tab pos="3314519" algn="l"/>
                <a:tab pos="4228919" algn="l"/>
                <a:tab pos="5143320" algn="l"/>
                <a:tab pos="6057720" algn="l"/>
                <a:tab pos="6972120" algn="l"/>
                <a:tab pos="7886520" algn="l"/>
                <a:tab pos="8800920" algn="l"/>
                <a:tab pos="9715320" algn="l"/>
              </a:tabLst>
              <a:defRPr lang="en-US" sz="2400" b="0" i="0" u="none" strike="noStrike" baseline="0">
                <a:ln>
                  <a:noFill/>
                </a:ln>
                <a:solidFill>
                  <a:srgbClr val="FFFFFF"/>
                </a:solidFill>
                <a:effectLst>
                  <a:outerShdw dist="17961" dir="2700000">
                    <a:scrgbClr r="0" g="0" b="0"/>
                  </a:outerShdw>
                </a:effectLst>
                <a:latin typeface="Arial" pitchFamily="2"/>
                <a:ea typeface="Nimbus Sans L" pitchFamily="2"/>
                <a:cs typeface="Lucidasans" pitchFamily="2"/>
              </a:defRPr>
            </a:lvl1pPr>
            <a:lvl2pPr marL="742680" marR="0" lvl="1" indent="-285480" algn="l" hangingPunct="1">
              <a:lnSpc>
                <a:spcPct val="100000"/>
              </a:lnSpc>
              <a:spcBef>
                <a:spcPts val="499"/>
              </a:spcBef>
              <a:spcAft>
                <a:spcPts val="0"/>
              </a:spcAft>
              <a:buClr>
                <a:srgbClr val="FFFFFF"/>
              </a:buClr>
              <a:buSzPct val="100000"/>
              <a:buFont typeface="Arial" pitchFamily="34"/>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en-US" sz="2000" b="0" i="0" u="none" strike="noStrike" baseline="0">
                <a:ln>
                  <a:noFill/>
                </a:ln>
                <a:solidFill>
                  <a:srgbClr val="FFFFFF"/>
                </a:solidFill>
                <a:effectLst>
                  <a:outerShdw dist="17961" dir="2700000">
                    <a:scrgbClr r="0" g="0" b="0"/>
                  </a:outerShdw>
                </a:effectLst>
                <a:latin typeface="Arial" pitchFamily="2"/>
                <a:ea typeface="Nimbus Sans L" pitchFamily="2"/>
                <a:cs typeface="Lucidasans" pitchFamily="2"/>
              </a:defRPr>
            </a:lvl2pPr>
            <a:lvl3pPr marL="1143000" marR="0" lvl="2" indent="-228600" algn="l" hangingPunct="1">
              <a:lnSpc>
                <a:spcPct val="100000"/>
              </a:lnSpc>
              <a:spcBef>
                <a:spcPts val="448"/>
              </a:spcBef>
              <a:spcAft>
                <a:spcPts val="0"/>
              </a:spcAft>
              <a:buSzPts val="1664"/>
              <a:buBlip>
                <a:blip r:embed="rId5"/>
              </a:buBlip>
              <a:tabLst>
                <a:tab pos="685799" algn="l"/>
                <a:tab pos="1600200" algn="l"/>
                <a:tab pos="2514600" algn="l"/>
                <a:tab pos="3429000" algn="l"/>
                <a:tab pos="4343400" algn="l"/>
                <a:tab pos="5257800" algn="l"/>
                <a:tab pos="6172200" algn="l"/>
                <a:tab pos="7086600" algn="l"/>
                <a:tab pos="8000999" algn="l"/>
                <a:tab pos="8915399" algn="l"/>
              </a:tabLst>
              <a:defRPr lang="en-US" sz="1800" b="0" i="0" u="none" strike="noStrike" baseline="0">
                <a:ln>
                  <a:noFill/>
                </a:ln>
                <a:solidFill>
                  <a:srgbClr val="FFFFFF"/>
                </a:solidFill>
                <a:effectLst>
                  <a:outerShdw dist="17961" dir="2700000">
                    <a:scrgbClr r="0" g="0" b="0"/>
                  </a:outerShdw>
                </a:effectLst>
                <a:latin typeface="Arial" pitchFamily="2"/>
                <a:ea typeface="Nimbus Sans L" pitchFamily="2"/>
                <a:cs typeface="Lucidasans" pitchFamily="2"/>
              </a:defRPr>
            </a:lvl3pPr>
            <a:lvl4pPr marL="1600199" marR="0" lvl="3" indent="-228600" algn="l" hangingPunct="1">
              <a:lnSpc>
                <a:spcPct val="100000"/>
              </a:lnSpc>
              <a:spcBef>
                <a:spcPts val="499"/>
              </a:spcBef>
              <a:spcAft>
                <a:spcPts val="0"/>
              </a:spcAft>
              <a:buClr>
                <a:srgbClr val="FFFFFF"/>
              </a:buClr>
              <a:buSzPct val="100000"/>
              <a:buFont typeface="Arial" pitchFamily="34"/>
              <a:buChar char="–"/>
              <a:tabLst>
                <a:tab pos="228600" algn="l"/>
                <a:tab pos="1143000" algn="l"/>
                <a:tab pos="2057400" algn="l"/>
                <a:tab pos="2971800" algn="l"/>
                <a:tab pos="3886200" algn="l"/>
                <a:tab pos="4800600" algn="l"/>
                <a:tab pos="5715000" algn="l"/>
                <a:tab pos="6629400" algn="l"/>
                <a:tab pos="7543799" algn="l"/>
                <a:tab pos="8458200" algn="l"/>
              </a:tabLst>
              <a:defRPr lang="en-US" sz="2000" b="0" i="0" u="none" strike="noStrike" baseline="0">
                <a:ln>
                  <a:noFill/>
                </a:ln>
                <a:solidFill>
                  <a:srgbClr val="FFFFFF"/>
                </a:solidFill>
                <a:effectLst>
                  <a:outerShdw dist="17961" dir="2700000">
                    <a:scrgbClr r="0" g="0" b="0"/>
                  </a:outerShdw>
                </a:effectLst>
                <a:latin typeface="Arial" pitchFamily="2"/>
                <a:ea typeface="Nimbus Sans L" pitchFamily="2"/>
                <a:cs typeface="Lucidasans" pitchFamily="2"/>
              </a:defRPr>
            </a:lvl4pPr>
            <a:lvl5pPr marL="2057400" marR="0" lvl="4" indent="-228600" algn="l" hangingPunct="1">
              <a:lnSpc>
                <a:spcPct val="100000"/>
              </a:lnSpc>
              <a:spcBef>
                <a:spcPts val="499"/>
              </a:spcBef>
              <a:spcAft>
                <a:spcPts val="0"/>
              </a:spcAft>
              <a:buSzPts val="1850"/>
              <a:buBlip>
                <a:blip r:embed="rId6"/>
              </a:buBlip>
              <a:tabLst>
                <a:tab pos="685799" algn="l"/>
                <a:tab pos="1600200" algn="l"/>
                <a:tab pos="2514600" algn="l"/>
                <a:tab pos="3429000" algn="l"/>
                <a:tab pos="4343400" algn="l"/>
                <a:tab pos="5257800" algn="l"/>
                <a:tab pos="6172200" algn="l"/>
                <a:tab pos="7086600" algn="l"/>
                <a:tab pos="8000999" algn="l"/>
              </a:tabLst>
              <a:defRPr lang="en-US" sz="2000" b="0" i="0" u="none" strike="noStrike" baseline="0">
                <a:ln>
                  <a:noFill/>
                </a:ln>
                <a:solidFill>
                  <a:srgbClr val="FFFFFF"/>
                </a:solidFill>
                <a:effectLst>
                  <a:outerShdw dist="17961" dir="2700000">
                    <a:scrgbClr r="0" g="0" b="0"/>
                  </a:outerShdw>
                </a:effectLst>
                <a:latin typeface="Arial" pitchFamily="2"/>
                <a:ea typeface="Nimbus Sans L" pitchFamily="2"/>
                <a:cs typeface="Lucidasans" pitchFamily="2"/>
              </a:defRPr>
            </a:lvl5pPr>
            <a:lvl6pPr marL="2057400" marR="0" lvl="5" indent="-228600" algn="l" hangingPunct="1">
              <a:lnSpc>
                <a:spcPct val="100000"/>
              </a:lnSpc>
              <a:spcBef>
                <a:spcPts val="499"/>
              </a:spcBef>
              <a:spcAft>
                <a:spcPts val="0"/>
              </a:spcAft>
              <a:buSzPts val="1850"/>
              <a:buBlip>
                <a:blip r:embed="rId6"/>
              </a:buBlip>
              <a:tabLst>
                <a:tab pos="685799" algn="l"/>
                <a:tab pos="1600200" algn="l"/>
                <a:tab pos="2514600" algn="l"/>
                <a:tab pos="3429000" algn="l"/>
                <a:tab pos="4343400" algn="l"/>
                <a:tab pos="5257800" algn="l"/>
                <a:tab pos="6172200" algn="l"/>
                <a:tab pos="7086600" algn="l"/>
                <a:tab pos="8000999" algn="l"/>
              </a:tabLst>
              <a:defRPr lang="en-US" sz="2000" b="0" i="0" u="none" strike="noStrike" baseline="0">
                <a:ln>
                  <a:noFill/>
                </a:ln>
                <a:solidFill>
                  <a:srgbClr val="FFFFFF"/>
                </a:solidFill>
                <a:effectLst>
                  <a:outerShdw dist="17961" dir="2700000">
                    <a:scrgbClr r="0" g="0" b="0"/>
                  </a:outerShdw>
                </a:effectLst>
                <a:latin typeface="Arial" pitchFamily="2"/>
                <a:ea typeface="Nimbus Sans L" pitchFamily="2"/>
                <a:cs typeface="Lucidasans" pitchFamily="2"/>
              </a:defRPr>
            </a:lvl6pPr>
            <a:lvl7pPr marL="2057400" marR="0" lvl="6" indent="-228600" algn="l" hangingPunct="1">
              <a:lnSpc>
                <a:spcPct val="100000"/>
              </a:lnSpc>
              <a:spcBef>
                <a:spcPts val="499"/>
              </a:spcBef>
              <a:spcAft>
                <a:spcPts val="0"/>
              </a:spcAft>
              <a:buSzPts val="1850"/>
              <a:buBlip>
                <a:blip r:embed="rId6"/>
              </a:buBlip>
              <a:tabLst>
                <a:tab pos="685799" algn="l"/>
                <a:tab pos="1600200" algn="l"/>
                <a:tab pos="2514600" algn="l"/>
                <a:tab pos="3429000" algn="l"/>
                <a:tab pos="4343400" algn="l"/>
                <a:tab pos="5257800" algn="l"/>
                <a:tab pos="6172200" algn="l"/>
                <a:tab pos="7086600" algn="l"/>
                <a:tab pos="8000999" algn="l"/>
              </a:tabLst>
              <a:defRPr lang="en-US" sz="2000" b="0" i="0" u="none" strike="noStrike" baseline="0">
                <a:ln>
                  <a:noFill/>
                </a:ln>
                <a:solidFill>
                  <a:srgbClr val="FFFFFF"/>
                </a:solidFill>
                <a:effectLst>
                  <a:outerShdw dist="17961" dir="2700000">
                    <a:scrgbClr r="0" g="0" b="0"/>
                  </a:outerShdw>
                </a:effectLst>
                <a:latin typeface="Arial" pitchFamily="2"/>
                <a:ea typeface="Nimbus Sans L" pitchFamily="2"/>
                <a:cs typeface="Lucidasans" pitchFamily="2"/>
              </a:defRPr>
            </a:lvl7pPr>
            <a:lvl8pPr marL="2057400" marR="0" lvl="7" indent="-228600" algn="l" hangingPunct="1">
              <a:lnSpc>
                <a:spcPct val="100000"/>
              </a:lnSpc>
              <a:spcBef>
                <a:spcPts val="499"/>
              </a:spcBef>
              <a:spcAft>
                <a:spcPts val="0"/>
              </a:spcAft>
              <a:buSzPts val="1850"/>
              <a:buBlip>
                <a:blip r:embed="rId6"/>
              </a:buBlip>
              <a:tabLst>
                <a:tab pos="685799" algn="l"/>
                <a:tab pos="1600200" algn="l"/>
                <a:tab pos="2514600" algn="l"/>
                <a:tab pos="3429000" algn="l"/>
                <a:tab pos="4343400" algn="l"/>
                <a:tab pos="5257800" algn="l"/>
                <a:tab pos="6172200" algn="l"/>
                <a:tab pos="7086600" algn="l"/>
                <a:tab pos="8000999" algn="l"/>
              </a:tabLst>
              <a:defRPr lang="en-US" sz="2000" b="0" i="0" u="none" strike="noStrike" baseline="0">
                <a:ln>
                  <a:noFill/>
                </a:ln>
                <a:solidFill>
                  <a:srgbClr val="FFFFFF"/>
                </a:solidFill>
                <a:effectLst>
                  <a:outerShdw dist="17961" dir="2700000">
                    <a:scrgbClr r="0" g="0" b="0"/>
                  </a:outerShdw>
                </a:effectLst>
                <a:latin typeface="Arial" pitchFamily="2"/>
                <a:ea typeface="Nimbus Sans L" pitchFamily="2"/>
                <a:cs typeface="Lucidasans" pitchFamily="2"/>
              </a:defRPr>
            </a:lvl8pPr>
            <a:lvl9pPr marL="1944000" marR="0" lvl="8" indent="-216000" algn="l" hangingPunct="1">
              <a:lnSpc>
                <a:spcPct val="100000"/>
              </a:lnSpc>
              <a:spcBef>
                <a:spcPts val="499"/>
              </a:spcBef>
              <a:spcAft>
                <a:spcPts val="0"/>
              </a:spcAft>
              <a:buSzPct val="45000"/>
              <a:buFont typeface="StarSymbol"/>
              <a:buChar char="●"/>
              <a:tabLst>
                <a:tab pos="685799" algn="l"/>
                <a:tab pos="1600200" algn="l"/>
                <a:tab pos="2514600" algn="l"/>
                <a:tab pos="3429000" algn="l"/>
                <a:tab pos="4343400" algn="l"/>
                <a:tab pos="5257800" algn="l"/>
                <a:tab pos="6172200" algn="l"/>
                <a:tab pos="7086600" algn="l"/>
                <a:tab pos="8000999" algn="l"/>
              </a:tabLst>
              <a:defRPr lang="en-US" sz="2000" b="0" i="0" u="none" strike="noStrike" baseline="0">
                <a:ln>
                  <a:noFill/>
                </a:ln>
                <a:solidFill>
                  <a:srgbClr val="FFFFFF"/>
                </a:solidFill>
                <a:effectLst>
                  <a:outerShdw dist="17961" dir="2700000">
                    <a:scrgbClr r="0" g="0" b="0"/>
                  </a:outerShdw>
                </a:effectLst>
                <a:latin typeface="Arial" pitchFamily="2"/>
                <a:ea typeface="Nimbus Sans L" pitchFamily="2"/>
                <a:cs typeface="Lucidasans" pitchFamily="2"/>
              </a:defRPr>
            </a:lvl9pPr>
          </a:lstStyle>
          <a:p>
            <a:pPr>
              <a:buFont typeface="Arial" panose="020B0604020202020204" pitchFamily="34" charset="0"/>
              <a:buChar char="•"/>
            </a:pPr>
            <a:r>
              <a:rPr lang="en-US" dirty="0" smtClean="0">
                <a:solidFill>
                  <a:schemeClr val="tx1"/>
                </a:solidFill>
                <a:effectLst/>
                <a:latin typeface="" pitchFamily="16"/>
              </a:rPr>
              <a:t>Huge flow at intermediate p</a:t>
            </a:r>
            <a:r>
              <a:rPr lang="en-US" baseline="-25000" dirty="0" smtClean="0">
                <a:solidFill>
                  <a:schemeClr val="tx1"/>
                </a:solidFill>
                <a:effectLst/>
                <a:latin typeface="" pitchFamily="16"/>
              </a:rPr>
              <a:t>T</a:t>
            </a:r>
            <a:r>
              <a:rPr lang="en-US" dirty="0" smtClean="0">
                <a:solidFill>
                  <a:schemeClr val="tx1"/>
                </a:solidFill>
                <a:effectLst/>
                <a:latin typeface="" pitchFamily="16"/>
              </a:rPr>
              <a:t>:</a:t>
            </a:r>
          </a:p>
          <a:p>
            <a:pPr lvl="1">
              <a:buFont typeface="Arial" panose="020B0604020202020204" pitchFamily="34" charset="0"/>
              <a:buChar char="•"/>
            </a:pPr>
            <a:r>
              <a:rPr lang="en-US" dirty="0" smtClean="0">
                <a:solidFill>
                  <a:schemeClr val="tx1"/>
                </a:solidFill>
                <a:effectLst/>
                <a:latin typeface="" pitchFamily="16"/>
              </a:rPr>
              <a:t>2 times more particles in plane than out</a:t>
            </a:r>
          </a:p>
          <a:p>
            <a:pPr lvl="1"/>
            <a:r>
              <a:rPr lang="en-US" dirty="0" smtClean="0">
                <a:solidFill>
                  <a:schemeClr val="tx1"/>
                </a:solidFill>
                <a:effectLst/>
                <a:latin typeface="" pitchFamily="16"/>
              </a:rPr>
              <a:t>Nearly ideal fluid</a:t>
            </a:r>
          </a:p>
          <a:p>
            <a:pPr>
              <a:buFont typeface="Arial" panose="020B0604020202020204" pitchFamily="34" charset="0"/>
              <a:buChar char="•"/>
            </a:pPr>
            <a:r>
              <a:rPr lang="en-US" dirty="0" smtClean="0">
                <a:solidFill>
                  <a:schemeClr val="tx1"/>
                </a:solidFill>
                <a:effectLst/>
                <a:latin typeface="" pitchFamily="16"/>
              </a:rPr>
              <a:t>Significant higher order flow caused by fluctuations – also described by nearly ideal hydro + initial state</a:t>
            </a:r>
            <a:endParaRPr lang="en-US" dirty="0">
              <a:solidFill>
                <a:schemeClr val="tx1"/>
              </a:solidFill>
              <a:effectLst/>
              <a:latin typeface="" pitchFamily="16"/>
            </a:endParaRPr>
          </a:p>
        </p:txBody>
      </p:sp>
      <p:sp>
        <p:nvSpPr>
          <p:cNvPr id="4" name="Slide Number Placeholder 3"/>
          <p:cNvSpPr>
            <a:spLocks noGrp="1"/>
          </p:cNvSpPr>
          <p:nvPr>
            <p:ph type="sldNum" sz="quarter" idx="12"/>
          </p:nvPr>
        </p:nvSpPr>
        <p:spPr/>
        <p:txBody>
          <a:bodyPr/>
          <a:lstStyle/>
          <a:p>
            <a:fld id="{BEB2B400-DCCD-4E4A-8997-0CBA26C25F6A}" type="slidenum">
              <a:rPr lang="sv-SE" smtClean="0"/>
              <a:t>31</a:t>
            </a:fld>
            <a:endParaRPr lang="sv-SE"/>
          </a:p>
        </p:txBody>
      </p:sp>
    </p:spTree>
    <p:extLst>
      <p:ext uri="{BB962C8B-B14F-4D97-AF65-F5344CB8AC3E}">
        <p14:creationId xmlns:p14="http://schemas.microsoft.com/office/powerpoint/2010/main" val="28856787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734306" y="581519"/>
            <a:ext cx="7675247" cy="1287879"/>
          </a:xfrm>
        </p:spPr>
        <p:txBody>
          <a:bodyPr/>
          <a:lstStyle/>
          <a:p>
            <a:pPr lvl="0"/>
            <a:r>
              <a:rPr lang="en-GB"/>
              <a:t>BULK: Angantyr minus PYTHIA</a:t>
            </a:r>
          </a:p>
        </p:txBody>
      </p:sp>
      <p:pic>
        <p:nvPicPr>
          <p:cNvPr id="3" name="Picture Placeholder 2">
            <a:extLst>
              <a:ext uri="{FF2B5EF4-FFF2-40B4-BE49-F238E27FC236}">
                <a16:creationId xmlns:a16="http://schemas.microsoft.com/office/drawing/2014/main" id="{00000000-0000-0000-0000-000000000000}"/>
              </a:ext>
            </a:extLst>
          </p:cNvPr>
          <p:cNvPicPr>
            <a:picLocks noGrp="1" noChangeAspect="1"/>
          </p:cNvPicPr>
          <p:nvPr>
            <p:ph type="pic" idx="4294967295"/>
          </p:nvPr>
        </p:nvPicPr>
        <p:blipFill>
          <a:blip r:embed="rId3">
            <a:lum/>
            <a:alphaModFix/>
          </a:blip>
          <a:srcRect/>
          <a:stretch>
            <a:fillRect/>
          </a:stretch>
        </p:blipFill>
        <p:spPr>
          <a:xfrm>
            <a:off x="1730310" y="1872478"/>
            <a:ext cx="5682622" cy="4083465"/>
          </a:xfrm>
        </p:spPr>
      </p:pic>
    </p:spTree>
    <p:extLst>
      <p:ext uri="{BB962C8B-B14F-4D97-AF65-F5344CB8AC3E}">
        <p14:creationId xmlns:p14="http://schemas.microsoft.com/office/powerpoint/2010/main" val="2550957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How to </a:t>
            </a:r>
            <a:r>
              <a:rPr lang="en-GB" dirty="0" smtClean="0"/>
              <a:t>understand the ridge variation across systems?</a:t>
            </a:r>
            <a:endParaRPr lang="en-GB" dirty="0"/>
          </a:p>
        </p:txBody>
      </p:sp>
      <p:sp>
        <p:nvSpPr>
          <p:cNvPr id="4" name="Slide Number Placeholder 3"/>
          <p:cNvSpPr>
            <a:spLocks noGrp="1"/>
          </p:cNvSpPr>
          <p:nvPr>
            <p:ph type="sldNum" sz="quarter" idx="12"/>
          </p:nvPr>
        </p:nvSpPr>
        <p:spPr/>
        <p:txBody>
          <a:bodyPr/>
          <a:lstStyle/>
          <a:p>
            <a:fld id="{BEB2B400-DCCD-4E4A-8997-0CBA26C25F6A}" type="slidenum">
              <a:rPr lang="sv-SE" smtClean="0"/>
              <a:t>4</a:t>
            </a:fld>
            <a:endParaRPr lang="sv-SE" dirty="0"/>
          </a:p>
        </p:txBody>
      </p:sp>
      <p:pic>
        <p:nvPicPr>
          <p:cNvPr id="49"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5731" y="1700808"/>
            <a:ext cx="6279492" cy="2088859"/>
          </a:xfrm>
          <a:prstGeom prst="rect">
            <a:avLst/>
          </a:prstGeom>
        </p:spPr>
      </p:pic>
      <p:sp>
        <p:nvSpPr>
          <p:cNvPr id="51" name="TextBox 50"/>
          <p:cNvSpPr txBox="1"/>
          <p:nvPr/>
        </p:nvSpPr>
        <p:spPr>
          <a:xfrm>
            <a:off x="755576" y="3789040"/>
            <a:ext cx="8443430" cy="3046988"/>
          </a:xfrm>
          <a:prstGeom prst="rect">
            <a:avLst/>
          </a:prstGeom>
          <a:noFill/>
        </p:spPr>
        <p:txBody>
          <a:bodyPr wrap="square" rtlCol="0">
            <a:spAutoFit/>
          </a:bodyPr>
          <a:lstStyle/>
          <a:p>
            <a:pPr marL="457200" indent="-457200">
              <a:buFont typeface="+mj-lt"/>
              <a:buAutoNum type="arabicPeriod"/>
            </a:pPr>
            <a:r>
              <a:rPr lang="en-GB" sz="2400" dirty="0" smtClean="0"/>
              <a:t>The ridge slowly emerges from final state interactions</a:t>
            </a:r>
          </a:p>
          <a:p>
            <a:pPr marL="800100" lvl="1" indent="-342900">
              <a:buFont typeface="Arial" panose="020B0604020202020204" pitchFamily="34" charset="0"/>
              <a:buChar char="•"/>
            </a:pPr>
            <a:r>
              <a:rPr lang="en-GB" sz="2400" dirty="0" smtClean="0"/>
              <a:t>Ridge disappears in very small systems and is not fully formed in small systems</a:t>
            </a:r>
            <a:br>
              <a:rPr lang="en-GB" sz="2400" dirty="0" smtClean="0"/>
            </a:br>
            <a:r>
              <a:rPr lang="en-GB" sz="2400" dirty="0" smtClean="0"/>
              <a:t>				Vs</a:t>
            </a:r>
          </a:p>
          <a:p>
            <a:pPr marL="457200" indent="-457200">
              <a:buFont typeface="+mj-lt"/>
              <a:buAutoNum type="arabicPeriod"/>
            </a:pPr>
            <a:r>
              <a:rPr lang="en-GB" sz="2400" dirty="0" smtClean="0"/>
              <a:t>The ridge is hidden because it scales differently from mini-jet correlations</a:t>
            </a:r>
          </a:p>
          <a:p>
            <a:pPr marL="800100" lvl="1" indent="-342900">
              <a:buFont typeface="Arial" panose="020B0604020202020204" pitchFamily="34" charset="0"/>
              <a:buChar char="•"/>
            </a:pPr>
            <a:r>
              <a:rPr lang="en-GB" sz="2400" dirty="0" err="1" smtClean="0"/>
              <a:t>Minijet</a:t>
            </a:r>
            <a:r>
              <a:rPr lang="en-GB" sz="2400" dirty="0" smtClean="0"/>
              <a:t> correlations scales as ~1/Multiplicity (~1/N</a:t>
            </a:r>
            <a:r>
              <a:rPr lang="en-GB" sz="2400" baseline="-25000" dirty="0" smtClean="0"/>
              <a:t>MPI</a:t>
            </a:r>
            <a:r>
              <a:rPr lang="en-GB" sz="2400" dirty="0" smtClean="0"/>
              <a:t>)</a:t>
            </a:r>
          </a:p>
          <a:p>
            <a:pPr marL="800100" lvl="1" indent="-342900">
              <a:buFont typeface="Arial" panose="020B0604020202020204" pitchFamily="34" charset="0"/>
              <a:buChar char="•"/>
            </a:pPr>
            <a:r>
              <a:rPr lang="en-GB" sz="2400" dirty="0" smtClean="0"/>
              <a:t>Flow correlations are independent of Multiplicity</a:t>
            </a:r>
          </a:p>
        </p:txBody>
      </p:sp>
      <p:sp>
        <p:nvSpPr>
          <p:cNvPr id="11" name="TextBox 10"/>
          <p:cNvSpPr txBox="1"/>
          <p:nvPr/>
        </p:nvSpPr>
        <p:spPr>
          <a:xfrm>
            <a:off x="2339752" y="1459923"/>
            <a:ext cx="428322" cy="369332"/>
          </a:xfrm>
          <a:prstGeom prst="rect">
            <a:avLst/>
          </a:prstGeom>
          <a:noFill/>
        </p:spPr>
        <p:txBody>
          <a:bodyPr wrap="none" rtlCol="0">
            <a:spAutoFit/>
          </a:bodyPr>
          <a:lstStyle/>
          <a:p>
            <a:r>
              <a:rPr lang="en-GB" b="1" dirty="0" smtClean="0"/>
              <a:t>pp</a:t>
            </a:r>
            <a:endParaRPr lang="en-GB" b="1" dirty="0"/>
          </a:p>
        </p:txBody>
      </p:sp>
      <p:sp>
        <p:nvSpPr>
          <p:cNvPr id="18" name="TextBox 17"/>
          <p:cNvSpPr txBox="1"/>
          <p:nvPr/>
        </p:nvSpPr>
        <p:spPr>
          <a:xfrm>
            <a:off x="3707904" y="1459923"/>
            <a:ext cx="625492" cy="369332"/>
          </a:xfrm>
          <a:prstGeom prst="rect">
            <a:avLst/>
          </a:prstGeom>
          <a:noFill/>
        </p:spPr>
        <p:txBody>
          <a:bodyPr wrap="none" rtlCol="0">
            <a:spAutoFit/>
          </a:bodyPr>
          <a:lstStyle/>
          <a:p>
            <a:r>
              <a:rPr lang="en-GB" b="1" dirty="0"/>
              <a:t>p</a:t>
            </a:r>
            <a:r>
              <a:rPr lang="en-GB" b="1" dirty="0" smtClean="0"/>
              <a:t>-Pb</a:t>
            </a:r>
            <a:endParaRPr lang="en-GB" b="1" dirty="0"/>
          </a:p>
        </p:txBody>
      </p:sp>
      <p:sp>
        <p:nvSpPr>
          <p:cNvPr id="19" name="TextBox 18"/>
          <p:cNvSpPr txBox="1"/>
          <p:nvPr/>
        </p:nvSpPr>
        <p:spPr>
          <a:xfrm>
            <a:off x="5652120" y="1459923"/>
            <a:ext cx="748923" cy="369332"/>
          </a:xfrm>
          <a:prstGeom prst="rect">
            <a:avLst/>
          </a:prstGeom>
          <a:noFill/>
        </p:spPr>
        <p:txBody>
          <a:bodyPr wrap="none" rtlCol="0">
            <a:spAutoFit/>
          </a:bodyPr>
          <a:lstStyle/>
          <a:p>
            <a:r>
              <a:rPr lang="en-GB" b="1" dirty="0" smtClean="0"/>
              <a:t>Pb-Pb</a:t>
            </a:r>
            <a:endParaRPr lang="en-GB" b="1" dirty="0"/>
          </a:p>
        </p:txBody>
      </p:sp>
    </p:spTree>
    <p:extLst>
      <p:ext uri="{BB962C8B-B14F-4D97-AF65-F5344CB8AC3E}">
        <p14:creationId xmlns:p14="http://schemas.microsoft.com/office/powerpoint/2010/main" val="5773892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Second quote:</a:t>
            </a:r>
            <a:br>
              <a:rPr lang="en-GB" dirty="0"/>
            </a:br>
            <a:r>
              <a:rPr lang="en-GB" dirty="0"/>
              <a:t>the low level question</a:t>
            </a:r>
          </a:p>
        </p:txBody>
      </p:sp>
      <p:sp>
        <p:nvSpPr>
          <p:cNvPr id="3" name="Content Placeholder 2"/>
          <p:cNvSpPr>
            <a:spLocks noGrp="1"/>
          </p:cNvSpPr>
          <p:nvPr>
            <p:ph idx="1"/>
          </p:nvPr>
        </p:nvSpPr>
        <p:spPr/>
        <p:txBody>
          <a:bodyPr>
            <a:normAutofit/>
          </a:bodyPr>
          <a:lstStyle/>
          <a:p>
            <a:r>
              <a:rPr lang="en-GB" dirty="0"/>
              <a:t>“If </a:t>
            </a:r>
            <a:r>
              <a:rPr lang="en-GB" dirty="0" err="1"/>
              <a:t>collectivity</a:t>
            </a:r>
            <a:r>
              <a:rPr lang="en-GB" dirty="0"/>
              <a:t> in small systems is due to final state interactions, it should be possible to also measure its effect on jets.” (C. </a:t>
            </a:r>
            <a:r>
              <a:rPr lang="en-GB" dirty="0" err="1" smtClean="0"/>
              <a:t>Bierlich</a:t>
            </a:r>
            <a:r>
              <a:rPr lang="en-GB" dirty="0"/>
              <a:t>, arxiv:1901.07447)</a:t>
            </a:r>
          </a:p>
          <a:p>
            <a:r>
              <a:rPr lang="en-GB" dirty="0"/>
              <a:t>Common assumption, b</a:t>
            </a:r>
            <a:r>
              <a:rPr lang="en-GB" dirty="0" smtClean="0"/>
              <a:t>ut </a:t>
            </a:r>
            <a:r>
              <a:rPr lang="en-GB" dirty="0"/>
              <a:t>is it really true that </a:t>
            </a:r>
            <a:r>
              <a:rPr lang="en-GB" dirty="0" smtClean="0"/>
              <a:t> hydrodynamic collective </a:t>
            </a:r>
            <a:r>
              <a:rPr lang="en-GB" dirty="0" err="1" smtClean="0"/>
              <a:t>behavior</a:t>
            </a:r>
            <a:r>
              <a:rPr lang="en-GB" dirty="0" smtClean="0"/>
              <a:t> </a:t>
            </a:r>
            <a:r>
              <a:rPr lang="en-GB" dirty="0"/>
              <a:t>implies </a:t>
            </a:r>
            <a:r>
              <a:rPr lang="en-GB" u="sng" dirty="0"/>
              <a:t>significant</a:t>
            </a:r>
            <a:r>
              <a:rPr lang="en-GB" dirty="0"/>
              <a:t> jet quenching or could one expect a more complex relation</a:t>
            </a:r>
            <a:r>
              <a:rPr lang="en-GB" dirty="0" smtClean="0"/>
              <a:t>?</a:t>
            </a:r>
          </a:p>
          <a:p>
            <a:pPr lvl="1"/>
            <a:r>
              <a:rPr lang="en-GB" dirty="0" smtClean="0"/>
              <a:t>Goal today: explore this </a:t>
            </a:r>
            <a:endParaRPr lang="en-GB" dirty="0"/>
          </a:p>
          <a:p>
            <a:endParaRPr lang="en-GB" dirty="0"/>
          </a:p>
        </p:txBody>
      </p:sp>
      <p:sp>
        <p:nvSpPr>
          <p:cNvPr id="4" name="Slide Number Placeholder 3"/>
          <p:cNvSpPr>
            <a:spLocks noGrp="1"/>
          </p:cNvSpPr>
          <p:nvPr>
            <p:ph type="sldNum" sz="quarter" idx="12"/>
          </p:nvPr>
        </p:nvSpPr>
        <p:spPr/>
        <p:txBody>
          <a:bodyPr/>
          <a:lstStyle/>
          <a:p>
            <a:fld id="{BEB2B400-DCCD-4E4A-8997-0CBA26C25F6A}" type="slidenum">
              <a:rPr lang="sv-SE" smtClean="0"/>
              <a:t>5</a:t>
            </a:fld>
            <a:endParaRPr lang="sv-SE" dirty="0"/>
          </a:p>
        </p:txBody>
      </p:sp>
    </p:spTree>
    <p:extLst>
      <p:ext uri="{BB962C8B-B14F-4D97-AF65-F5344CB8AC3E}">
        <p14:creationId xmlns:p14="http://schemas.microsoft.com/office/powerpoint/2010/main" val="12330648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First comment</a:t>
            </a:r>
            <a:r>
              <a:rPr lang="en-GB" dirty="0"/>
              <a:t>: </a:t>
            </a:r>
            <a:r>
              <a:rPr lang="en-GB" dirty="0" smtClean="0"/>
              <a:t>signs of other </a:t>
            </a:r>
            <a:r>
              <a:rPr lang="en-GB" dirty="0"/>
              <a:t>final state interactions in small </a:t>
            </a:r>
            <a:r>
              <a:rPr lang="en-GB" dirty="0" smtClean="0"/>
              <a:t>systems</a:t>
            </a:r>
            <a:endParaRPr lang="en-GB" dirty="0"/>
          </a:p>
        </p:txBody>
      </p:sp>
      <p:sp>
        <p:nvSpPr>
          <p:cNvPr id="3" name="Content Placeholder 2"/>
          <p:cNvSpPr>
            <a:spLocks noGrp="1"/>
          </p:cNvSpPr>
          <p:nvPr>
            <p:ph idx="1"/>
          </p:nvPr>
        </p:nvSpPr>
        <p:spPr/>
        <p:txBody>
          <a:bodyPr/>
          <a:lstStyle/>
          <a:p>
            <a:r>
              <a:rPr lang="en-GB" dirty="0" smtClean="0"/>
              <a:t>The strangeness enhancement is a clear indication for violation of jet universality implying final state interactions</a:t>
            </a:r>
          </a:p>
          <a:p>
            <a:pPr lvl="1"/>
            <a:r>
              <a:rPr lang="en-GB" dirty="0" smtClean="0"/>
              <a:t>So it is not a black and white question</a:t>
            </a:r>
          </a:p>
        </p:txBody>
      </p:sp>
      <p:sp>
        <p:nvSpPr>
          <p:cNvPr id="4" name="Slide Number Placeholder 3"/>
          <p:cNvSpPr>
            <a:spLocks noGrp="1"/>
          </p:cNvSpPr>
          <p:nvPr>
            <p:ph type="sldNum" sz="quarter" idx="12"/>
          </p:nvPr>
        </p:nvSpPr>
        <p:spPr/>
        <p:txBody>
          <a:bodyPr/>
          <a:lstStyle/>
          <a:p>
            <a:fld id="{BEB2B400-DCCD-4E4A-8997-0CBA26C25F6A}" type="slidenum">
              <a:rPr lang="sv-SE" smtClean="0"/>
              <a:t>6</a:t>
            </a:fld>
            <a:endParaRPr lang="sv-SE" dirty="0"/>
          </a:p>
        </p:txBody>
      </p:sp>
    </p:spTree>
    <p:extLst>
      <p:ext uri="{BB962C8B-B14F-4D97-AF65-F5344CB8AC3E}">
        <p14:creationId xmlns:p14="http://schemas.microsoft.com/office/powerpoint/2010/main" val="32443675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274638"/>
            <a:ext cx="7740352" cy="1143000"/>
          </a:xfrm>
        </p:spPr>
        <p:txBody>
          <a:bodyPr>
            <a:normAutofit fontScale="90000"/>
          </a:bodyPr>
          <a:lstStyle/>
          <a:p>
            <a:r>
              <a:rPr lang="en-US" dirty="0" smtClean="0"/>
              <a:t>Second comment: “friction” in the perfect liquid is as small as possible</a:t>
            </a:r>
            <a:endParaRPr lang="en-US" dirty="0"/>
          </a:p>
        </p:txBody>
      </p:sp>
      <p:pic>
        <p:nvPicPr>
          <p:cNvPr id="9220" name="Picture 4" descr="http://www.pumpfundamentals.com/images/visc_vs_stra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561738"/>
            <a:ext cx="7068073" cy="358616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716016" y="4401242"/>
            <a:ext cx="4536504" cy="523220"/>
          </a:xfrm>
          <a:prstGeom prst="rect">
            <a:avLst/>
          </a:prstGeom>
        </p:spPr>
        <p:txBody>
          <a:bodyPr wrap="square">
            <a:spAutoFit/>
          </a:bodyPr>
          <a:lstStyle/>
          <a:p>
            <a:r>
              <a:rPr lang="en-US" sz="1400" dirty="0" smtClean="0"/>
              <a:t>Figure taken from http</a:t>
            </a:r>
            <a:r>
              <a:rPr lang="en-US" sz="1400" dirty="0"/>
              <a:t>://www.pumpfundamentals.com/about_fluids.htm</a:t>
            </a:r>
          </a:p>
        </p:txBody>
      </p:sp>
      <p:sp>
        <p:nvSpPr>
          <p:cNvPr id="5" name="TextBox 4"/>
          <p:cNvSpPr txBox="1"/>
          <p:nvPr/>
        </p:nvSpPr>
        <p:spPr>
          <a:xfrm>
            <a:off x="827584" y="5229200"/>
            <a:ext cx="7992888" cy="1569660"/>
          </a:xfrm>
          <a:prstGeom prst="rect">
            <a:avLst/>
          </a:prstGeom>
          <a:noFill/>
        </p:spPr>
        <p:txBody>
          <a:bodyPr wrap="square" rtlCol="0">
            <a:spAutoFit/>
          </a:bodyPr>
          <a:lstStyle/>
          <a:p>
            <a:r>
              <a:rPr lang="en-US" sz="2400" dirty="0" smtClean="0"/>
              <a:t>The shear force is given as F=ηAv/d</a:t>
            </a:r>
          </a:p>
          <a:p>
            <a:r>
              <a:rPr lang="en-US" sz="2400" dirty="0" smtClean="0"/>
              <a:t>The shear vicosity-to-entropy density ratio, η/s, is a unitless quantity for characterizing fluids.</a:t>
            </a:r>
          </a:p>
          <a:p>
            <a:r>
              <a:rPr lang="en-US" sz="2400" dirty="0" smtClean="0"/>
              <a:t>For the QGP</a:t>
            </a:r>
            <a:r>
              <a:rPr lang="en-US" sz="2400" dirty="0"/>
              <a:t>, </a:t>
            </a:r>
            <a:r>
              <a:rPr lang="en-US" sz="2400" dirty="0" smtClean="0"/>
              <a:t>η/s is extremely small!</a:t>
            </a:r>
            <a:endParaRPr lang="en-US" sz="2400" dirty="0"/>
          </a:p>
        </p:txBody>
      </p:sp>
      <p:sp>
        <p:nvSpPr>
          <p:cNvPr id="6" name="Slide Number Placeholder 5"/>
          <p:cNvSpPr>
            <a:spLocks noGrp="1"/>
          </p:cNvSpPr>
          <p:nvPr>
            <p:ph type="sldNum" sz="quarter" idx="12"/>
          </p:nvPr>
        </p:nvSpPr>
        <p:spPr/>
        <p:txBody>
          <a:bodyPr/>
          <a:lstStyle/>
          <a:p>
            <a:fld id="{BEB2B400-DCCD-4E4A-8997-0CBA26C25F6A}" type="slidenum">
              <a:rPr lang="sv-SE" smtClean="0"/>
              <a:t>7</a:t>
            </a:fld>
            <a:endParaRPr lang="sv-SE"/>
          </a:p>
        </p:txBody>
      </p:sp>
    </p:spTree>
    <p:extLst>
      <p:ext uri="{BB962C8B-B14F-4D97-AF65-F5344CB8AC3E}">
        <p14:creationId xmlns:p14="http://schemas.microsoft.com/office/powerpoint/2010/main" val="14580206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a-DK" dirty="0" smtClean="0"/>
              <a:t>Final </a:t>
            </a:r>
            <a:r>
              <a:rPr lang="da-DK" dirty="0" err="1" smtClean="0"/>
              <a:t>state</a:t>
            </a:r>
            <a:r>
              <a:rPr lang="da-DK" dirty="0" smtClean="0"/>
              <a:t> </a:t>
            </a:r>
            <a:r>
              <a:rPr lang="da-DK" dirty="0" err="1" smtClean="0"/>
              <a:t>interactions</a:t>
            </a:r>
            <a:r>
              <a:rPr lang="da-DK" dirty="0" smtClean="0"/>
              <a:t> in small systems</a:t>
            </a:r>
            <a:endParaRPr lang="en-GB" dirty="0"/>
          </a:p>
        </p:txBody>
      </p:sp>
      <p:sp>
        <p:nvSpPr>
          <p:cNvPr id="3" name="Content Placeholder 2"/>
          <p:cNvSpPr>
            <a:spLocks noGrp="1"/>
          </p:cNvSpPr>
          <p:nvPr>
            <p:ph idx="1"/>
          </p:nvPr>
        </p:nvSpPr>
        <p:spPr/>
        <p:txBody>
          <a:bodyPr>
            <a:normAutofit fontScale="92500" lnSpcReduction="20000"/>
          </a:bodyPr>
          <a:lstStyle/>
          <a:p>
            <a:r>
              <a:rPr lang="da-DK" dirty="0" err="1" smtClean="0"/>
              <a:t>Plenty</a:t>
            </a:r>
            <a:r>
              <a:rPr lang="da-DK" dirty="0" smtClean="0"/>
              <a:t> of </a:t>
            </a:r>
            <a:r>
              <a:rPr lang="da-DK" dirty="0" err="1" smtClean="0"/>
              <a:t>ideas</a:t>
            </a:r>
            <a:r>
              <a:rPr lang="da-DK" dirty="0" smtClean="0"/>
              <a:t>:</a:t>
            </a:r>
          </a:p>
          <a:p>
            <a:pPr lvl="1"/>
            <a:r>
              <a:rPr lang="da-DK" dirty="0" smtClean="0"/>
              <a:t>”QCD” </a:t>
            </a:r>
            <a:r>
              <a:rPr lang="da-DK" dirty="0" err="1" smtClean="0"/>
              <a:t>inspired</a:t>
            </a:r>
            <a:r>
              <a:rPr lang="da-DK" dirty="0" smtClean="0"/>
              <a:t>: </a:t>
            </a:r>
            <a:r>
              <a:rPr lang="da-DK" dirty="0" err="1" smtClean="0"/>
              <a:t>parton-parton</a:t>
            </a:r>
            <a:endParaRPr lang="da-DK" dirty="0" smtClean="0"/>
          </a:p>
          <a:p>
            <a:pPr lvl="1"/>
            <a:r>
              <a:rPr lang="da-DK" dirty="0" err="1" smtClean="0"/>
              <a:t>Angantyr</a:t>
            </a:r>
            <a:r>
              <a:rPr lang="da-DK" dirty="0" smtClean="0"/>
              <a:t>: </a:t>
            </a:r>
            <a:r>
              <a:rPr lang="da-DK" dirty="0" err="1" smtClean="0"/>
              <a:t>Color</a:t>
            </a:r>
            <a:r>
              <a:rPr lang="da-DK" dirty="0" smtClean="0"/>
              <a:t> </a:t>
            </a:r>
            <a:r>
              <a:rPr lang="da-DK" dirty="0" err="1" smtClean="0"/>
              <a:t>Reconnection</a:t>
            </a:r>
            <a:r>
              <a:rPr lang="da-DK" dirty="0" smtClean="0"/>
              <a:t>/</a:t>
            </a:r>
            <a:r>
              <a:rPr lang="da-DK" dirty="0" err="1" smtClean="0"/>
              <a:t>Ropes</a:t>
            </a:r>
            <a:r>
              <a:rPr lang="da-DK" dirty="0" smtClean="0"/>
              <a:t>, </a:t>
            </a:r>
            <a:r>
              <a:rPr lang="da-DK" dirty="0" err="1" smtClean="0"/>
              <a:t>Shoving</a:t>
            </a:r>
            <a:endParaRPr lang="da-DK" dirty="0"/>
          </a:p>
          <a:p>
            <a:pPr lvl="1"/>
            <a:r>
              <a:rPr lang="da-DK" dirty="0" smtClean="0"/>
              <a:t>QGP: </a:t>
            </a:r>
            <a:r>
              <a:rPr lang="da-DK" dirty="0" err="1" smtClean="0"/>
              <a:t>hydro</a:t>
            </a:r>
            <a:r>
              <a:rPr lang="da-DK" dirty="0" smtClean="0"/>
              <a:t>, jet </a:t>
            </a:r>
            <a:r>
              <a:rPr lang="da-DK" dirty="0" err="1" smtClean="0"/>
              <a:t>quenching</a:t>
            </a:r>
            <a:r>
              <a:rPr lang="da-DK" dirty="0" smtClean="0"/>
              <a:t>, stat model </a:t>
            </a:r>
            <a:r>
              <a:rPr lang="da-DK" dirty="0" err="1" smtClean="0"/>
              <a:t>interactions</a:t>
            </a:r>
            <a:endParaRPr lang="da-DK" dirty="0" smtClean="0"/>
          </a:p>
          <a:p>
            <a:r>
              <a:rPr lang="da-DK" dirty="0" smtClean="0"/>
              <a:t>Note </a:t>
            </a:r>
            <a:r>
              <a:rPr lang="da-DK" dirty="0" err="1" smtClean="0"/>
              <a:t>that</a:t>
            </a:r>
            <a:r>
              <a:rPr lang="da-DK" dirty="0" smtClean="0"/>
              <a:t> </a:t>
            </a:r>
            <a:r>
              <a:rPr lang="da-DK" dirty="0" err="1" smtClean="0"/>
              <a:t>even</a:t>
            </a:r>
            <a:r>
              <a:rPr lang="da-DK" dirty="0" smtClean="0"/>
              <a:t> all systems </a:t>
            </a:r>
            <a:r>
              <a:rPr lang="da-DK" dirty="0" err="1" smtClean="0"/>
              <a:t>are</a:t>
            </a:r>
            <a:r>
              <a:rPr lang="da-DK" dirty="0" smtClean="0"/>
              <a:t> made of </a:t>
            </a:r>
            <a:r>
              <a:rPr lang="da-DK" dirty="0" err="1" smtClean="0"/>
              <a:t>quarks</a:t>
            </a:r>
            <a:r>
              <a:rPr lang="da-DK" dirty="0" smtClean="0"/>
              <a:t> and </a:t>
            </a:r>
            <a:r>
              <a:rPr lang="da-DK" dirty="0" err="1" smtClean="0"/>
              <a:t>gluons</a:t>
            </a:r>
            <a:r>
              <a:rPr lang="da-DK" dirty="0" smtClean="0"/>
              <a:t> the relevant </a:t>
            </a:r>
            <a:r>
              <a:rPr lang="da-DK" dirty="0" err="1" smtClean="0"/>
              <a:t>degrees</a:t>
            </a:r>
            <a:r>
              <a:rPr lang="da-DK" dirty="0" smtClean="0"/>
              <a:t> of </a:t>
            </a:r>
            <a:r>
              <a:rPr lang="da-DK" dirty="0" err="1" smtClean="0"/>
              <a:t>freedom</a:t>
            </a:r>
            <a:r>
              <a:rPr lang="da-DK" dirty="0" smtClean="0"/>
              <a:t> </a:t>
            </a:r>
            <a:r>
              <a:rPr lang="da-DK" dirty="0" err="1" smtClean="0"/>
              <a:t>are</a:t>
            </a:r>
            <a:r>
              <a:rPr lang="da-DK" dirty="0" smtClean="0"/>
              <a:t> </a:t>
            </a:r>
            <a:r>
              <a:rPr lang="da-DK" dirty="0" err="1" smtClean="0"/>
              <a:t>quite</a:t>
            </a:r>
            <a:r>
              <a:rPr lang="da-DK" dirty="0" smtClean="0"/>
              <a:t> </a:t>
            </a:r>
            <a:r>
              <a:rPr lang="da-DK" dirty="0" err="1" smtClean="0"/>
              <a:t>different</a:t>
            </a:r>
            <a:r>
              <a:rPr lang="da-DK" dirty="0" smtClean="0"/>
              <a:t>/</a:t>
            </a:r>
            <a:r>
              <a:rPr lang="da-DK" dirty="0" err="1" smtClean="0"/>
              <a:t>unknown</a:t>
            </a:r>
            <a:endParaRPr lang="da-DK" dirty="0"/>
          </a:p>
          <a:p>
            <a:r>
              <a:rPr lang="da-DK" dirty="0" smtClean="0"/>
              <a:t>My </a:t>
            </a:r>
            <a:r>
              <a:rPr lang="da-DK" dirty="0" err="1" smtClean="0"/>
              <a:t>idea</a:t>
            </a:r>
            <a:r>
              <a:rPr lang="da-DK" dirty="0" smtClean="0"/>
              <a:t>: a </a:t>
            </a:r>
            <a:r>
              <a:rPr lang="da-DK" dirty="0" err="1" smtClean="0"/>
              <a:t>better</a:t>
            </a:r>
            <a:r>
              <a:rPr lang="da-DK" dirty="0" smtClean="0"/>
              <a:t> </a:t>
            </a:r>
            <a:r>
              <a:rPr lang="da-DK" dirty="0" err="1" smtClean="0"/>
              <a:t>understanding</a:t>
            </a:r>
            <a:r>
              <a:rPr lang="da-DK" dirty="0" smtClean="0"/>
              <a:t> of the fingerprints of final </a:t>
            </a:r>
            <a:r>
              <a:rPr lang="da-DK" dirty="0" err="1" smtClean="0"/>
              <a:t>state</a:t>
            </a:r>
            <a:r>
              <a:rPr lang="da-DK" dirty="0" smtClean="0"/>
              <a:t> </a:t>
            </a:r>
            <a:r>
              <a:rPr lang="da-DK" dirty="0" err="1" smtClean="0"/>
              <a:t>interactions</a:t>
            </a:r>
            <a:r>
              <a:rPr lang="da-DK" dirty="0" smtClean="0"/>
              <a:t> is </a:t>
            </a:r>
            <a:r>
              <a:rPr lang="da-DK" dirty="0" err="1" smtClean="0"/>
              <a:t>key</a:t>
            </a:r>
            <a:r>
              <a:rPr lang="da-DK" dirty="0" smtClean="0"/>
              <a:t> to </a:t>
            </a:r>
            <a:r>
              <a:rPr lang="da-DK" dirty="0" err="1" smtClean="0"/>
              <a:t>differentiate</a:t>
            </a:r>
            <a:r>
              <a:rPr lang="da-DK" dirty="0" smtClean="0"/>
              <a:t> </a:t>
            </a:r>
            <a:r>
              <a:rPr lang="da-DK" dirty="0" err="1" smtClean="0"/>
              <a:t>between</a:t>
            </a:r>
            <a:r>
              <a:rPr lang="da-DK" dirty="0" smtClean="0"/>
              <a:t> </a:t>
            </a:r>
            <a:r>
              <a:rPr lang="da-DK" dirty="0" err="1" smtClean="0"/>
              <a:t>different</a:t>
            </a:r>
            <a:r>
              <a:rPr lang="da-DK" dirty="0" smtClean="0"/>
              <a:t> </a:t>
            </a:r>
            <a:r>
              <a:rPr lang="da-DK" dirty="0" err="1" smtClean="0"/>
              <a:t>paradigms</a:t>
            </a:r>
            <a:endParaRPr lang="da-DK" dirty="0" smtClean="0"/>
          </a:p>
          <a:p>
            <a:pPr lvl="1"/>
            <a:r>
              <a:rPr lang="da-DK" dirty="0" smtClean="0"/>
              <a:t>Can </a:t>
            </a:r>
            <a:r>
              <a:rPr lang="da-DK" dirty="0" err="1" smtClean="0"/>
              <a:t>we</a:t>
            </a:r>
            <a:r>
              <a:rPr lang="da-DK" dirty="0" smtClean="0"/>
              <a:t> </a:t>
            </a:r>
            <a:r>
              <a:rPr lang="da-DK" dirty="0" err="1" smtClean="0"/>
              <a:t>experimentally</a:t>
            </a:r>
            <a:r>
              <a:rPr lang="da-DK" dirty="0" smtClean="0"/>
              <a:t> </a:t>
            </a:r>
            <a:r>
              <a:rPr lang="da-DK" dirty="0" err="1" smtClean="0"/>
              <a:t>verify</a:t>
            </a:r>
            <a:r>
              <a:rPr lang="da-DK" dirty="0" smtClean="0"/>
              <a:t> an </a:t>
            </a:r>
            <a:r>
              <a:rPr lang="da-DK" dirty="0" err="1" smtClean="0"/>
              <a:t>important</a:t>
            </a:r>
            <a:r>
              <a:rPr lang="da-DK" dirty="0" smtClean="0"/>
              <a:t> feature/</a:t>
            </a:r>
            <a:r>
              <a:rPr lang="da-DK" dirty="0" err="1" smtClean="0"/>
              <a:t>assumption</a:t>
            </a:r>
            <a:r>
              <a:rPr lang="da-DK" dirty="0" smtClean="0"/>
              <a:t> of a model?</a:t>
            </a:r>
            <a:endParaRPr lang="en-GB" dirty="0"/>
          </a:p>
        </p:txBody>
      </p:sp>
      <p:sp>
        <p:nvSpPr>
          <p:cNvPr id="4" name="Slide Number Placeholder 3"/>
          <p:cNvSpPr>
            <a:spLocks noGrp="1"/>
          </p:cNvSpPr>
          <p:nvPr>
            <p:ph type="sldNum" sz="quarter" idx="12"/>
          </p:nvPr>
        </p:nvSpPr>
        <p:spPr/>
        <p:txBody>
          <a:bodyPr/>
          <a:lstStyle/>
          <a:p>
            <a:fld id="{BEB2B400-DCCD-4E4A-8997-0CBA26C25F6A}" type="slidenum">
              <a:rPr lang="sv-SE" smtClean="0"/>
              <a:t>8</a:t>
            </a:fld>
            <a:endParaRPr lang="sv-SE" dirty="0"/>
          </a:p>
        </p:txBody>
      </p:sp>
    </p:spTree>
    <p:extLst>
      <p:ext uri="{BB962C8B-B14F-4D97-AF65-F5344CB8AC3E}">
        <p14:creationId xmlns:p14="http://schemas.microsoft.com/office/powerpoint/2010/main" val="147548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First model: kinetic theory</a:t>
            </a:r>
            <a:endParaRPr lang="en-GB" dirty="0"/>
          </a:p>
        </p:txBody>
      </p:sp>
      <p:sp>
        <p:nvSpPr>
          <p:cNvPr id="3" name="Content Placeholder 2"/>
          <p:cNvSpPr>
            <a:spLocks noGrp="1"/>
          </p:cNvSpPr>
          <p:nvPr>
            <p:ph idx="1"/>
          </p:nvPr>
        </p:nvSpPr>
        <p:spPr/>
        <p:txBody>
          <a:bodyPr>
            <a:normAutofit lnSpcReduction="10000"/>
          </a:bodyPr>
          <a:lstStyle/>
          <a:p>
            <a:r>
              <a:rPr lang="en-GB" dirty="0"/>
              <a:t>A model where </a:t>
            </a:r>
            <a:r>
              <a:rPr lang="en-GB" dirty="0" err="1" smtClean="0"/>
              <a:t>collectivity</a:t>
            </a:r>
            <a:r>
              <a:rPr lang="en-GB" dirty="0" smtClean="0"/>
              <a:t> seems to imply strong jet quenching/modifications</a:t>
            </a:r>
          </a:p>
          <a:p>
            <a:r>
              <a:rPr lang="en-GB" dirty="0" smtClean="0"/>
              <a:t>Kinetic theory primer: (see C. </a:t>
            </a:r>
            <a:r>
              <a:rPr lang="en-GB" dirty="0" err="1" smtClean="0"/>
              <a:t>Plumsberg’s</a:t>
            </a:r>
            <a:r>
              <a:rPr lang="en-GB" dirty="0" smtClean="0"/>
              <a:t> slides from yesterday)</a:t>
            </a:r>
            <a:endParaRPr lang="en-GB" dirty="0"/>
          </a:p>
          <a:p>
            <a:pPr lvl="1"/>
            <a:r>
              <a:rPr lang="en-GB" u="sng" dirty="0" smtClean="0"/>
              <a:t>Weakly coupled!</a:t>
            </a:r>
          </a:p>
          <a:p>
            <a:pPr lvl="1"/>
            <a:r>
              <a:rPr lang="en-GB" dirty="0" smtClean="0"/>
              <a:t>Classical (QM/QFT via cross sections)</a:t>
            </a:r>
          </a:p>
          <a:p>
            <a:pPr lvl="1"/>
            <a:r>
              <a:rPr lang="en-GB" dirty="0" err="1" smtClean="0"/>
              <a:t>Partonic</a:t>
            </a:r>
            <a:r>
              <a:rPr lang="en-GB" dirty="0" smtClean="0"/>
              <a:t> (hard modes)</a:t>
            </a:r>
          </a:p>
          <a:p>
            <a:pPr lvl="1"/>
            <a:r>
              <a:rPr lang="en-GB" dirty="0" smtClean="0"/>
              <a:t>Advantage: can be applied out of equilibrium so it can bridge CGC to hydro  (</a:t>
            </a:r>
            <a:r>
              <a:rPr lang="en-GB" dirty="0" err="1" smtClean="0"/>
              <a:t>thermalization</a:t>
            </a:r>
            <a:r>
              <a:rPr lang="en-GB" dirty="0" smtClean="0"/>
              <a:t>/</a:t>
            </a:r>
            <a:r>
              <a:rPr lang="en-GB" dirty="0" err="1" smtClean="0"/>
              <a:t>hydrodynamization</a:t>
            </a:r>
            <a:r>
              <a:rPr lang="en-GB" dirty="0" smtClean="0"/>
              <a:t>)</a:t>
            </a:r>
          </a:p>
          <a:p>
            <a:pPr lvl="2"/>
            <a:r>
              <a:rPr lang="en-GB" dirty="0" smtClean="0"/>
              <a:t>Extremely ambitious goal!</a:t>
            </a:r>
            <a:endParaRPr lang="en-GB" dirty="0"/>
          </a:p>
        </p:txBody>
      </p:sp>
      <p:sp>
        <p:nvSpPr>
          <p:cNvPr id="4" name="Slide Number Placeholder 3"/>
          <p:cNvSpPr>
            <a:spLocks noGrp="1"/>
          </p:cNvSpPr>
          <p:nvPr>
            <p:ph type="sldNum" sz="quarter" idx="12"/>
          </p:nvPr>
        </p:nvSpPr>
        <p:spPr/>
        <p:txBody>
          <a:bodyPr/>
          <a:lstStyle/>
          <a:p>
            <a:fld id="{BEB2B400-DCCD-4E4A-8997-0CBA26C25F6A}" type="slidenum">
              <a:rPr lang="sv-SE" smtClean="0"/>
              <a:t>9</a:t>
            </a:fld>
            <a:endParaRPr lang="sv-SE" dirty="0"/>
          </a:p>
        </p:txBody>
      </p:sp>
    </p:spTree>
    <p:extLst>
      <p:ext uri="{BB962C8B-B14F-4D97-AF65-F5344CB8AC3E}">
        <p14:creationId xmlns:p14="http://schemas.microsoft.com/office/powerpoint/2010/main" val="33354494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10135</TotalTime>
  <Words>1301</Words>
  <Application>Microsoft Office PowerPoint</Application>
  <PresentationFormat>On-screen Show (4:3)</PresentationFormat>
  <Paragraphs>189</Paragraphs>
  <Slides>32</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DejaVu Sans</vt:lpstr>
      <vt:lpstr>Droid Sans Fallback</vt:lpstr>
      <vt:lpstr>Liberation Sans</vt:lpstr>
      <vt:lpstr>Liberation Serif</vt:lpstr>
      <vt:lpstr>Lucidasans</vt:lpstr>
      <vt:lpstr>Nimbus Sans L</vt:lpstr>
      <vt:lpstr>StarSymbol</vt:lpstr>
      <vt:lpstr>Symbol</vt:lpstr>
      <vt:lpstr>Office Theme</vt:lpstr>
      <vt:lpstr>In what way is a QGP interacting?</vt:lpstr>
      <vt:lpstr>PowerPoint Presentation</vt:lpstr>
      <vt:lpstr>First quote: the high level question</vt:lpstr>
      <vt:lpstr>How to understand the ridge variation across systems?</vt:lpstr>
      <vt:lpstr>Second quote: the low level question</vt:lpstr>
      <vt:lpstr>First comment: signs of other final state interactions in small systems</vt:lpstr>
      <vt:lpstr>Second comment: “friction” in the perfect liquid is as small as possible</vt:lpstr>
      <vt:lpstr>Final state interactions in small systems</vt:lpstr>
      <vt:lpstr>First model: kinetic theory</vt:lpstr>
      <vt:lpstr>Kinetic theory: flow in small systems</vt:lpstr>
      <vt:lpstr>What does this model predict? What are its signatures?</vt:lpstr>
      <vt:lpstr>What do we know? IAA</vt:lpstr>
      <vt:lpstr>Kinetic theory comments</vt:lpstr>
      <vt:lpstr>Second model: Angantyr (see L. Lönnblad’s slides on Monday)</vt:lpstr>
      <vt:lpstr>dN/dη (ND s=13 TeV)</vt:lpstr>
      <vt:lpstr>Multiplicity (ND s=13 TeV)</vt:lpstr>
      <vt:lpstr>PYTHIA 8.240 default ND s=13 TeV 1MPI</vt:lpstr>
      <vt:lpstr>Angantyr (Main101) ND s=13 TeV 1MPI </vt:lpstr>
      <vt:lpstr>Bulk: Angantyr vs PYTHIA</vt:lpstr>
      <vt:lpstr>Jet: Angantyr vs PYTHIA</vt:lpstr>
      <vt:lpstr>Angantyr vs kinetic theory</vt:lpstr>
      <vt:lpstr>Angantyr conclusion</vt:lpstr>
      <vt:lpstr>What does that imply for Hydro?</vt:lpstr>
      <vt:lpstr>Slight detour: Hydro “paradox” (1/2)</vt:lpstr>
      <vt:lpstr>Slight detour: Hydro “paradox” (2/2)</vt:lpstr>
      <vt:lpstr>What does this have to do with Angantyr? (weak statement)</vt:lpstr>
      <vt:lpstr>What does this have to do with Angantyr? (strong statement)</vt:lpstr>
      <vt:lpstr>Conclusions</vt:lpstr>
      <vt:lpstr>Backup</vt:lpstr>
      <vt:lpstr>Are final state interactions absent in pp collisions?</vt:lpstr>
      <vt:lpstr>Elliptic flow and triangular flow is almost ideal</vt:lpstr>
      <vt:lpstr>BULK: Angantyr minus PYTHIA</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Christiansen</dc:creator>
  <cp:lastModifiedBy>windrift</cp:lastModifiedBy>
  <cp:revision>561</cp:revision>
  <dcterms:created xsi:type="dcterms:W3CDTF">2013-08-28T07:21:49Z</dcterms:created>
  <dcterms:modified xsi:type="dcterms:W3CDTF">2019-02-27T07:05:15Z</dcterms:modified>
</cp:coreProperties>
</file>