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1" r:id="rId2"/>
  </p:sldMasterIdLst>
  <p:notesMasterIdLst>
    <p:notesMasterId r:id="rId39"/>
  </p:notesMasterIdLst>
  <p:sldIdLst>
    <p:sldId id="280" r:id="rId3"/>
    <p:sldId id="282" r:id="rId4"/>
    <p:sldId id="317" r:id="rId5"/>
    <p:sldId id="318" r:id="rId6"/>
    <p:sldId id="316" r:id="rId7"/>
    <p:sldId id="312" r:id="rId8"/>
    <p:sldId id="313" r:id="rId9"/>
    <p:sldId id="314" r:id="rId10"/>
    <p:sldId id="315" r:id="rId11"/>
    <p:sldId id="283" r:id="rId12"/>
    <p:sldId id="284" r:id="rId13"/>
    <p:sldId id="319" r:id="rId14"/>
    <p:sldId id="320" r:id="rId15"/>
    <p:sldId id="321" r:id="rId16"/>
    <p:sldId id="322" r:id="rId17"/>
    <p:sldId id="289" r:id="rId18"/>
    <p:sldId id="265" r:id="rId19"/>
    <p:sldId id="262" r:id="rId20"/>
    <p:sldId id="275" r:id="rId21"/>
    <p:sldId id="260" r:id="rId22"/>
    <p:sldId id="259" r:id="rId23"/>
    <p:sldId id="261" r:id="rId24"/>
    <p:sldId id="287" r:id="rId25"/>
    <p:sldId id="288" r:id="rId26"/>
    <p:sldId id="310" r:id="rId27"/>
    <p:sldId id="256" r:id="rId28"/>
    <p:sldId id="264" r:id="rId29"/>
    <p:sldId id="263" r:id="rId30"/>
    <p:sldId id="323" r:id="rId31"/>
    <p:sldId id="309" r:id="rId32"/>
    <p:sldId id="257" r:id="rId33"/>
    <p:sldId id="311" r:id="rId34"/>
    <p:sldId id="292" r:id="rId35"/>
    <p:sldId id="305" r:id="rId36"/>
    <p:sldId id="306" r:id="rId37"/>
    <p:sldId id="276" r:id="rId38"/>
  </p:sldIdLst>
  <p:sldSz cx="12192000" cy="6858000"/>
  <p:notesSz cx="6797675" cy="9926638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C5C0"/>
    <a:srgbClr val="4EAA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7143"/>
    <p:restoredTop sz="94655"/>
  </p:normalViewPr>
  <p:slideViewPr>
    <p:cSldViewPr snapToGrid="0" snapToObjects="1">
      <p:cViewPr varScale="1">
        <p:scale>
          <a:sx n="129" d="100"/>
          <a:sy n="129" d="100"/>
        </p:scale>
        <p:origin x="42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ableStyles" Target="tableStyle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-regneark.xlsx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a-D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3323300620031193"/>
          <c:y val="0.11090841483699956"/>
          <c:w val="0.35527311803415879"/>
          <c:h val="0.85856580205904487"/>
        </c:manualLayout>
      </c:layout>
      <c:pieChart>
        <c:varyColors val="1"/>
        <c:ser>
          <c:idx val="0"/>
          <c:order val="0"/>
          <c:tx>
            <c:strRef>
              <c:f>'Ark1'!$B$1</c:f>
              <c:strCache>
                <c:ptCount val="1"/>
                <c:pt idx="0">
                  <c:v>PM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CF7-E04E-887D-07E8D3573022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CF7-E04E-887D-07E8D3573022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CF7-E04E-887D-07E8D3573022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CF7-E04E-887D-07E8D3573022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CF7-E04E-887D-07E8D3573022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CF7-E04E-887D-07E8D3573022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CF7-E04E-887D-07E8D3573022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CF7-E04E-887D-07E8D3573022}"/>
              </c:ext>
            </c:extLst>
          </c:dPt>
          <c:cat>
            <c:strRef>
              <c:f>'Ark1'!$A$2:$A$9</c:f>
              <c:strCache>
                <c:ptCount val="8"/>
                <c:pt idx="0">
                  <c:v>NeIC</c:v>
                </c:pt>
                <c:pt idx="1">
                  <c:v>DeiC</c:v>
                </c:pt>
                <c:pt idx="2">
                  <c:v>CSC</c:v>
                </c:pt>
                <c:pt idx="3">
                  <c:v>Uninett Sigma2</c:v>
                </c:pt>
                <c:pt idx="4">
                  <c:v>SNIC</c:v>
                </c:pt>
                <c:pt idx="5">
                  <c:v>ETAIS</c:v>
                </c:pt>
                <c:pt idx="6">
                  <c:v>Iceland</c:v>
                </c:pt>
                <c:pt idx="7">
                  <c:v>Other</c:v>
                </c:pt>
              </c:strCache>
            </c:strRef>
          </c:cat>
          <c:val>
            <c:numRef>
              <c:f>'Ark1'!$B$2:$B$9</c:f>
              <c:numCache>
                <c:formatCode>General</c:formatCode>
                <c:ptCount val="8"/>
                <c:pt idx="0">
                  <c:v>35</c:v>
                </c:pt>
                <c:pt idx="1">
                  <c:v>55</c:v>
                </c:pt>
                <c:pt idx="2">
                  <c:v>102</c:v>
                </c:pt>
                <c:pt idx="3">
                  <c:v>88</c:v>
                </c:pt>
                <c:pt idx="4">
                  <c:v>60</c:v>
                </c:pt>
                <c:pt idx="5">
                  <c:v>53</c:v>
                </c:pt>
                <c:pt idx="6">
                  <c:v>19</c:v>
                </c:pt>
                <c:pt idx="7">
                  <c:v>127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A44-FD48-BA84-4712842151B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0.69684</cdr:x>
      <cdr:y>0.50801</cdr:y>
    </cdr:from>
    <cdr:to>
      <cdr:x>0.80141</cdr:x>
      <cdr:y>0.58444</cdr:y>
    </cdr:to>
    <cdr:sp macro="" textlink="">
      <cdr:nvSpPr>
        <cdr:cNvPr id="2" name="Tekstfelt 4">
          <a:extLst xmlns:a="http://schemas.openxmlformats.org/drawingml/2006/main">
            <a:ext uri="{FF2B5EF4-FFF2-40B4-BE49-F238E27FC236}">
              <a16:creationId xmlns:a16="http://schemas.microsoft.com/office/drawing/2014/main" id="{A012B6B6-0C6F-854C-85D8-CA6EDC9BF159}"/>
            </a:ext>
          </a:extLst>
        </cdr:cNvPr>
        <cdr:cNvSpPr txBox="1"/>
      </cdr:nvSpPr>
      <cdr:spPr>
        <a:xfrm xmlns:a="http://schemas.openxmlformats.org/drawingml/2006/main">
          <a:off x="8057767" y="2745189"/>
          <a:ext cx="1209173" cy="41301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defPPr>
            <a:defRPr lang="da-DK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a-DK" dirty="0"/>
            <a:t>CSC (102)</a:t>
          </a:r>
        </a:p>
      </cdr:txBody>
    </cdr:sp>
  </cdr:relSizeAnchor>
  <cdr:relSizeAnchor xmlns:cdr="http://schemas.openxmlformats.org/drawingml/2006/chartDrawing">
    <cdr:from>
      <cdr:x>0.58924</cdr:x>
      <cdr:y>0.87634</cdr:y>
    </cdr:from>
    <cdr:to>
      <cdr:x>0.80907</cdr:x>
      <cdr:y>0.95277</cdr:y>
    </cdr:to>
    <cdr:sp macro="" textlink="">
      <cdr:nvSpPr>
        <cdr:cNvPr id="3" name="Tekstfelt 4">
          <a:extLst xmlns:a="http://schemas.openxmlformats.org/drawingml/2006/main">
            <a:ext uri="{FF2B5EF4-FFF2-40B4-BE49-F238E27FC236}">
              <a16:creationId xmlns:a16="http://schemas.microsoft.com/office/drawing/2014/main" id="{AF202413-4978-0442-97B1-BE34DAD075F6}"/>
            </a:ext>
          </a:extLst>
        </cdr:cNvPr>
        <cdr:cNvSpPr txBox="1"/>
      </cdr:nvSpPr>
      <cdr:spPr>
        <a:xfrm xmlns:a="http://schemas.openxmlformats.org/drawingml/2006/main">
          <a:off x="6813554" y="4735608"/>
          <a:ext cx="2541972" cy="41301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a-DK" sz="1800" dirty="0" err="1"/>
            <a:t>Uninett</a:t>
          </a:r>
          <a:r>
            <a:rPr lang="da-DK" sz="1800" dirty="0"/>
            <a:t> Sigma2 (88)</a:t>
          </a:r>
        </a:p>
      </cdr:txBody>
    </cdr:sp>
  </cdr:relSizeAnchor>
  <cdr:relSizeAnchor xmlns:cdr="http://schemas.openxmlformats.org/drawingml/2006/chartDrawing">
    <cdr:from>
      <cdr:x>0.34218</cdr:x>
      <cdr:y>0.89297</cdr:y>
    </cdr:from>
    <cdr:to>
      <cdr:x>0.47282</cdr:x>
      <cdr:y>0.9694</cdr:y>
    </cdr:to>
    <cdr:sp macro="" textlink="">
      <cdr:nvSpPr>
        <cdr:cNvPr id="4" name="Tekstfelt 4">
          <a:extLst xmlns:a="http://schemas.openxmlformats.org/drawingml/2006/main">
            <a:ext uri="{FF2B5EF4-FFF2-40B4-BE49-F238E27FC236}">
              <a16:creationId xmlns:a16="http://schemas.microsoft.com/office/drawing/2014/main" id="{AF202413-4978-0442-97B1-BE34DAD075F6}"/>
            </a:ext>
          </a:extLst>
        </cdr:cNvPr>
        <cdr:cNvSpPr txBox="1"/>
      </cdr:nvSpPr>
      <cdr:spPr>
        <a:xfrm xmlns:a="http://schemas.openxmlformats.org/drawingml/2006/main">
          <a:off x="3956731" y="4825480"/>
          <a:ext cx="1510620" cy="41301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a-DK" sz="1800" dirty="0"/>
            <a:t>SNIC (60)</a:t>
          </a:r>
        </a:p>
      </cdr:txBody>
    </cdr:sp>
  </cdr:relSizeAnchor>
  <cdr:relSizeAnchor xmlns:cdr="http://schemas.openxmlformats.org/drawingml/2006/chartDrawing">
    <cdr:from>
      <cdr:x>0.24833</cdr:x>
      <cdr:y>0.70573</cdr:y>
    </cdr:from>
    <cdr:to>
      <cdr:x>0.37897</cdr:x>
      <cdr:y>0.78216</cdr:y>
    </cdr:to>
    <cdr:sp macro="" textlink="">
      <cdr:nvSpPr>
        <cdr:cNvPr id="5" name="Tekstfelt 4">
          <a:extLst xmlns:a="http://schemas.openxmlformats.org/drawingml/2006/main">
            <a:ext uri="{FF2B5EF4-FFF2-40B4-BE49-F238E27FC236}">
              <a16:creationId xmlns:a16="http://schemas.microsoft.com/office/drawing/2014/main" id="{D495C7EB-4E44-BA44-8223-6ADBB9F3FFEB}"/>
            </a:ext>
          </a:extLst>
        </cdr:cNvPr>
        <cdr:cNvSpPr txBox="1"/>
      </cdr:nvSpPr>
      <cdr:spPr>
        <a:xfrm xmlns:a="http://schemas.openxmlformats.org/drawingml/2006/main">
          <a:off x="2871565" y="3813656"/>
          <a:ext cx="1510619" cy="413011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a-DK" sz="1800" dirty="0"/>
            <a:t>ETAIS (53)</a:t>
          </a:r>
        </a:p>
      </cdr:txBody>
    </cdr:sp>
  </cdr:relSizeAnchor>
  <cdr:relSizeAnchor xmlns:cdr="http://schemas.openxmlformats.org/drawingml/2006/chartDrawing">
    <cdr:from>
      <cdr:x>0.22156</cdr:x>
      <cdr:y>0.50541</cdr:y>
    </cdr:from>
    <cdr:to>
      <cdr:x>0.35219</cdr:x>
      <cdr:y>0.58184</cdr:y>
    </cdr:to>
    <cdr:sp macro="" textlink="">
      <cdr:nvSpPr>
        <cdr:cNvPr id="6" name="Tekstfelt 4">
          <a:extLst xmlns:a="http://schemas.openxmlformats.org/drawingml/2006/main">
            <a:ext uri="{FF2B5EF4-FFF2-40B4-BE49-F238E27FC236}">
              <a16:creationId xmlns:a16="http://schemas.microsoft.com/office/drawing/2014/main" id="{D495C7EB-4E44-BA44-8223-6ADBB9F3FFEB}"/>
            </a:ext>
          </a:extLst>
        </cdr:cNvPr>
        <cdr:cNvSpPr txBox="1"/>
      </cdr:nvSpPr>
      <cdr:spPr>
        <a:xfrm xmlns:a="http://schemas.openxmlformats.org/drawingml/2006/main">
          <a:off x="2561935" y="2731164"/>
          <a:ext cx="1510619" cy="41301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a-DK" sz="1800" dirty="0"/>
            <a:t>UICE (19)</a:t>
          </a:r>
        </a:p>
      </cdr:txBody>
    </cdr:sp>
  </cdr:relSizeAnchor>
  <cdr:relSizeAnchor xmlns:cdr="http://schemas.openxmlformats.org/drawingml/2006/chartDrawing">
    <cdr:from>
      <cdr:x>0.14374</cdr:x>
      <cdr:y>0.06213</cdr:y>
    </cdr:from>
    <cdr:to>
      <cdr:x>0.38159</cdr:x>
      <cdr:y>0.33552</cdr:y>
    </cdr:to>
    <cdr:sp macro="" textlink="">
      <cdr:nvSpPr>
        <cdr:cNvPr id="7" name="Tekstfelt 4">
          <a:extLst xmlns:a="http://schemas.openxmlformats.org/drawingml/2006/main">
            <a:ext uri="{FF2B5EF4-FFF2-40B4-BE49-F238E27FC236}">
              <a16:creationId xmlns:a16="http://schemas.microsoft.com/office/drawing/2014/main" id="{D495C7EB-4E44-BA44-8223-6ADBB9F3FFEB}"/>
            </a:ext>
          </a:extLst>
        </cdr:cNvPr>
        <cdr:cNvSpPr txBox="1"/>
      </cdr:nvSpPr>
      <cdr:spPr>
        <a:xfrm xmlns:a="http://schemas.openxmlformats.org/drawingml/2006/main">
          <a:off x="1662115" y="335758"/>
          <a:ext cx="2750342" cy="1477328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square" rtlCol="0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da-DK" sz="1800" dirty="0"/>
            <a:t> </a:t>
          </a:r>
          <a:r>
            <a:rPr lang="da-DK" sz="1800" b="1" dirty="0"/>
            <a:t>18 partners (127)</a:t>
          </a:r>
        </a:p>
        <a:p xmlns:a="http://schemas.openxmlformats.org/drawingml/2006/main">
          <a:pPr marL="285750" indent="-285750">
            <a:buFontTx/>
            <a:buChar char="-"/>
          </a:pPr>
          <a:r>
            <a:rPr lang="da-DK" sz="1800" dirty="0"/>
            <a:t>UH (22)</a:t>
          </a:r>
        </a:p>
        <a:p xmlns:a="http://schemas.openxmlformats.org/drawingml/2006/main">
          <a:pPr marL="285750" indent="-285750">
            <a:buFontTx/>
            <a:buChar char="-"/>
          </a:pPr>
          <a:r>
            <a:rPr lang="da-DK" sz="1800" dirty="0"/>
            <a:t>UGOT (12)</a:t>
          </a:r>
        </a:p>
        <a:p xmlns:a="http://schemas.openxmlformats.org/drawingml/2006/main">
          <a:pPr marL="285750" indent="-285750">
            <a:buFontTx/>
            <a:buChar char="-"/>
          </a:pPr>
          <a:r>
            <a:rPr lang="da-DK" sz="1800" dirty="0"/>
            <a:t>DTU-</a:t>
          </a:r>
          <a:r>
            <a:rPr lang="da-DK" sz="1800" dirty="0" err="1"/>
            <a:t>Computerome</a:t>
          </a:r>
          <a:r>
            <a:rPr lang="da-DK" sz="1800" dirty="0"/>
            <a:t> (11)</a:t>
          </a:r>
        </a:p>
        <a:p xmlns:a="http://schemas.openxmlformats.org/drawingml/2006/main">
          <a:pPr marL="285750" indent="-285750">
            <a:buFontTx/>
            <a:buChar char="-"/>
          </a:pPr>
          <a:r>
            <a:rPr lang="da-DK" sz="1800" dirty="0"/>
            <a:t>Rest </a:t>
          </a:r>
          <a:r>
            <a:rPr lang="da-DK" sz="1400" b="1" dirty="0"/>
            <a:t>〈</a:t>
          </a:r>
          <a:r>
            <a:rPr lang="da-DK" sz="1800" dirty="0"/>
            <a:t> 10PM/partner</a:t>
          </a:r>
        </a:p>
      </cdr:txBody>
    </cdr:sp>
  </cdr:relSizeAnchor>
</c:userShape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08:11:37.9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03-22T08:11:43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idehove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Pladsholder til dato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D9F68D-2BEE-7143-858A-C85875807A67}" type="datetimeFigureOut">
              <a:rPr lang="da-DK" smtClean="0"/>
              <a:t>13/06/2019</a:t>
            </a:fld>
            <a:endParaRPr lang="da-DK"/>
          </a:p>
        </p:txBody>
      </p:sp>
      <p:sp>
        <p:nvSpPr>
          <p:cNvPr id="4" name="Pladsholder til slidebillede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Pladsholder til not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3C548D-F318-134C-83F5-B460E0460CFB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939169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55C38-E42D-4E16-BE2A-8D54F4E4D35D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88962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Delivered on</a:t>
            </a:r>
            <a:r>
              <a:rPr lang="en-GB" baseline="0" dirty="0"/>
              <a:t> three items</a:t>
            </a:r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455C38-E42D-4E16-BE2A-8D54F4E4D35D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55550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6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49263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</a:pPr>
            <a:fld id="{81A8A923-2828-45CD-8FCB-47ADB7988A3C}" type="slidenum">
              <a:rPr lang="fr-BE" altLang="fr-FR" sz="1400"/>
              <a:pPr>
                <a:spcBef>
                  <a:spcPct val="0"/>
                </a:spcBef>
              </a:pPr>
              <a:t>7</a:t>
            </a:fld>
            <a:endParaRPr lang="fr-BE" altLang="fr-FR" sz="1400"/>
          </a:p>
        </p:txBody>
      </p:sp>
      <p:sp>
        <p:nvSpPr>
          <p:cNvPr id="14339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74613" y="749300"/>
            <a:ext cx="6569075" cy="36957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4340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71513" y="4681538"/>
            <a:ext cx="5373687" cy="4433887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fr-FR" altLang="fr-FR"/>
          </a:p>
        </p:txBody>
      </p:sp>
    </p:spTree>
    <p:extLst>
      <p:ext uri="{BB962C8B-B14F-4D97-AF65-F5344CB8AC3E}">
        <p14:creationId xmlns:p14="http://schemas.microsoft.com/office/powerpoint/2010/main" val="2080206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452284">
              <a:spcAft>
                <a:spcPts val="297"/>
              </a:spcAft>
            </a:pPr>
            <a:r>
              <a:rPr lang="en-GB" sz="1400" b="1" u="sng" dirty="0">
                <a:solidFill>
                  <a:srgbClr val="000000"/>
                </a:solidFill>
                <a:cs typeface="Calibri" panose="020F0502020204030204" pitchFamily="34" charset="0"/>
              </a:rPr>
              <a:t>Users forum</a:t>
            </a:r>
          </a:p>
          <a:p>
            <a:pPr marL="282677" indent="-282677" defTabSz="452284">
              <a:spcAft>
                <a:spcPts val="297"/>
              </a:spcAft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000000"/>
                </a:solidFill>
                <a:cs typeface="Calibri" panose="020F0502020204030204" pitchFamily="34" charset="0"/>
              </a:rPr>
              <a:t>Science Users </a:t>
            </a:r>
          </a:p>
          <a:p>
            <a:pPr marL="282677" indent="-282677" defTabSz="452284">
              <a:spcAft>
                <a:spcPts val="297"/>
              </a:spcAft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000000"/>
                </a:solidFill>
                <a:cs typeface="Calibri" panose="020F0502020204030204" pitchFamily="34" charset="0"/>
              </a:rPr>
              <a:t>Users of PRACE and HPC Centres of Excellence</a:t>
            </a:r>
          </a:p>
          <a:p>
            <a:pPr marL="282677" indent="-282677" defTabSz="452284">
              <a:spcAft>
                <a:spcPts val="297"/>
              </a:spcAft>
              <a:buFont typeface="Wingdings" panose="05000000000000000000" pitchFamily="2" charset="2"/>
              <a:buChar char="§"/>
            </a:pPr>
            <a:r>
              <a:rPr lang="en-GB" b="1" dirty="0">
                <a:solidFill>
                  <a:srgbClr val="000000"/>
                </a:solidFill>
                <a:cs typeface="Calibri" panose="020F0502020204030204" pitchFamily="34" charset="0"/>
              </a:rPr>
              <a:t>Industry Users</a:t>
            </a:r>
          </a:p>
          <a:p>
            <a:pPr defTabSz="452284">
              <a:spcAft>
                <a:spcPts val="297"/>
              </a:spcAft>
            </a:pPr>
            <a:r>
              <a:rPr lang="en-GB" sz="1400" b="1" u="sng" dirty="0">
                <a:solidFill>
                  <a:srgbClr val="000000"/>
                </a:solidFill>
                <a:cs typeface="Calibri" panose="020F0502020204030204" pitchFamily="34" charset="0"/>
              </a:rPr>
              <a:t>(b) Technology forum</a:t>
            </a:r>
          </a:p>
          <a:p>
            <a:pPr marL="282677" indent="-282677" defTabSz="452284">
              <a:spcAft>
                <a:spcPts val="297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00"/>
                </a:solidFill>
                <a:cs typeface="Calibri" panose="020F0502020204030204" pitchFamily="34" charset="0"/>
              </a:rPr>
              <a:t>PRACE, GEANT</a:t>
            </a:r>
          </a:p>
          <a:p>
            <a:pPr marL="282677" indent="-282677" defTabSz="452284">
              <a:spcAft>
                <a:spcPts val="297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00"/>
                </a:solidFill>
                <a:cs typeface="Calibri" panose="020F0502020204030204" pitchFamily="34" charset="0"/>
              </a:rPr>
              <a:t>Tier-0 supercomputing centres</a:t>
            </a:r>
          </a:p>
          <a:p>
            <a:pPr marL="282677" indent="-282677" defTabSz="452284">
              <a:spcAft>
                <a:spcPts val="297"/>
              </a:spcAft>
              <a:buFont typeface="Arial" panose="020B0604020202020204" pitchFamily="34" charset="0"/>
              <a:buChar char="•"/>
            </a:pPr>
            <a:r>
              <a:rPr lang="en-GB" b="1" dirty="0">
                <a:solidFill>
                  <a:srgbClr val="000000"/>
                </a:solidFill>
                <a:cs typeface="Calibri" panose="020F0502020204030204" pitchFamily="34" charset="0"/>
              </a:rPr>
              <a:t>Industry (ETP4HPC, BDVA PPP, etc.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04566">
              <a:defRPr/>
            </a:pPr>
            <a:fld id="{54DED5FC-0176-4C2F-9918-CB5702FE236C}" type="slidenum">
              <a:rPr lang="en-GB" altLang="en-US">
                <a:solidFill>
                  <a:srgbClr val="000000"/>
                </a:solidFill>
              </a:rPr>
              <a:pPr defTabSz="904566">
                <a:defRPr/>
              </a:pPr>
              <a:t>9</a:t>
            </a:fld>
            <a:endParaRPr lang="en-GB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2202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BB34A0-F34C-E54F-83A6-01020CFC4BB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521236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92C47-5CBE-634C-B793-02EEF747919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1054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C992C47-5CBE-634C-B793-02EEF7479197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38737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680316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BD57E9A-C695-384B-A76E-3077A4C60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40B04834-81C8-9E4C-A1A6-E99827025F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undertiteltypografien i masteren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5CF2FE74-C0ED-0F4F-9DFC-1483B0B41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3A31-9C88-794B-8409-7675EEEE351C}" type="datetimeFigureOut">
              <a:rPr lang="da-DK" smtClean="0"/>
              <a:t>13/06/2019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EA5A52AB-15E0-784C-94D3-960E0B49E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36F3837-932A-F548-A97E-E2198B4FB4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1C9-787F-9E49-BD77-9934EB7AD1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315536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758D8A1-A94F-E14D-84A7-AA35517C8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387AB09C-93D3-1D42-8401-457C9B605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F52595F-1769-BE48-BDAF-4DD6F9EEB0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3A31-9C88-794B-8409-7675EEEE351C}" type="datetimeFigureOut">
              <a:rPr lang="da-DK" smtClean="0"/>
              <a:t>13/06/2019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760FF3C-C8A0-034D-A513-049A6EAD9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7DC8CE62-BA01-9648-A3E6-AABA310CC3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1C9-787F-9E49-BD77-9934EB7AD1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610556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>
            <a:extLst>
              <a:ext uri="{FF2B5EF4-FFF2-40B4-BE49-F238E27FC236}">
                <a16:creationId xmlns:a16="http://schemas.microsoft.com/office/drawing/2014/main" id="{6308A7B5-405E-CD41-80F5-03B87659AE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lodret titel 2">
            <a:extLst>
              <a:ext uri="{FF2B5EF4-FFF2-40B4-BE49-F238E27FC236}">
                <a16:creationId xmlns:a16="http://schemas.microsoft.com/office/drawing/2014/main" id="{E4188C09-FCC7-534B-B83F-E28DF5041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27F8317C-39C1-EB43-807E-45CAD62ECB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3A31-9C88-794B-8409-7675EEEE351C}" type="datetimeFigureOut">
              <a:rPr lang="da-DK" smtClean="0"/>
              <a:t>13/06/2019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64FA59A4-A503-4445-AC1B-48C344E7DB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7E7532C-3A4C-624C-A69B-524E0C06F0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1C9-787F-9E49-BD77-9934EB7AD1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220345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2"/>
          <a:stretch/>
        </p:blipFill>
        <p:spPr>
          <a:xfrm>
            <a:off x="0" y="0"/>
            <a:ext cx="12236781" cy="498528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38280"/>
            <a:ext cx="12236781" cy="4129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228251" y="6338702"/>
            <a:ext cx="4489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EOSC-Nordic project has received funding from the European Union’s Horizon 2020 research and innovation </a:t>
            </a:r>
            <a:r>
              <a:rPr lang="en-US" sz="10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under grant agreement No </a:t>
            </a:r>
            <a:r>
              <a:rPr lang="is-I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857652</a:t>
            </a:r>
            <a:endParaRPr lang="en-US" sz="10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061" y="6299661"/>
            <a:ext cx="1549667" cy="423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02" y="3773822"/>
            <a:ext cx="2510179" cy="1347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695983" y="3522357"/>
            <a:ext cx="6447911" cy="1850060"/>
          </a:xfrm>
        </p:spPr>
        <p:txBody>
          <a:bodyPr wrap="square" lIns="0" tIns="0" rIns="0" bIns="0" anchor="ctr" anchorCtr="0">
            <a:noAutofit/>
          </a:bodyPr>
          <a:lstStyle>
            <a:lvl1pPr algn="l">
              <a:defRPr sz="6000" b="1" i="0">
                <a:latin typeface="Gill Sans SemiBold" charset="0"/>
                <a:ea typeface="Gill Sans SemiBold" charset="0"/>
                <a:cs typeface="Gill Sans SemiBold" charset="0"/>
              </a:defRPr>
            </a:lvl1pPr>
          </a:lstStyle>
          <a:p>
            <a:r>
              <a:rPr lang="da-DK"/>
              <a:t>Klik for at redigere titeltypografien i masteren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185138" y="3745095"/>
            <a:ext cx="0" cy="1319273"/>
          </a:xfrm>
          <a:prstGeom prst="line">
            <a:avLst/>
          </a:prstGeom>
          <a:ln>
            <a:solidFill>
              <a:schemeClr val="bg2">
                <a:lumMod val="75000"/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01691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12"/>
          <a:stretch/>
        </p:blipFill>
        <p:spPr>
          <a:xfrm>
            <a:off x="0" y="0"/>
            <a:ext cx="12236781" cy="4985289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38280"/>
            <a:ext cx="12236781" cy="41293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 userDrawn="1"/>
        </p:nvSpPr>
        <p:spPr>
          <a:xfrm>
            <a:off x="228251" y="6338702"/>
            <a:ext cx="448938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EOSC-Nordic project has received funding from the European Union’s Horizon 2020 research and innovation </a:t>
            </a:r>
            <a:r>
              <a:rPr lang="en-US" sz="1000" b="0" i="0" u="none" strike="noStrike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programme</a:t>
            </a:r>
            <a:r>
              <a:rPr lang="en-U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under grant agreement No </a:t>
            </a:r>
            <a:r>
              <a:rPr lang="is-IS" sz="10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857652</a:t>
            </a:r>
            <a:endParaRPr lang="en-US" sz="1000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9061" y="6299661"/>
            <a:ext cx="1549667" cy="42305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902" y="3773822"/>
            <a:ext cx="2510179" cy="134713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4695983" y="3522357"/>
            <a:ext cx="6447911" cy="1850060"/>
          </a:xfrm>
        </p:spPr>
        <p:txBody>
          <a:bodyPr wrap="square" lIns="0" tIns="0" rIns="0" bIns="0" anchor="ctr" anchorCtr="0">
            <a:noAutofit/>
          </a:bodyPr>
          <a:lstStyle>
            <a:lvl1pPr algn="l">
              <a:defRPr sz="6000" b="1" i="0">
                <a:latin typeface="Gill Sans SemiBold" charset="0"/>
                <a:ea typeface="Gill Sans SemiBold" charset="0"/>
                <a:cs typeface="Gill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19" name="Straight Connector 18"/>
          <p:cNvCxnSpPr/>
          <p:nvPr userDrawn="1"/>
        </p:nvCxnSpPr>
        <p:spPr>
          <a:xfrm>
            <a:off x="4185138" y="3745095"/>
            <a:ext cx="0" cy="1319273"/>
          </a:xfrm>
          <a:prstGeom prst="line">
            <a:avLst/>
          </a:prstGeom>
          <a:ln>
            <a:solidFill>
              <a:schemeClr val="bg2">
                <a:lumMod val="75000"/>
                <a:alpha val="47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2265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077" y="3752700"/>
            <a:ext cx="9671711" cy="2078241"/>
          </a:xfrm>
        </p:spPr>
        <p:txBody>
          <a:bodyPr>
            <a:noAutofit/>
          </a:bodyPr>
          <a:lstStyle>
            <a:lvl1pPr>
              <a:defRPr sz="5400" b="1" i="0">
                <a:latin typeface="Gill Sans SemiBold" charset="0"/>
                <a:ea typeface="Gill Sans SemiBold" charset="0"/>
                <a:cs typeface="Gill Sans SemiBold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5E9FA1-7AC7-ED44-A55F-A130CEB75082}" type="datetime1">
              <a:rPr lang="fi-FI" smtClean="0"/>
              <a:t>13.6.2019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97750-EEBD-B34A-BE39-A2AA7A4A9606}" type="slidenum">
              <a:rPr lang="en-US" smtClean="0"/>
              <a:t>‹nr.›</a:t>
            </a:fld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89" b="36740"/>
          <a:stretch/>
        </p:blipFill>
        <p:spPr>
          <a:xfrm>
            <a:off x="1" y="-2"/>
            <a:ext cx="12224796" cy="283520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312" y="3360614"/>
            <a:ext cx="1180984" cy="392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2582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57DD74-75E3-F045-988D-32DC4B8E9B6A}" type="datetime1">
              <a:rPr lang="fi-FI" smtClean="0"/>
              <a:t>13.6.2019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97750-EEBD-B34A-BE39-A2AA7A4A9606}" type="slidenum">
              <a:rPr lang="en-US" smtClean="0"/>
              <a:pPr/>
              <a:t>‹nr.›</a:t>
            </a:fld>
            <a:endParaRPr lang="en-US"/>
          </a:p>
        </p:txBody>
      </p:sp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72235"/>
            <a:ext cx="10515600" cy="4204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394879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972235"/>
            <a:ext cx="5181600" cy="4204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72235"/>
            <a:ext cx="5181600" cy="4204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0A009C-63C4-C84E-BD66-F890FA06EEF4}" type="datetime1">
              <a:rPr lang="fi-FI" smtClean="0"/>
              <a:t>13.6.2019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97750-EEBD-B34A-BE39-A2AA7A4A96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329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8734518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73A470-78A1-F84B-AF45-1D9284EE307A}" type="datetime1">
              <a:rPr lang="fi-FI" smtClean="0"/>
              <a:t>13.6.2019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97750-EEBD-B34A-BE39-A2AA7A4A9606}" type="slidenum">
              <a:rPr lang="en-US" smtClean="0"/>
              <a:t>‹nr.›</a:t>
            </a:fld>
            <a:endParaRPr lang="en-US"/>
          </a:p>
        </p:txBody>
      </p:sp>
      <p:sp>
        <p:nvSpPr>
          <p:cNvPr id="11" name="Chart Placeholder 10"/>
          <p:cNvSpPr>
            <a:spLocks noGrp="1"/>
          </p:cNvSpPr>
          <p:nvPr>
            <p:ph type="chart" sz="quarter" idx="13"/>
          </p:nvPr>
        </p:nvSpPr>
        <p:spPr>
          <a:xfrm>
            <a:off x="838200" y="2032794"/>
            <a:ext cx="10515600" cy="3981450"/>
          </a:xfrm>
        </p:spPr>
        <p:txBody>
          <a:bodyPr/>
          <a:lstStyle/>
          <a:p>
            <a:r>
              <a:rPr lang="en-US"/>
              <a:t>Click icon to add chart</a:t>
            </a:r>
          </a:p>
        </p:txBody>
      </p:sp>
    </p:spTree>
    <p:extLst>
      <p:ext uri="{BB962C8B-B14F-4D97-AF65-F5344CB8AC3E}">
        <p14:creationId xmlns:p14="http://schemas.microsoft.com/office/powerpoint/2010/main" val="3009450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BA2DF-365E-7D43-BB7C-42182A4880EF}" type="datetime1">
              <a:rPr lang="fi-FI" smtClean="0"/>
              <a:t>13.6.2019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97750-EEBD-B34A-BE39-A2AA7A4A96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747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45F5E7-A7B2-6C49-8AA7-C2077F9B0154}" type="datetime1">
              <a:rPr lang="fi-FI" smtClean="0"/>
              <a:t>13.6.2019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97750-EEBD-B34A-BE39-A2AA7A4A9606}" type="slidenum">
              <a:rPr lang="en-US" smtClean="0"/>
              <a:t>‹nr.›</a:t>
            </a:fld>
            <a:endParaRPr lang="en-US"/>
          </a:p>
        </p:txBody>
      </p:sp>
      <p:sp>
        <p:nvSpPr>
          <p:cNvPr id="9" name="Table Placeholder 8"/>
          <p:cNvSpPr>
            <a:spLocks noGrp="1"/>
          </p:cNvSpPr>
          <p:nvPr>
            <p:ph type="tbl" sz="quarter" idx="13"/>
          </p:nvPr>
        </p:nvSpPr>
        <p:spPr>
          <a:xfrm>
            <a:off x="838200" y="1918447"/>
            <a:ext cx="10515600" cy="4141694"/>
          </a:xfrm>
        </p:spPr>
        <p:txBody>
          <a:bodyPr/>
          <a:lstStyle/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38602"/>
            <a:ext cx="902297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817595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2D242D-03D0-2A4F-A269-0DD1AB029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4DCE3CE-8D11-364F-ADD2-4F16CD0B81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C78C7719-4451-BB4E-BE30-E1101F15A8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3A31-9C88-794B-8409-7675EEEE351C}" type="datetimeFigureOut">
              <a:rPr lang="da-DK" smtClean="0"/>
              <a:t>13/06/2019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60B6C0E-3A0D-5647-A87C-6ED82D693A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9727D366-54F7-BA4E-9628-119738EFFF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1C9-787F-9E49-BD77-9934EB7AD1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25091194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364941" y="1972235"/>
            <a:ext cx="4988859" cy="4204727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BD8DA-25BC-614E-B45B-C347A1F8FCB6}" type="datetime1">
              <a:rPr lang="fi-FI" smtClean="0"/>
              <a:t>13.6.2019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97750-EEBD-B34A-BE39-A2AA7A4A9606}" type="slidenum">
              <a:rPr lang="en-US" smtClean="0"/>
              <a:t>‹nr.›</a:t>
            </a:fld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838200" y="1972235"/>
            <a:ext cx="5181600" cy="42047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" y="338602"/>
            <a:ext cx="9022976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3009945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23FEF5-2D7D-0C4F-AFB4-9FB90B96633A}" type="datetime1">
              <a:rPr lang="fi-FI" smtClean="0"/>
              <a:t>13.6.2019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97750-EEBD-B34A-BE39-A2AA7A4A96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06596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523629" y="335803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6405282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2D0991-83B7-3A46-BC07-44AC6D0026D6}" type="datetime1">
              <a:rPr lang="fi-FI" smtClean="0"/>
              <a:t>13.6.2019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197750-EEBD-B34A-BE39-A2AA7A4A9606}" type="slidenum">
              <a:rPr lang="en-US" smtClean="0"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822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2F970A6-3612-8E4F-B75C-6B050F3A84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0EED1FE0-25CF-4F49-AA55-9E10CCD367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4C08D38-B477-6045-9DA4-0BB10DA1DC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3A31-9C88-794B-8409-7675EEEE351C}" type="datetimeFigureOut">
              <a:rPr lang="da-DK" smtClean="0"/>
              <a:t>13/06/2019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9C0431E9-07E0-B746-94F0-2F291E830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419D01E1-5371-1646-87F0-FFDE079A7A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1C9-787F-9E49-BD77-9934EB7AD1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66274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7A30FDF-B982-4941-A91C-3C67D978D9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053CF72-E11C-5A46-871C-B9322E9AC42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08224AB9-0D4B-E94B-8830-A0EDBC55DC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E92E3EBF-2E39-B042-841A-370863CC12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3A31-9C88-794B-8409-7675EEEE351C}" type="datetimeFigureOut">
              <a:rPr lang="da-DK" smtClean="0"/>
              <a:t>13/06/2019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10EB6880-066F-0B4E-95EE-1EF43D311B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A4E956C3-CE22-6A44-99E7-83DBD48602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1C9-787F-9E49-BD77-9934EB7AD1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4486182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8723244-60A2-8842-A46E-BA072FA0F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C04230C3-C3D4-7248-8085-5DDC3EC4AD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indhold 3">
            <a:extLst>
              <a:ext uri="{FF2B5EF4-FFF2-40B4-BE49-F238E27FC236}">
                <a16:creationId xmlns:a16="http://schemas.microsoft.com/office/drawing/2014/main" id="{927F34EC-145D-FD42-B25E-ECC9EFA79A0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BB45A072-9E29-7A49-88B8-EA62A41389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6" name="Pladsholder til indhold 5">
            <a:extLst>
              <a:ext uri="{FF2B5EF4-FFF2-40B4-BE49-F238E27FC236}">
                <a16:creationId xmlns:a16="http://schemas.microsoft.com/office/drawing/2014/main" id="{A3EF6278-66F8-9942-95B0-852375132B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7" name="Pladsholder til dato 6">
            <a:extLst>
              <a:ext uri="{FF2B5EF4-FFF2-40B4-BE49-F238E27FC236}">
                <a16:creationId xmlns:a16="http://schemas.microsoft.com/office/drawing/2014/main" id="{E5FD707A-A9F2-8646-97F8-488C9A052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3A31-9C88-794B-8409-7675EEEE351C}" type="datetimeFigureOut">
              <a:rPr lang="da-DK" smtClean="0"/>
              <a:t>13/06/2019</a:t>
            </a:fld>
            <a:endParaRPr lang="da-DK"/>
          </a:p>
        </p:txBody>
      </p:sp>
      <p:sp>
        <p:nvSpPr>
          <p:cNvPr id="8" name="Pladsholder til sidefod 7">
            <a:extLst>
              <a:ext uri="{FF2B5EF4-FFF2-40B4-BE49-F238E27FC236}">
                <a16:creationId xmlns:a16="http://schemas.microsoft.com/office/drawing/2014/main" id="{6F4740C8-97F7-B54A-AC22-1460336F2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>
            <a:extLst>
              <a:ext uri="{FF2B5EF4-FFF2-40B4-BE49-F238E27FC236}">
                <a16:creationId xmlns:a16="http://schemas.microsoft.com/office/drawing/2014/main" id="{D55D2F63-1EED-B843-928F-BAD928536B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1C9-787F-9E49-BD77-9934EB7AD1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02852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73BF094-8967-B148-BCED-18D5B018FC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B43FD43-BB11-394C-81B9-E7CE9B0C1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3A31-9C88-794B-8409-7675EEEE351C}" type="datetimeFigureOut">
              <a:rPr lang="da-DK" smtClean="0"/>
              <a:t>13/06/2019</a:t>
            </a:fld>
            <a:endParaRPr lang="da-DK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3155A757-029B-784F-A63B-84B8F6F2FF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33ADCFC-A044-C144-83AF-F21730BC59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1C9-787F-9E49-BD77-9934EB7AD1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8162395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>
            <a:extLst>
              <a:ext uri="{FF2B5EF4-FFF2-40B4-BE49-F238E27FC236}">
                <a16:creationId xmlns:a16="http://schemas.microsoft.com/office/drawing/2014/main" id="{B9514573-FF76-1448-AF7B-36AF834BE7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3A31-9C88-794B-8409-7675EEEE351C}" type="datetimeFigureOut">
              <a:rPr lang="da-DK" smtClean="0"/>
              <a:t>13/06/2019</a:t>
            </a:fld>
            <a:endParaRPr lang="da-DK"/>
          </a:p>
        </p:txBody>
      </p:sp>
      <p:sp>
        <p:nvSpPr>
          <p:cNvPr id="3" name="Pladsholder til sidefod 2">
            <a:extLst>
              <a:ext uri="{FF2B5EF4-FFF2-40B4-BE49-F238E27FC236}">
                <a16:creationId xmlns:a16="http://schemas.microsoft.com/office/drawing/2014/main" id="{8FE8A7C4-8397-D747-B31D-3B9415FDF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>
            <a:extLst>
              <a:ext uri="{FF2B5EF4-FFF2-40B4-BE49-F238E27FC236}">
                <a16:creationId xmlns:a16="http://schemas.microsoft.com/office/drawing/2014/main" id="{B5E15C06-07C4-0F4A-8320-447AE8ECA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1C9-787F-9E49-BD77-9934EB7AD1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671716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F275F7-89AE-0C49-B239-F4EC099DE3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3361CC3-A850-3C4E-8CD3-E53AD08AE6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286394EC-98E8-0B4B-AEA9-DD5CF560D2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2C64D2E9-7CCF-B241-B31F-FB4CD2E91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3A31-9C88-794B-8409-7675EEEE351C}" type="datetimeFigureOut">
              <a:rPr lang="da-DK" smtClean="0"/>
              <a:t>13/06/2019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D31831B1-0AA9-144E-936A-A809AECBD2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7C689B08-D444-3C44-BE2C-2C50606A1A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1C9-787F-9E49-BD77-9934EB7AD1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7926891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F07703F-3FE9-904D-943A-D8635FFF54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billede 2">
            <a:extLst>
              <a:ext uri="{FF2B5EF4-FFF2-40B4-BE49-F238E27FC236}">
                <a16:creationId xmlns:a16="http://schemas.microsoft.com/office/drawing/2014/main" id="{E5A76318-3B3C-4640-A5AA-0A6DD2CF2C9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4E43C5E8-C99A-0B41-8D84-CF93D89BC7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9747B184-C3DA-7440-A22E-7985DAE6D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273A31-9C88-794B-8409-7675EEEE351C}" type="datetimeFigureOut">
              <a:rPr lang="da-DK" smtClean="0"/>
              <a:t>13/06/2019</a:t>
            </a:fld>
            <a:endParaRPr lang="da-DK"/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674B131F-6421-5F49-B6A3-0004F945EF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>
            <a:extLst>
              <a:ext uri="{FF2B5EF4-FFF2-40B4-BE49-F238E27FC236}">
                <a16:creationId xmlns:a16="http://schemas.microsoft.com/office/drawing/2014/main" id="{0D756548-6B00-C54A-91E6-E69748026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F441C9-787F-9E49-BD77-9934EB7AD1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0732388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>
            <a:extLst>
              <a:ext uri="{FF2B5EF4-FFF2-40B4-BE49-F238E27FC236}">
                <a16:creationId xmlns:a16="http://schemas.microsoft.com/office/drawing/2014/main" id="{212F8445-5662-9748-89EB-18AC97843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E7D0F3BF-8471-E940-8F83-26E959F4D3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da-DK"/>
              <a:t>Rediger teksttypografien i masteren
Andet niveau
Tredje niveau
Fjerde niveau
Femte niveau</a:t>
            </a: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73CCA3FF-BDE2-DD4E-AABB-E9983E7C33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73A31-9C88-794B-8409-7675EEEE351C}" type="datetimeFigureOut">
              <a:rPr lang="da-DK" smtClean="0"/>
              <a:t>13/06/2019</a:t>
            </a:fld>
            <a:endParaRPr lang="da-DK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DFA91E21-A945-664B-9232-5F2681D291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C9041156-C1FB-AF43-BFC1-AFF88DB17B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F441C9-787F-9E49-BD77-9934EB7AD1A1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370430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38602"/>
            <a:ext cx="90229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00518"/>
            <a:ext cx="10515600" cy="427644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57DD74-75E3-F045-988D-32DC4B8E9B6A}" type="datetime1">
              <a:rPr lang="fi-FI" smtClean="0"/>
              <a:t>13.6.2019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Footer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97750-EEBD-B34A-BE39-A2AA7A4A9606}" type="slidenum">
              <a:rPr lang="en-US" smtClean="0"/>
              <a:pPr/>
              <a:t>‹nr.›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0306" y="562349"/>
            <a:ext cx="1302069" cy="698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029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b="0" i="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chemeClr val="tx1"/>
          </a:solidFill>
          <a:latin typeface="Gill Sans" charset="0"/>
          <a:ea typeface="Gill Sans" charset="0"/>
          <a:cs typeface="Gill Sans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Gudmund.Host@nordforsk.org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jfif"/><Relationship Id="rId17" Type="http://schemas.openxmlformats.org/officeDocument/2006/relationships/image" Target="../media/image7.png"/><Relationship Id="rId2" Type="http://schemas.openxmlformats.org/officeDocument/2006/relationships/image" Target="../media/image22.png"/><Relationship Id="rId16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7" Type="http://schemas.openxmlformats.org/officeDocument/2006/relationships/image" Target="../media/image43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7" Type="http://schemas.openxmlformats.org/officeDocument/2006/relationships/image" Target="../media/image7.png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emf"/><Relationship Id="rId5" Type="http://schemas.openxmlformats.org/officeDocument/2006/relationships/image" Target="../media/image51.emf"/><Relationship Id="rId4" Type="http://schemas.openxmlformats.org/officeDocument/2006/relationships/image" Target="../media/image5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7" Type="http://schemas.openxmlformats.org/officeDocument/2006/relationships/image" Target="../media/image58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emf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file:////var/folders/08/br1mf1cn21903yccy4wmcjy80000gp/T/com.microsoft.Word/WebArchiveCopyPasteTempFiles/60156ff3c1371ac7e58c73dcaf3a82b1_400x400.jpeg" TargetMode="External"/><Relationship Id="rId3" Type="http://schemas.openxmlformats.org/officeDocument/2006/relationships/image" Target="../media/image59.png"/><Relationship Id="rId7" Type="http://schemas.openxmlformats.org/officeDocument/2006/relationships/image" Target="../media/image63.jpg"/><Relationship Id="rId12" Type="http://schemas.openxmlformats.org/officeDocument/2006/relationships/image" Target="../media/image6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g"/><Relationship Id="rId11" Type="http://schemas.microsoft.com/office/2007/relationships/hdphoto" Target="../media/hdphoto1.wdp"/><Relationship Id="rId5" Type="http://schemas.openxmlformats.org/officeDocument/2006/relationships/image" Target="../media/image61.emf"/><Relationship Id="rId15" Type="http://schemas.openxmlformats.org/officeDocument/2006/relationships/image" Target="../media/image68.png"/><Relationship Id="rId10" Type="http://schemas.openxmlformats.org/officeDocument/2006/relationships/image" Target="../media/image65.png"/><Relationship Id="rId4" Type="http://schemas.openxmlformats.org/officeDocument/2006/relationships/image" Target="../media/image60.emf"/><Relationship Id="rId9" Type="http://schemas.openxmlformats.org/officeDocument/2006/relationships/image" Target="file:////var/folders/08/br1mf1cn21903yccy4wmcjy80000gp/T/com.microsoft.Word/WebArchiveCopyPasteTempFiles/Damien-Lecarpentier-pic_0.jpg" TargetMode="External"/><Relationship Id="rId14" Type="http://schemas.openxmlformats.org/officeDocument/2006/relationships/image" Target="../media/image6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image" Target="../media/image6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emf"/><Relationship Id="rId3" Type="http://schemas.openxmlformats.org/officeDocument/2006/relationships/customXml" Target="../ink/ink1.xml"/><Relationship Id="rId7" Type="http://schemas.openxmlformats.org/officeDocument/2006/relationships/image" Target="cid:1064C27F-008F-41B6-B392-592B93D4DFE4@csc.fi" TargetMode="External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customXml" Target="../ink/ink2.xml"/><Relationship Id="rId4" Type="http://schemas.openxmlformats.org/officeDocument/2006/relationships/image" Target="../media/image8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ec.europa.eu/info/events/2nd-eosc-summit-2018-jun-11_en" TargetMode="External"/><Relationship Id="rId5" Type="http://schemas.openxmlformats.org/officeDocument/2006/relationships/hyperlink" Target="https://doi.org/10.2777/1524" TargetMode="Externa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95983" y="3522357"/>
            <a:ext cx="6694260" cy="1850060"/>
          </a:xfrm>
        </p:spPr>
        <p:txBody>
          <a:bodyPr/>
          <a:lstStyle/>
          <a:p>
            <a:r>
              <a:rPr lang="en-US" sz="4400" dirty="0"/>
              <a:t>EOSC &amp; EOSC-Nordic</a:t>
            </a:r>
            <a:br>
              <a:rPr lang="en-US" sz="4400" dirty="0"/>
            </a:br>
            <a:r>
              <a:rPr lang="en-US" sz="2400" dirty="0" err="1"/>
              <a:t>NORDUgrid</a:t>
            </a:r>
            <a:r>
              <a:rPr lang="en-US" sz="2400" dirty="0"/>
              <a:t> Conference</a:t>
            </a:r>
            <a:br>
              <a:rPr lang="en-US" sz="4400" dirty="0"/>
            </a:br>
            <a:r>
              <a:rPr lang="en-US" sz="2400" dirty="0"/>
              <a:t>Lund, Sweden</a:t>
            </a:r>
            <a:br>
              <a:rPr lang="en-US" sz="4400" dirty="0"/>
            </a:br>
            <a:r>
              <a:rPr lang="en-US" sz="1800" b="0" dirty="0"/>
              <a:t>June 14, 2019</a:t>
            </a:r>
          </a:p>
        </p:txBody>
      </p:sp>
    </p:spTree>
    <p:extLst>
      <p:ext uri="{BB962C8B-B14F-4D97-AF65-F5344CB8AC3E}">
        <p14:creationId xmlns:p14="http://schemas.microsoft.com/office/powerpoint/2010/main" val="3017402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9504617" y="2094574"/>
            <a:ext cx="2495319" cy="2408287"/>
          </a:xfrm>
        </p:spPr>
        <p:txBody>
          <a:bodyPr/>
          <a:lstStyle/>
          <a:p>
            <a:r>
              <a:rPr lang="en-US" sz="1867" b="1" dirty="0"/>
              <a:t>154 services and resources </a:t>
            </a:r>
          </a:p>
          <a:p>
            <a:r>
              <a:rPr lang="en-US" sz="1867" b="1" dirty="0"/>
              <a:t>Offered by 17 service providers from the public and private sector </a:t>
            </a:r>
          </a:p>
          <a:p>
            <a:endParaRPr lang="fi-FI" sz="1867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CA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049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0562" y="4738069"/>
            <a:ext cx="11618662" cy="2078241"/>
          </a:xfrm>
        </p:spPr>
        <p:txBody>
          <a:bodyPr/>
          <a:lstStyle/>
          <a:p>
            <a:r>
              <a:rPr lang="en-US" sz="2400" dirty="0"/>
              <a:t>Call: </a:t>
            </a:r>
            <a:r>
              <a:rPr lang="en-GB" sz="2400" dirty="0"/>
              <a:t>INFRAEOSC-05-2018-2019</a:t>
            </a:r>
            <a:br>
              <a:rPr lang="en-GB" sz="2400" dirty="0"/>
            </a:br>
            <a:r>
              <a:rPr lang="en-GB" sz="2400" dirty="0"/>
              <a:t>Participants: 24</a:t>
            </a:r>
            <a:br>
              <a:rPr lang="en-GB" sz="2400" dirty="0"/>
            </a:br>
            <a:r>
              <a:rPr lang="en-GB" sz="2400" dirty="0"/>
              <a:t>Budget: 5.9M€</a:t>
            </a:r>
            <a:br>
              <a:rPr lang="en-GB" sz="2400" dirty="0"/>
            </a:br>
            <a:r>
              <a:rPr lang="en-GB" sz="2400" dirty="0"/>
              <a:t>Coordinator: </a:t>
            </a:r>
            <a:r>
              <a:rPr lang="en-GB" sz="2400" dirty="0" err="1"/>
              <a:t>Gudmund</a:t>
            </a:r>
            <a:r>
              <a:rPr lang="en-GB" sz="2400" dirty="0"/>
              <a:t> </a:t>
            </a:r>
            <a:r>
              <a:rPr lang="en-GB" sz="2400" dirty="0" err="1"/>
              <a:t>Høst</a:t>
            </a:r>
            <a:r>
              <a:rPr lang="en-GB" sz="2400" dirty="0"/>
              <a:t>, </a:t>
            </a:r>
            <a:r>
              <a:rPr lang="en-GB" sz="2400" dirty="0" err="1"/>
              <a:t>NeIC</a:t>
            </a:r>
            <a:r>
              <a:rPr lang="en-GB" sz="2400" dirty="0"/>
              <a:t> Director  - </a:t>
            </a:r>
            <a:r>
              <a:rPr lang="en-GB" sz="2400" u="sng" dirty="0">
                <a:hlinkClick r:id="rId3"/>
              </a:rPr>
              <a:t>Gudmund.Host@nordforsk.org</a:t>
            </a:r>
            <a:br>
              <a:rPr lang="en-GB" sz="2400" u="sng" dirty="0"/>
            </a:br>
            <a:br>
              <a:rPr lang="en-GB" sz="2400" u="sng" dirty="0"/>
            </a:br>
            <a:r>
              <a:rPr lang="en-GB" sz="2000" u="sng" dirty="0"/>
              <a:t>Project period</a:t>
            </a:r>
            <a:r>
              <a:rPr lang="en-GB" sz="2000" dirty="0"/>
              <a:t>: Sep, 2019 – Aug, 2022</a:t>
            </a:r>
            <a:br>
              <a:rPr lang="en-GB" sz="2000" dirty="0"/>
            </a:br>
            <a:r>
              <a:rPr lang="en-GB" sz="2000" dirty="0"/>
              <a:t>Kick off </a:t>
            </a:r>
            <a:r>
              <a:rPr lang="en-GB" sz="2000" dirty="0" err="1"/>
              <a:t>mtg</a:t>
            </a:r>
            <a:r>
              <a:rPr lang="en-GB" sz="2000" dirty="0"/>
              <a:t>: Sep 2-3, 2019 (CSC, FI)</a:t>
            </a:r>
            <a:br>
              <a:rPr lang="en-GB" sz="2000" dirty="0">
                <a:latin typeface="Times New Roman" charset="0"/>
                <a:ea typeface="Times New Roman" charset="0"/>
              </a:rPr>
            </a:br>
            <a:br>
              <a:rPr lang="en-GB" sz="2000" dirty="0">
                <a:latin typeface="Times New Roman" charset="0"/>
                <a:ea typeface="Times New Roman" charset="0"/>
              </a:rPr>
            </a:br>
            <a:r>
              <a:rPr lang="en-US" sz="2400" dirty="0"/>
              <a:t> </a:t>
            </a:r>
            <a:br>
              <a:rPr lang="en-US" sz="2400" dirty="0"/>
            </a:b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197750-EEBD-B34A-BE39-A2AA7A4A9606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643188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AE947FD-6966-0746-88A1-6376253A6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700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E92AD6D-F5A8-DA43-B403-7A299BA2D098}"/>
              </a:ext>
            </a:extLst>
          </p:cNvPr>
          <p:cNvSpPr txBox="1"/>
          <p:nvPr/>
        </p:nvSpPr>
        <p:spPr>
          <a:xfrm>
            <a:off x="1892300" y="2768600"/>
            <a:ext cx="78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B9729C6-AD35-3F4D-AEF3-9A961A055C33}"/>
              </a:ext>
            </a:extLst>
          </p:cNvPr>
          <p:cNvSpPr txBox="1"/>
          <p:nvPr/>
        </p:nvSpPr>
        <p:spPr>
          <a:xfrm>
            <a:off x="5308600" y="2844800"/>
            <a:ext cx="78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2018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125641-95FF-2545-A1F7-71ABC893FA66}"/>
              </a:ext>
            </a:extLst>
          </p:cNvPr>
          <p:cNvSpPr txBox="1"/>
          <p:nvPr/>
        </p:nvSpPr>
        <p:spPr>
          <a:xfrm>
            <a:off x="9664700" y="2844800"/>
            <a:ext cx="78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2019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138DEDE-676D-5F47-A79E-4A2AE2790890}"/>
              </a:ext>
            </a:extLst>
          </p:cNvPr>
          <p:cNvSpPr txBox="1"/>
          <p:nvPr/>
        </p:nvSpPr>
        <p:spPr>
          <a:xfrm>
            <a:off x="1053306" y="1344831"/>
            <a:ext cx="1517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IDEA</a:t>
            </a:r>
          </a:p>
          <a:p>
            <a:r>
              <a:rPr lang="en-US" sz="1400" dirty="0"/>
              <a:t>The idea is born: A Nordic Science Cloud – Why not?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5D5FD47-A0AF-4441-A983-CC24951D926E}"/>
              </a:ext>
            </a:extLst>
          </p:cNvPr>
          <p:cNvSpPr txBox="1"/>
          <p:nvPr/>
        </p:nvSpPr>
        <p:spPr>
          <a:xfrm>
            <a:off x="1155700" y="5054600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May 2017</a:t>
            </a:r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0AE147-C0E3-6F48-87A3-19AE9878C7F3}"/>
              </a:ext>
            </a:extLst>
          </p:cNvPr>
          <p:cNvSpPr txBox="1"/>
          <p:nvPr/>
        </p:nvSpPr>
        <p:spPr>
          <a:xfrm>
            <a:off x="2701925" y="1334185"/>
            <a:ext cx="15176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CALL</a:t>
            </a:r>
          </a:p>
          <a:p>
            <a:r>
              <a:rPr lang="en-US" sz="1400" dirty="0"/>
              <a:t>EU Call announcement spring 2018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5253C8-A1D9-EF45-BBBE-5760070FD427}"/>
              </a:ext>
            </a:extLst>
          </p:cNvPr>
          <p:cNvSpPr txBox="1"/>
          <p:nvPr/>
        </p:nvSpPr>
        <p:spPr>
          <a:xfrm>
            <a:off x="3997324" y="1334185"/>
            <a:ext cx="161925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COMMITMENT</a:t>
            </a:r>
          </a:p>
          <a:p>
            <a:r>
              <a:rPr lang="en-US" sz="1400" dirty="0"/>
              <a:t>Nordic commit-</a:t>
            </a:r>
            <a:r>
              <a:rPr lang="en-US" sz="1400" dirty="0" err="1"/>
              <a:t>ment</a:t>
            </a:r>
            <a:r>
              <a:rPr lang="en-US" sz="1400" dirty="0"/>
              <a:t> with </a:t>
            </a:r>
            <a:r>
              <a:rPr lang="en-US" sz="1400" dirty="0" err="1"/>
              <a:t>NeiC</a:t>
            </a:r>
            <a:r>
              <a:rPr lang="en-US" sz="1400" dirty="0"/>
              <a:t> as Coordinator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840BDA8-6F3D-0149-B2AA-9FE47F04FD5D}"/>
              </a:ext>
            </a:extLst>
          </p:cNvPr>
          <p:cNvSpPr txBox="1"/>
          <p:nvPr/>
        </p:nvSpPr>
        <p:spPr>
          <a:xfrm>
            <a:off x="8555037" y="1334185"/>
            <a:ext cx="15176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GRANT</a:t>
            </a:r>
          </a:p>
          <a:p>
            <a:r>
              <a:rPr lang="en-US" sz="1400" dirty="0"/>
              <a:t>Successful reply from EU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5BAB160-BA92-954A-925F-FD2D6D58C072}"/>
              </a:ext>
            </a:extLst>
          </p:cNvPr>
          <p:cNvSpPr txBox="1"/>
          <p:nvPr/>
        </p:nvSpPr>
        <p:spPr>
          <a:xfrm>
            <a:off x="5702300" y="1334185"/>
            <a:ext cx="15176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USE CASES</a:t>
            </a:r>
          </a:p>
          <a:p>
            <a:r>
              <a:rPr lang="en-US" sz="1400" dirty="0"/>
              <a:t>EOSC-Nordic use cases identified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DA7875-31EB-0F4F-AD94-57FD75062C33}"/>
              </a:ext>
            </a:extLst>
          </p:cNvPr>
          <p:cNvSpPr txBox="1"/>
          <p:nvPr/>
        </p:nvSpPr>
        <p:spPr>
          <a:xfrm>
            <a:off x="7177087" y="1318261"/>
            <a:ext cx="15176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cap="all" dirty="0"/>
              <a:t>Proposal</a:t>
            </a:r>
          </a:p>
          <a:p>
            <a:r>
              <a:rPr lang="en-US" sz="1400" dirty="0"/>
              <a:t>Proposal submission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A63D64F-236C-1F49-9E3E-03321C93A580}"/>
              </a:ext>
            </a:extLst>
          </p:cNvPr>
          <p:cNvSpPr txBox="1"/>
          <p:nvPr/>
        </p:nvSpPr>
        <p:spPr>
          <a:xfrm>
            <a:off x="9890124" y="1334185"/>
            <a:ext cx="1666875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PROJECT START</a:t>
            </a:r>
          </a:p>
          <a:p>
            <a:r>
              <a:rPr lang="en-US" sz="1400" dirty="0"/>
              <a:t>Official starting date for EOSC-Nordic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FCDC72C-941B-BE47-B6F5-E420A05FB08F}"/>
              </a:ext>
            </a:extLst>
          </p:cNvPr>
          <p:cNvSpPr txBox="1"/>
          <p:nvPr/>
        </p:nvSpPr>
        <p:spPr>
          <a:xfrm>
            <a:off x="2540000" y="6248400"/>
            <a:ext cx="1346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Spring 2018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7C4212B-FE26-834F-B640-A8573ECADA71}"/>
              </a:ext>
            </a:extLst>
          </p:cNvPr>
          <p:cNvSpPr txBox="1"/>
          <p:nvPr/>
        </p:nvSpPr>
        <p:spPr>
          <a:xfrm>
            <a:off x="3987800" y="5041900"/>
            <a:ext cx="1349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late spring</a:t>
            </a:r>
          </a:p>
          <a:p>
            <a:pPr algn="ctr"/>
            <a:r>
              <a:rPr lang="en-US" b="1" dirty="0"/>
              <a:t>2018</a:t>
            </a:r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C1CB684-7238-8A48-A095-F9981DA2E4FB}"/>
              </a:ext>
            </a:extLst>
          </p:cNvPr>
          <p:cNvSpPr txBox="1"/>
          <p:nvPr/>
        </p:nvSpPr>
        <p:spPr>
          <a:xfrm>
            <a:off x="5600700" y="6184900"/>
            <a:ext cx="1130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July/Aug 2018</a:t>
            </a: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6B5D682-E343-F343-81F8-19B831AC4340}"/>
              </a:ext>
            </a:extLst>
          </p:cNvPr>
          <p:cNvSpPr txBox="1"/>
          <p:nvPr/>
        </p:nvSpPr>
        <p:spPr>
          <a:xfrm>
            <a:off x="6883400" y="5029200"/>
            <a:ext cx="14763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Nov 21st 2018</a:t>
            </a:r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37B428F-2B34-A344-98BC-1C88CD10D882}"/>
              </a:ext>
            </a:extLst>
          </p:cNvPr>
          <p:cNvSpPr txBox="1"/>
          <p:nvPr/>
        </p:nvSpPr>
        <p:spPr>
          <a:xfrm>
            <a:off x="8512174" y="6248400"/>
            <a:ext cx="177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Feb 2019</a:t>
            </a:r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6552D6C-0677-BB46-9508-A6B6CBE25DD9}"/>
              </a:ext>
            </a:extLst>
          </p:cNvPr>
          <p:cNvSpPr txBox="1"/>
          <p:nvPr/>
        </p:nvSpPr>
        <p:spPr>
          <a:xfrm>
            <a:off x="9753600" y="5016500"/>
            <a:ext cx="15113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Sep 1st </a:t>
            </a:r>
          </a:p>
          <a:p>
            <a:pPr algn="ctr"/>
            <a:r>
              <a:rPr lang="en-US" b="1" dirty="0"/>
              <a:t>2019</a:t>
            </a:r>
            <a:endParaRPr lang="en-US" dirty="0"/>
          </a:p>
        </p:txBody>
      </p:sp>
      <p:sp>
        <p:nvSpPr>
          <p:cNvPr id="23" name="Titel 1">
            <a:extLst>
              <a:ext uri="{FF2B5EF4-FFF2-40B4-BE49-F238E27FC236}">
                <a16:creationId xmlns:a16="http://schemas.microsoft.com/office/drawing/2014/main" id="{EB65708E-1462-E844-AC08-12A94255F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399" y="754856"/>
            <a:ext cx="10515600" cy="1325563"/>
          </a:xfrm>
        </p:spPr>
        <p:txBody>
          <a:bodyPr>
            <a:normAutofit fontScale="90000"/>
          </a:bodyPr>
          <a:lstStyle/>
          <a:p>
            <a:pPr marL="0" indent="0"/>
            <a:r>
              <a:rPr lang="da-DK" b="1" dirty="0">
                <a:latin typeface="+mn-lt"/>
              </a:rPr>
              <a:t>How </a:t>
            </a:r>
            <a:r>
              <a:rPr lang="da-DK" b="1" dirty="0" err="1">
                <a:latin typeface="+mn-lt"/>
              </a:rPr>
              <a:t>was</a:t>
            </a:r>
            <a:r>
              <a:rPr lang="da-DK" b="1" dirty="0">
                <a:latin typeface="+mn-lt"/>
              </a:rPr>
              <a:t> EOSC-Nordic </a:t>
            </a:r>
            <a:r>
              <a:rPr lang="da-DK" b="1" dirty="0" err="1">
                <a:latin typeface="+mn-lt"/>
              </a:rPr>
              <a:t>established</a:t>
            </a:r>
            <a:r>
              <a:rPr lang="da-DK" b="1" dirty="0">
                <a:latin typeface="+mn-lt"/>
              </a:rPr>
              <a:t>?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pic>
        <p:nvPicPr>
          <p:cNvPr id="24" name="Picture 6">
            <a:extLst>
              <a:ext uri="{FF2B5EF4-FFF2-40B4-BE49-F238E27FC236}">
                <a16:creationId xmlns:a16="http://schemas.microsoft.com/office/drawing/2014/main" id="{AF23F11D-038F-7445-A8A8-42D6CA7168B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00" y="124687"/>
            <a:ext cx="172720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1632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9BD64-584D-D242-9D34-1DADCED8D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EOSC-Nordic </a:t>
            </a:r>
            <a:r>
              <a:rPr lang="da-DK" dirty="0" err="1"/>
              <a:t>Editorial</a:t>
            </a:r>
            <a:r>
              <a:rPr lang="da-DK" dirty="0"/>
              <a:t> </a:t>
            </a:r>
            <a:r>
              <a:rPr lang="da-DK" dirty="0" err="1"/>
              <a:t>Lead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F5B77CC-6490-A34A-B676-8990F494D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b="1" dirty="0"/>
              <a:t>CSC</a:t>
            </a:r>
            <a:r>
              <a:rPr lang="da-DK" dirty="0"/>
              <a:t>: Damien </a:t>
            </a:r>
            <a:r>
              <a:rPr lang="da-DK" dirty="0" err="1"/>
              <a:t>Lecarpentier</a:t>
            </a:r>
            <a:r>
              <a:rPr lang="da-DK" dirty="0"/>
              <a:t>, Heli </a:t>
            </a:r>
            <a:r>
              <a:rPr lang="da-DK" dirty="0" err="1"/>
              <a:t>Autere</a:t>
            </a:r>
            <a:endParaRPr lang="da-DK" dirty="0"/>
          </a:p>
          <a:p>
            <a:r>
              <a:rPr lang="da-DK" b="1" dirty="0"/>
              <a:t>SNIC</a:t>
            </a:r>
            <a:r>
              <a:rPr lang="da-DK" dirty="0"/>
              <a:t>: Per-Olov </a:t>
            </a:r>
            <a:r>
              <a:rPr lang="da-DK" dirty="0" err="1"/>
              <a:t>Hammargren</a:t>
            </a:r>
            <a:r>
              <a:rPr lang="da-DK" dirty="0"/>
              <a:t> &amp; Ann-Charlotte Sonnhammer</a:t>
            </a:r>
          </a:p>
          <a:p>
            <a:r>
              <a:rPr lang="da-DK" b="1" dirty="0" err="1"/>
              <a:t>Uninett</a:t>
            </a:r>
            <a:r>
              <a:rPr lang="da-DK" b="1" dirty="0"/>
              <a:t> Sigma2</a:t>
            </a:r>
            <a:r>
              <a:rPr lang="da-DK" dirty="0"/>
              <a:t>: Francesca </a:t>
            </a:r>
            <a:r>
              <a:rPr lang="da-DK" dirty="0" err="1"/>
              <a:t>Iozzi</a:t>
            </a:r>
            <a:r>
              <a:rPr lang="da-DK" dirty="0"/>
              <a:t> &amp; Hans Eide</a:t>
            </a:r>
          </a:p>
          <a:p>
            <a:r>
              <a:rPr lang="da-DK" b="1" dirty="0"/>
              <a:t>ETAIS</a:t>
            </a:r>
            <a:r>
              <a:rPr lang="da-DK" dirty="0"/>
              <a:t>: Ilja </a:t>
            </a:r>
            <a:r>
              <a:rPr lang="da-DK" dirty="0" err="1"/>
              <a:t>Livenson</a:t>
            </a:r>
            <a:endParaRPr lang="da-DK" dirty="0"/>
          </a:p>
          <a:p>
            <a:r>
              <a:rPr lang="da-DK" b="1" dirty="0" err="1"/>
              <a:t>DeiC</a:t>
            </a:r>
            <a:r>
              <a:rPr lang="da-DK" dirty="0"/>
              <a:t>: Lene Krøl Andersen</a:t>
            </a:r>
          </a:p>
          <a:p>
            <a:r>
              <a:rPr lang="da-DK" b="1" dirty="0"/>
              <a:t>RH net</a:t>
            </a:r>
            <a:r>
              <a:rPr lang="da-DK" dirty="0"/>
              <a:t>: Ebba </a:t>
            </a:r>
            <a:r>
              <a:rPr lang="da-DK" dirty="0" err="1"/>
              <a:t>Hvannberg</a:t>
            </a:r>
            <a:r>
              <a:rPr lang="da-DK" dirty="0"/>
              <a:t> </a:t>
            </a:r>
          </a:p>
          <a:p>
            <a:r>
              <a:rPr lang="da-DK" b="1" dirty="0" err="1"/>
              <a:t>NeIC</a:t>
            </a:r>
            <a:r>
              <a:rPr lang="da-DK" dirty="0"/>
              <a:t>: Gudmund Høst, Kine Halvorsen, Rob Pennington, Lene Krøl Andersen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15409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0373710" y="5959393"/>
            <a:ext cx="1639614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A" sz="1000" i="1" dirty="0">
                <a:solidFill>
                  <a:prstClr val="black"/>
                </a:solidFill>
              </a:rPr>
              <a:t>By Taller345 - </a:t>
            </a:r>
            <a:r>
              <a:rPr lang="fr-CA" sz="1000" i="1" dirty="0" err="1">
                <a:solidFill>
                  <a:prstClr val="black"/>
                </a:solidFill>
              </a:rPr>
              <a:t>Own</a:t>
            </a:r>
            <a:r>
              <a:rPr lang="fr-CA" sz="1000" i="1" dirty="0">
                <a:solidFill>
                  <a:prstClr val="black"/>
                </a:solidFill>
              </a:rPr>
              <a:t> </a:t>
            </a:r>
            <a:r>
              <a:rPr lang="fr-CA" sz="1000" i="1" dirty="0" err="1">
                <a:solidFill>
                  <a:prstClr val="black"/>
                </a:solidFill>
              </a:rPr>
              <a:t>work</a:t>
            </a:r>
            <a:r>
              <a:rPr lang="fr-CA" sz="1000" i="1" dirty="0">
                <a:solidFill>
                  <a:prstClr val="black"/>
                </a:solidFill>
              </a:rPr>
              <a:t>, CC BY-SA 4.0, https://</a:t>
            </a:r>
            <a:r>
              <a:rPr lang="fr-CA" sz="1000" i="1" dirty="0" err="1">
                <a:solidFill>
                  <a:prstClr val="black"/>
                </a:solidFill>
              </a:rPr>
              <a:t>commons.wikimedia.org</a:t>
            </a:r>
            <a:r>
              <a:rPr lang="fr-CA" sz="1000" i="1" dirty="0">
                <a:solidFill>
                  <a:prstClr val="black"/>
                </a:solidFill>
              </a:rPr>
              <a:t>/w/</a:t>
            </a:r>
            <a:r>
              <a:rPr lang="fr-CA" sz="1000" i="1" dirty="0" err="1">
                <a:solidFill>
                  <a:prstClr val="black"/>
                </a:solidFill>
              </a:rPr>
              <a:t>index.php?curid</a:t>
            </a:r>
            <a:r>
              <a:rPr lang="fr-CA" sz="1000" i="1" dirty="0">
                <a:solidFill>
                  <a:prstClr val="black"/>
                </a:solidFill>
              </a:rPr>
              <a:t>=63245736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319068" y="2170173"/>
            <a:ext cx="136634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Iceland</a:t>
            </a:r>
            <a:endParaRPr lang="fr-CA" sz="1400" b="1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ICELAND</a:t>
            </a:r>
            <a:endParaRPr lang="fr-CA" sz="1200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37265" y="1560281"/>
            <a:ext cx="2264897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Norway</a:t>
            </a:r>
            <a:endParaRPr lang="fr-CA" sz="1400" b="1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NORDFORSK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UNINETT SIGMA2 AS</a:t>
            </a:r>
          </a:p>
          <a:p>
            <a:pPr marL="171450" indent="-171450">
              <a:buFont typeface="Arial" charset="0"/>
              <a:buChar char="•"/>
            </a:pPr>
            <a:r>
              <a:rPr lang="nb-NO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NORWEGIAN CENTER FOR RESEARCH DATA</a:t>
            </a:r>
            <a:endParaRPr lang="fr-CA" sz="1200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85414" y="4074613"/>
            <a:ext cx="2658913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Denmark</a:t>
            </a:r>
            <a:endParaRPr lang="fr-CA" sz="1400" b="1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DENMARK TECHNICAL UNIVERSITY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SOUTHERN DENMARK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DANISH NATIONAL ARCHIVES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COPENHAGEN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CAPITAL REGION OF DENMARK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NORDUNET / AS</a:t>
            </a:r>
            <a:endParaRPr lang="fr-CA" sz="1200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9318912" y="641760"/>
            <a:ext cx="233520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Finland</a:t>
            </a:r>
            <a:endParaRPr lang="fr-CA" sz="1400" b="1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CSC </a:t>
            </a:r>
            <a:r>
              <a:rPr lang="mr-IN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–</a:t>
            </a: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 IT CENTER OF SCIENCE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HELSINKI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TAMPERE 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EASTERN FINLAND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FINNISH METEOROLOGICAL INSTITUTE</a:t>
            </a:r>
            <a:endParaRPr lang="fr-CA" sz="1200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467970" y="5027422"/>
            <a:ext cx="2387160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Sweden</a:t>
            </a:r>
            <a:endParaRPr lang="fr-CA" sz="1400" b="1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UPPSALA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SWEDISH RESEARCH COUNCIL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GOTHENBORG</a:t>
            </a:r>
            <a:endParaRPr lang="fr-CA" sz="1200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353415" y="2981031"/>
            <a:ext cx="2300703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Estonia</a:t>
            </a:r>
            <a:endParaRPr lang="fr-CA" sz="1400" b="1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TARTU </a:t>
            </a: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NATIONAL INSTITUTE OF CHEMICAL PHYSICS AND BIOPHYSICS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45646" y="4164224"/>
            <a:ext cx="246767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Latvia</a:t>
            </a:r>
            <a:endParaRPr lang="fr-CA" sz="1400" b="1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RIGA TECHNICAL UNIVERSITY </a:t>
            </a:r>
            <a:endParaRPr lang="fr-CA" sz="1200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318912" y="4922499"/>
            <a:ext cx="21738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dirty="0" err="1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Lithuania</a:t>
            </a:r>
            <a:endParaRPr lang="fr-CA" sz="1400" b="1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pPr marL="171450" indent="-171450">
              <a:buFont typeface="Arial" charset="0"/>
              <a:buChar char="•"/>
            </a:pPr>
            <a:r>
              <a:rPr lang="en-GB" sz="12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UNIVERSITY OF VILNIUS</a:t>
            </a:r>
            <a:endParaRPr lang="fr-CA" sz="1200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4482" y="6205029"/>
            <a:ext cx="13243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i="1" dirty="0" err="1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Netherlands</a:t>
            </a:r>
            <a:endParaRPr lang="fr-CA" sz="1400" b="1" i="1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  <a:p>
            <a:r>
              <a:rPr lang="en-GB" sz="1200" i="1" dirty="0" err="1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GoFair</a:t>
            </a:r>
            <a:endParaRPr lang="fr-CA" sz="1200" i="1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07186" y="6237927"/>
            <a:ext cx="132438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1400" b="1" i="1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Germany</a:t>
            </a:r>
          </a:p>
          <a:p>
            <a:r>
              <a:rPr lang="en-GB" sz="1200" i="1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DKRZ</a:t>
            </a:r>
            <a:endParaRPr lang="fr-CA" sz="1200" i="1" dirty="0">
              <a:solidFill>
                <a:prstClr val="black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048000" y="325821"/>
            <a:ext cx="32213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400" dirty="0">
                <a:solidFill>
                  <a:prstClr val="black"/>
                </a:solidFill>
                <a:latin typeface="Gill Sans" charset="0"/>
                <a:ea typeface="Gill Sans" charset="0"/>
                <a:cs typeface="Gill Sans" charset="0"/>
              </a:rPr>
              <a:t>24 Participants</a:t>
            </a:r>
          </a:p>
        </p:txBody>
      </p:sp>
    </p:spTree>
    <p:extLst>
      <p:ext uri="{BB962C8B-B14F-4D97-AF65-F5344CB8AC3E}">
        <p14:creationId xmlns:p14="http://schemas.microsoft.com/office/powerpoint/2010/main" val="35186488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871A7C8-FDDA-BB4A-BDE2-9BF83DF34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66987" y="-135732"/>
            <a:ext cx="7458075" cy="1325563"/>
          </a:xfrm>
        </p:spPr>
        <p:txBody>
          <a:bodyPr/>
          <a:lstStyle/>
          <a:p>
            <a:r>
              <a:rPr lang="da-DK" dirty="0"/>
              <a:t>Person </a:t>
            </a:r>
            <a:r>
              <a:rPr lang="da-DK" dirty="0" err="1"/>
              <a:t>Months</a:t>
            </a:r>
            <a:r>
              <a:rPr lang="da-DK" dirty="0"/>
              <a:t> Distribution</a:t>
            </a:r>
          </a:p>
        </p:txBody>
      </p:sp>
      <p:graphicFrame>
        <p:nvGraphicFramePr>
          <p:cNvPr id="4" name="Pladsholder til indhold 3">
            <a:extLst>
              <a:ext uri="{FF2B5EF4-FFF2-40B4-BE49-F238E27FC236}">
                <a16:creationId xmlns:a16="http://schemas.microsoft.com/office/drawing/2014/main" id="{1FCD6A70-E37A-604C-8182-874A549ADC2C}"/>
              </a:ext>
            </a:extLst>
          </p:cNvPr>
          <p:cNvGraphicFramePr>
            <a:graphicFrameLocks noGrp="1"/>
          </p:cNvGraphicFramePr>
          <p:nvPr>
            <p:ph idx="1"/>
            <p:extLst/>
          </p:nvPr>
        </p:nvGraphicFramePr>
        <p:xfrm>
          <a:off x="-261939" y="854073"/>
          <a:ext cx="11563351" cy="54038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ekstfelt 4">
            <a:extLst>
              <a:ext uri="{FF2B5EF4-FFF2-40B4-BE49-F238E27FC236}">
                <a16:creationId xmlns:a16="http://schemas.microsoft.com/office/drawing/2014/main" id="{A012B6B6-0C6F-854C-85D8-CA6EDC9BF159}"/>
              </a:ext>
            </a:extLst>
          </p:cNvPr>
          <p:cNvSpPr txBox="1"/>
          <p:nvPr/>
        </p:nvSpPr>
        <p:spPr>
          <a:xfrm>
            <a:off x="5686423" y="1189831"/>
            <a:ext cx="12192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NeIC</a:t>
            </a:r>
            <a:r>
              <a:rPr lang="da-DK" dirty="0"/>
              <a:t> (35)</a:t>
            </a:r>
          </a:p>
        </p:txBody>
      </p:sp>
      <p:sp>
        <p:nvSpPr>
          <p:cNvPr id="6" name="Tekstfelt 5">
            <a:extLst>
              <a:ext uri="{FF2B5EF4-FFF2-40B4-BE49-F238E27FC236}">
                <a16:creationId xmlns:a16="http://schemas.microsoft.com/office/drawing/2014/main" id="{50DD77DF-F8F0-F54A-AAAC-4BE4C516AD5B}"/>
              </a:ext>
            </a:extLst>
          </p:cNvPr>
          <p:cNvSpPr txBox="1"/>
          <p:nvPr/>
        </p:nvSpPr>
        <p:spPr>
          <a:xfrm>
            <a:off x="7191374" y="1789665"/>
            <a:ext cx="1181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DeiC</a:t>
            </a:r>
            <a:r>
              <a:rPr lang="da-DK" dirty="0"/>
              <a:t> (55)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ABAC873-5E54-0A49-A939-A9B8A51B7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00" y="124687"/>
            <a:ext cx="172720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90039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8514" y="170974"/>
            <a:ext cx="11964713" cy="1071033"/>
          </a:xfrm>
        </p:spPr>
        <p:txBody>
          <a:bodyPr>
            <a:noAutofit/>
          </a:bodyPr>
          <a:lstStyle/>
          <a:p>
            <a:r>
              <a:rPr lang="en-US" sz="3600" dirty="0"/>
              <a:t>EOSC projects’ contribution to the EOSC </a:t>
            </a:r>
            <a:br>
              <a:rPr lang="en-US" sz="3600" dirty="0"/>
            </a:br>
            <a:r>
              <a:rPr lang="en-US" sz="3600" dirty="0"/>
              <a:t>implementation roadmap</a:t>
            </a:r>
            <a:endParaRPr lang="fi-FI" sz="3600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858173">
              <a:defRPr/>
            </a:pPr>
            <a:fld id="{073CB5ED-ED7C-41AA-A899-98926A9D966F}" type="datetime1">
              <a:rPr lang="en-GB">
                <a:solidFill>
                  <a:srgbClr val="515151">
                    <a:lumMod val="75000"/>
                  </a:srgbClr>
                </a:solidFill>
              </a:rPr>
              <a:pPr defTabSz="858173">
                <a:defRPr/>
              </a:pPr>
              <a:t>13/06/2019</a:t>
            </a:fld>
            <a:endParaRPr lang="en-US" dirty="0">
              <a:solidFill>
                <a:srgbClr val="515151">
                  <a:lumMod val="75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858173">
              <a:defRPr/>
            </a:pPr>
            <a:fld id="{B6F15528-21DE-4FAA-801E-634DDDAF4B2B}" type="slidenum">
              <a:rPr lang="en-US">
                <a:solidFill>
                  <a:srgbClr val="515151">
                    <a:lumMod val="75000"/>
                  </a:srgbClr>
                </a:solidFill>
              </a:rPr>
              <a:pPr defTabSz="858173">
                <a:defRPr/>
              </a:pPr>
              <a:t>16</a:t>
            </a:fld>
            <a:endParaRPr lang="en-US" dirty="0">
              <a:solidFill>
                <a:srgbClr val="515151">
                  <a:lumMod val="75000"/>
                </a:srgbClr>
              </a:solidFill>
            </a:endParaRPr>
          </a:p>
        </p:txBody>
      </p:sp>
      <p:sp>
        <p:nvSpPr>
          <p:cNvPr id="6" name="Pentagon 5"/>
          <p:cNvSpPr/>
          <p:nvPr/>
        </p:nvSpPr>
        <p:spPr>
          <a:xfrm>
            <a:off x="1027103" y="1822125"/>
            <a:ext cx="1949128" cy="608268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Architecture</a:t>
            </a:r>
          </a:p>
        </p:txBody>
      </p:sp>
      <p:sp>
        <p:nvSpPr>
          <p:cNvPr id="7" name="Pentagon 6"/>
          <p:cNvSpPr/>
          <p:nvPr/>
        </p:nvSpPr>
        <p:spPr>
          <a:xfrm>
            <a:off x="1026018" y="2565563"/>
            <a:ext cx="1950213" cy="608268"/>
          </a:xfrm>
          <a:prstGeom prst="homePlate">
            <a:avLst/>
          </a:prstGeom>
          <a:solidFill>
            <a:srgbClr val="4D90D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Data</a:t>
            </a:r>
          </a:p>
        </p:txBody>
      </p:sp>
      <p:sp>
        <p:nvSpPr>
          <p:cNvPr id="8" name="Pentagon 7"/>
          <p:cNvSpPr/>
          <p:nvPr/>
        </p:nvSpPr>
        <p:spPr>
          <a:xfrm>
            <a:off x="1026017" y="3321829"/>
            <a:ext cx="1950215" cy="675853"/>
          </a:xfrm>
          <a:prstGeom prst="homePlate">
            <a:avLst/>
          </a:prstGeom>
          <a:solidFill>
            <a:srgbClr val="C5DAF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Services</a:t>
            </a:r>
          </a:p>
        </p:txBody>
      </p:sp>
      <p:sp>
        <p:nvSpPr>
          <p:cNvPr id="9" name="Pentagon 8"/>
          <p:cNvSpPr/>
          <p:nvPr/>
        </p:nvSpPr>
        <p:spPr>
          <a:xfrm>
            <a:off x="1026018" y="4145680"/>
            <a:ext cx="1950213" cy="608268"/>
          </a:xfrm>
          <a:prstGeom prst="homePlate">
            <a:avLst/>
          </a:prstGeom>
          <a:solidFill>
            <a:srgbClr val="8BB5E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Access and Interface</a:t>
            </a:r>
          </a:p>
        </p:txBody>
      </p:sp>
      <p:sp>
        <p:nvSpPr>
          <p:cNvPr id="10" name="Pentagon 9"/>
          <p:cNvSpPr/>
          <p:nvPr/>
        </p:nvSpPr>
        <p:spPr>
          <a:xfrm>
            <a:off x="1005028" y="5750014"/>
            <a:ext cx="1950216" cy="675853"/>
          </a:xfrm>
          <a:prstGeom prst="homePlate">
            <a:avLst/>
          </a:prstGeom>
          <a:solidFill>
            <a:schemeClr val="bg1">
              <a:lumMod val="9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>
                <a:solidFill>
                  <a:srgbClr val="1B216E"/>
                </a:solidFill>
              </a:rPr>
              <a:t>Rules of Participation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09212" y="1221424"/>
            <a:ext cx="2326385" cy="554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8173">
              <a:defRPr/>
            </a:pPr>
            <a:r>
              <a:rPr lang="fi-FI" sz="1501" b="1" i="1" dirty="0">
                <a:solidFill>
                  <a:srgbClr val="515151"/>
                </a:solidFill>
              </a:rPr>
              <a:t>EOSC </a:t>
            </a:r>
            <a:r>
              <a:rPr lang="fi-FI" sz="1501" b="1" i="1" dirty="0" err="1">
                <a:solidFill>
                  <a:srgbClr val="515151"/>
                </a:solidFill>
              </a:rPr>
              <a:t>Implementation</a:t>
            </a:r>
            <a:r>
              <a:rPr lang="fi-FI" sz="1501" b="1" i="1" dirty="0">
                <a:solidFill>
                  <a:srgbClr val="515151"/>
                </a:solidFill>
              </a:rPr>
              <a:t> </a:t>
            </a:r>
          </a:p>
          <a:p>
            <a:pPr defTabSz="858173">
              <a:defRPr/>
            </a:pPr>
            <a:r>
              <a:rPr lang="fi-FI" sz="1501" b="1" i="1" dirty="0" err="1">
                <a:solidFill>
                  <a:srgbClr val="515151"/>
                </a:solidFill>
              </a:rPr>
              <a:t>Roadmap</a:t>
            </a:r>
            <a:r>
              <a:rPr lang="fi-FI" sz="1501" b="1" i="1" dirty="0">
                <a:solidFill>
                  <a:srgbClr val="515151"/>
                </a:solidFill>
              </a:rPr>
              <a:t> action </a:t>
            </a:r>
            <a:r>
              <a:rPr lang="fi-FI" sz="1501" b="1" i="1" dirty="0" err="1">
                <a:solidFill>
                  <a:srgbClr val="515151"/>
                </a:solidFill>
              </a:rPr>
              <a:t>lines</a:t>
            </a:r>
            <a:endParaRPr lang="fi-FI" sz="1501" b="1" i="1" dirty="0">
              <a:solidFill>
                <a:srgbClr val="515151"/>
              </a:solidFill>
            </a:endParaRPr>
          </a:p>
        </p:txBody>
      </p:sp>
      <p:sp>
        <p:nvSpPr>
          <p:cNvPr id="21" name="Chevron 20"/>
          <p:cNvSpPr/>
          <p:nvPr/>
        </p:nvSpPr>
        <p:spPr>
          <a:xfrm>
            <a:off x="2955244" y="1820304"/>
            <a:ext cx="8575464" cy="608268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501" dirty="0">
              <a:solidFill>
                <a:srgbClr val="515151"/>
              </a:solidFill>
            </a:endParaRPr>
          </a:p>
        </p:txBody>
      </p:sp>
      <p:sp>
        <p:nvSpPr>
          <p:cNvPr id="22" name="Chevron 21"/>
          <p:cNvSpPr/>
          <p:nvPr/>
        </p:nvSpPr>
        <p:spPr>
          <a:xfrm>
            <a:off x="2955244" y="2565560"/>
            <a:ext cx="8575464" cy="608268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501" dirty="0">
              <a:solidFill>
                <a:srgbClr val="51515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2952723" y="3321826"/>
            <a:ext cx="8663080" cy="675853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501" dirty="0">
              <a:solidFill>
                <a:srgbClr val="515151"/>
              </a:solidFill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2952723" y="4142783"/>
            <a:ext cx="8663080" cy="608268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501" dirty="0">
              <a:solidFill>
                <a:srgbClr val="51515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2952723" y="4927483"/>
            <a:ext cx="8762528" cy="692244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689" dirty="0">
              <a:solidFill>
                <a:srgbClr val="515151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319252" y="6559193"/>
            <a:ext cx="6745139" cy="2943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58173">
              <a:defRPr/>
            </a:pPr>
            <a:r>
              <a:rPr lang="fi-FI" sz="1313" dirty="0">
                <a:solidFill>
                  <a:srgbClr val="515151"/>
                </a:solidFill>
              </a:rPr>
              <a:t>https://ec.europa.eu/research/openscience/pdf/swd_2018_83_f1_staff_working_paper_en.pdf</a:t>
            </a:r>
          </a:p>
        </p:txBody>
      </p:sp>
      <p:sp>
        <p:nvSpPr>
          <p:cNvPr id="26" name="Pentagon 25"/>
          <p:cNvSpPr/>
          <p:nvPr/>
        </p:nvSpPr>
        <p:spPr>
          <a:xfrm>
            <a:off x="1026015" y="4927482"/>
            <a:ext cx="1950216" cy="675853"/>
          </a:xfrm>
          <a:prstGeom prst="homePlate">
            <a:avLst/>
          </a:prstGeom>
          <a:solidFill>
            <a:schemeClr val="bg1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r>
              <a:rPr lang="fi-FI" sz="1689" dirty="0" err="1">
                <a:solidFill>
                  <a:srgbClr val="1B216E"/>
                </a:solidFill>
              </a:rPr>
              <a:t>Governance</a:t>
            </a:r>
            <a:endParaRPr lang="fi-FI" sz="1689" dirty="0">
              <a:solidFill>
                <a:srgbClr val="1B216E"/>
              </a:solidFill>
            </a:endParaRPr>
          </a:p>
        </p:txBody>
      </p:sp>
      <p:sp>
        <p:nvSpPr>
          <p:cNvPr id="27" name="Chevron 26"/>
          <p:cNvSpPr/>
          <p:nvPr/>
        </p:nvSpPr>
        <p:spPr>
          <a:xfrm>
            <a:off x="2908641" y="5733765"/>
            <a:ext cx="8806609" cy="692244"/>
          </a:xfrm>
          <a:prstGeom prst="chevron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58173">
              <a:defRPr/>
            </a:pPr>
            <a:endParaRPr lang="fi-FI" sz="1689" dirty="0">
              <a:solidFill>
                <a:srgbClr val="515151"/>
              </a:solidFill>
            </a:endParaRPr>
          </a:p>
        </p:txBody>
      </p:sp>
      <p:pic>
        <p:nvPicPr>
          <p:cNvPr id="30" name="Content Placeholder 29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7853" y="1919724"/>
            <a:ext cx="1521935" cy="414668"/>
          </a:xfr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91" y="1808598"/>
            <a:ext cx="549484" cy="58062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470" y="1792072"/>
            <a:ext cx="608611" cy="553836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8156" y="1822125"/>
            <a:ext cx="1531133" cy="43051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1853" y="1774335"/>
            <a:ext cx="833060" cy="677676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198" y="1957472"/>
            <a:ext cx="1214623" cy="415155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605" y="1878039"/>
            <a:ext cx="839729" cy="551735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8669" y="2089938"/>
            <a:ext cx="1129795" cy="3169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5597" y="2602010"/>
            <a:ext cx="2006372" cy="569517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765" y="2516525"/>
            <a:ext cx="653828" cy="59498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572" y="2586672"/>
            <a:ext cx="636720" cy="579415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1435" y="3345062"/>
            <a:ext cx="621288" cy="621288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773" y="3528346"/>
            <a:ext cx="1214623" cy="41515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1548" y="3391766"/>
            <a:ext cx="839729" cy="55173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437" y="3333081"/>
            <a:ext cx="1129795" cy="316992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3258" y="3469941"/>
            <a:ext cx="1531133" cy="430519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391" y="3367320"/>
            <a:ext cx="833060" cy="677676"/>
          </a:xfrm>
          <a:prstGeom prst="rect">
            <a:avLst/>
          </a:prstGeom>
        </p:spPr>
      </p:pic>
      <p:pic>
        <p:nvPicPr>
          <p:cNvPr id="50" name="Content Placeholder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4677" y="3559756"/>
            <a:ext cx="1521935" cy="41466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206" y="3425804"/>
            <a:ext cx="549484" cy="58062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388" y="3189975"/>
            <a:ext cx="930329" cy="8466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594" y="2951425"/>
            <a:ext cx="1090193" cy="992076"/>
          </a:xfrm>
          <a:prstGeom prst="rect">
            <a:avLst/>
          </a:prstGeom>
        </p:spPr>
      </p:pic>
      <p:pic>
        <p:nvPicPr>
          <p:cNvPr id="54" name="Content Placeholder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77814" y="4239069"/>
            <a:ext cx="1521935" cy="41466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625" y="3839832"/>
            <a:ext cx="1316379" cy="1197905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69" y="4937308"/>
            <a:ext cx="611575" cy="646231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632" y="4827847"/>
            <a:ext cx="891512" cy="891512"/>
          </a:xfrm>
          <a:prstGeom prst="rect">
            <a:avLst/>
          </a:prstGeom>
        </p:spPr>
      </p:pic>
      <p:pic>
        <p:nvPicPr>
          <p:cNvPr id="58" name="Picture 5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3969" y="5756771"/>
            <a:ext cx="611575" cy="646231"/>
          </a:xfrm>
          <a:prstGeom prst="rect">
            <a:avLst/>
          </a:prstGeom>
        </p:spPr>
      </p:pic>
      <p:pic>
        <p:nvPicPr>
          <p:cNvPr id="59" name="Content Placeholder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71418" y="5860265"/>
            <a:ext cx="1521935" cy="414668"/>
          </a:xfrm>
          <a:prstGeom prst="rect">
            <a:avLst/>
          </a:prstGeom>
          <a:noFill/>
          <a:ln>
            <a:noFill/>
          </a:ln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441" y="5489363"/>
            <a:ext cx="891512" cy="891512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4319252" y="1342278"/>
            <a:ext cx="5243930" cy="32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58173">
              <a:defRPr/>
            </a:pPr>
            <a:r>
              <a:rPr lang="fi-FI" sz="1501" b="1" i="1" dirty="0">
                <a:solidFill>
                  <a:srgbClr val="515151"/>
                </a:solidFill>
              </a:rPr>
              <a:t>On-</a:t>
            </a:r>
            <a:r>
              <a:rPr lang="fi-FI" sz="1501" b="1" i="1" dirty="0" err="1">
                <a:solidFill>
                  <a:srgbClr val="515151"/>
                </a:solidFill>
              </a:rPr>
              <a:t>going</a:t>
            </a:r>
            <a:r>
              <a:rPr lang="fi-FI" sz="1501" b="1" i="1" dirty="0">
                <a:solidFill>
                  <a:srgbClr val="515151"/>
                </a:solidFill>
              </a:rPr>
              <a:t> EOSC </a:t>
            </a:r>
            <a:r>
              <a:rPr lang="fi-FI" sz="1501" b="1" i="1" dirty="0" err="1">
                <a:solidFill>
                  <a:srgbClr val="515151"/>
                </a:solidFill>
              </a:rPr>
              <a:t>projects</a:t>
            </a:r>
            <a:r>
              <a:rPr lang="fi-FI" sz="1501" b="1" i="1" dirty="0">
                <a:solidFill>
                  <a:srgbClr val="515151"/>
                </a:solidFill>
              </a:rPr>
              <a:t> </a:t>
            </a:r>
            <a:r>
              <a:rPr lang="fi-FI" sz="1501" b="1" i="1" dirty="0" err="1">
                <a:solidFill>
                  <a:srgbClr val="515151"/>
                </a:solidFill>
              </a:rPr>
              <a:t>contributing</a:t>
            </a:r>
            <a:r>
              <a:rPr lang="fi-FI" sz="1501" b="1" i="1" dirty="0">
                <a:solidFill>
                  <a:srgbClr val="515151"/>
                </a:solidFill>
              </a:rPr>
              <a:t> to </a:t>
            </a:r>
            <a:r>
              <a:rPr lang="fi-FI" sz="1501" b="1" i="1" dirty="0" err="1">
                <a:solidFill>
                  <a:srgbClr val="515151"/>
                </a:solidFill>
              </a:rPr>
              <a:t>the</a:t>
            </a:r>
            <a:r>
              <a:rPr lang="fi-FI" sz="1501" b="1" i="1" dirty="0">
                <a:solidFill>
                  <a:srgbClr val="515151"/>
                </a:solidFill>
              </a:rPr>
              <a:t> </a:t>
            </a:r>
            <a:r>
              <a:rPr lang="fi-FI" sz="1501" b="1" i="1" dirty="0" err="1">
                <a:solidFill>
                  <a:srgbClr val="515151"/>
                </a:solidFill>
              </a:rPr>
              <a:t>implementation</a:t>
            </a:r>
            <a:endParaRPr lang="fi-FI" sz="1501" b="1" i="1" dirty="0">
              <a:solidFill>
                <a:srgbClr val="515151"/>
              </a:solidFill>
            </a:endParaRPr>
          </a:p>
        </p:txBody>
      </p:sp>
      <p:pic>
        <p:nvPicPr>
          <p:cNvPr id="64" name="Picture 63" descr="page83image3853728">
            <a:extLst>
              <a:ext uri="{FF2B5EF4-FFF2-40B4-BE49-F238E27FC236}">
                <a16:creationId xmlns:a16="http://schemas.microsoft.com/office/drawing/2014/main" id="{36EAC129-94D4-AE44-83D7-06D7B8621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4" y="1979463"/>
            <a:ext cx="652544" cy="3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64" descr="page83image3853728">
            <a:extLst>
              <a:ext uri="{FF2B5EF4-FFF2-40B4-BE49-F238E27FC236}">
                <a16:creationId xmlns:a16="http://schemas.microsoft.com/office/drawing/2014/main" id="{36EAC129-94D4-AE44-83D7-06D7B8621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04" y="2712325"/>
            <a:ext cx="652544" cy="3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65" descr="page83image3853728">
            <a:extLst>
              <a:ext uri="{FF2B5EF4-FFF2-40B4-BE49-F238E27FC236}">
                <a16:creationId xmlns:a16="http://schemas.microsoft.com/office/drawing/2014/main" id="{36EAC129-94D4-AE44-83D7-06D7B8621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431" y="3418205"/>
            <a:ext cx="652544" cy="3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66" descr="page83image3853728">
            <a:extLst>
              <a:ext uri="{FF2B5EF4-FFF2-40B4-BE49-F238E27FC236}">
                <a16:creationId xmlns:a16="http://schemas.microsoft.com/office/drawing/2014/main" id="{36EAC129-94D4-AE44-83D7-06D7B8621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69" y="4242358"/>
            <a:ext cx="652544" cy="3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8" name="Picture 67" descr="page83image3853728">
            <a:extLst>
              <a:ext uri="{FF2B5EF4-FFF2-40B4-BE49-F238E27FC236}">
                <a16:creationId xmlns:a16="http://schemas.microsoft.com/office/drawing/2014/main" id="{36EAC129-94D4-AE44-83D7-06D7B8621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05" y="5066511"/>
            <a:ext cx="652544" cy="3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" name="Picture 68" descr="page83image3853728">
            <a:extLst>
              <a:ext uri="{FF2B5EF4-FFF2-40B4-BE49-F238E27FC236}">
                <a16:creationId xmlns:a16="http://schemas.microsoft.com/office/drawing/2014/main" id="{36EAC129-94D4-AE44-83D7-06D7B8621C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469" y="5913497"/>
            <a:ext cx="652544" cy="34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>
            <a:extLst>
              <a:ext uri="{FF2B5EF4-FFF2-40B4-BE49-F238E27FC236}">
                <a16:creationId xmlns:a16="http://schemas.microsoft.com/office/drawing/2014/main" id="{EC517597-D881-A845-BD9E-243212F4454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4800" y="16688"/>
            <a:ext cx="172720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074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6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075" y="0"/>
            <a:ext cx="10709563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84F92DB7-9A24-3B43-A023-DCBD523562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00" y="124687"/>
            <a:ext cx="172720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73449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C7BB50C3-4031-BB40-8E53-BDEE084806F8}"/>
              </a:ext>
            </a:extLst>
          </p:cNvPr>
          <p:cNvCxnSpPr>
            <a:cxnSpLocks/>
          </p:cNvCxnSpPr>
          <p:nvPr/>
        </p:nvCxnSpPr>
        <p:spPr>
          <a:xfrm flipH="1">
            <a:off x="315898" y="2343892"/>
            <a:ext cx="3018733" cy="0"/>
          </a:xfrm>
          <a:prstGeom prst="line">
            <a:avLst/>
          </a:prstGeom>
          <a:ln w="22225">
            <a:solidFill>
              <a:srgbClr val="18AF9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Billede 36">
            <a:extLst>
              <a:ext uri="{FF2B5EF4-FFF2-40B4-BE49-F238E27FC236}">
                <a16:creationId xmlns:a16="http://schemas.microsoft.com/office/drawing/2014/main" id="{C26ACEF8-4506-0644-BC58-4DC518C266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1389" y="807846"/>
            <a:ext cx="8410054" cy="5583293"/>
          </a:xfrm>
          <a:prstGeom prst="rect">
            <a:avLst/>
          </a:prstGeom>
        </p:spPr>
      </p:pic>
      <p:sp>
        <p:nvSpPr>
          <p:cNvPr id="20" name="Tekstfelt 19">
            <a:extLst>
              <a:ext uri="{FF2B5EF4-FFF2-40B4-BE49-F238E27FC236}">
                <a16:creationId xmlns:a16="http://schemas.microsoft.com/office/drawing/2014/main" id="{2B678391-D462-5C4E-833F-C6989B354EA2}"/>
              </a:ext>
            </a:extLst>
          </p:cNvPr>
          <p:cNvSpPr txBox="1"/>
          <p:nvPr/>
        </p:nvSpPr>
        <p:spPr>
          <a:xfrm>
            <a:off x="3846512" y="1807496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/>
              <a:t>1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E8C75DA8-CF65-C848-A077-077ECCA1A5F6}"/>
              </a:ext>
            </a:extLst>
          </p:cNvPr>
          <p:cNvSpPr txBox="1"/>
          <p:nvPr/>
        </p:nvSpPr>
        <p:spPr>
          <a:xfrm>
            <a:off x="5689602" y="1478882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/>
              <a:t>2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923B2028-FF19-0A4A-B6EE-D56C937CDA5A}"/>
              </a:ext>
            </a:extLst>
          </p:cNvPr>
          <p:cNvSpPr txBox="1"/>
          <p:nvPr/>
        </p:nvSpPr>
        <p:spPr>
          <a:xfrm>
            <a:off x="6925343" y="2611254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/>
              <a:t>3</a:t>
            </a: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D88928FC-83D7-1644-82CD-350A0DC44A1A}"/>
              </a:ext>
            </a:extLst>
          </p:cNvPr>
          <p:cNvSpPr txBox="1"/>
          <p:nvPr/>
        </p:nvSpPr>
        <p:spPr>
          <a:xfrm>
            <a:off x="6932612" y="4250658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/>
              <a:t>4</a:t>
            </a:r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AE1BABB5-89F0-784C-B258-484A8CA4B4B9}"/>
              </a:ext>
            </a:extLst>
          </p:cNvPr>
          <p:cNvSpPr txBox="1"/>
          <p:nvPr/>
        </p:nvSpPr>
        <p:spPr>
          <a:xfrm>
            <a:off x="5689601" y="5365082"/>
            <a:ext cx="7572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/>
              <a:t>5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30305F5F-5296-2C46-9AB9-747C4390695C}"/>
              </a:ext>
            </a:extLst>
          </p:cNvPr>
          <p:cNvSpPr txBox="1"/>
          <p:nvPr/>
        </p:nvSpPr>
        <p:spPr>
          <a:xfrm>
            <a:off x="318367" y="2370807"/>
            <a:ext cx="331627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Support coordination, </a:t>
            </a:r>
            <a:r>
              <a:rPr lang="en-US" dirty="0" err="1"/>
              <a:t>harmoni-sation</a:t>
            </a:r>
            <a:r>
              <a:rPr lang="en-US" dirty="0"/>
              <a:t> and alignment of Nordic and Baltic national policies and practices related to the provision of horizontal research data services with EOSC </a:t>
            </a:r>
          </a:p>
          <a:p>
            <a:endParaRPr lang="en-US" dirty="0"/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06B8DCAE-88CE-9E4F-B446-EE37C7EEA064}"/>
              </a:ext>
            </a:extLst>
          </p:cNvPr>
          <p:cNvSpPr txBox="1"/>
          <p:nvPr/>
        </p:nvSpPr>
        <p:spPr>
          <a:xfrm>
            <a:off x="8293511" y="900382"/>
            <a:ext cx="37890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Increase the discoverability of Nordic &amp; Baltic services. Extend and expand their use by making them accessible through the EOSC portal</a:t>
            </a:r>
          </a:p>
          <a:p>
            <a:endParaRPr lang="en-US"/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4D494246-69C5-9646-A1FF-889F76980781}"/>
              </a:ext>
            </a:extLst>
          </p:cNvPr>
          <p:cNvSpPr txBox="1"/>
          <p:nvPr/>
        </p:nvSpPr>
        <p:spPr>
          <a:xfrm>
            <a:off x="3514685" y="3303077"/>
            <a:ext cx="35306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400" b="1" dirty="0"/>
              <a:t>MAIN </a:t>
            </a:r>
          </a:p>
          <a:p>
            <a:pPr algn="ctr"/>
            <a:r>
              <a:rPr lang="da-DK" sz="2400" b="1" dirty="0"/>
              <a:t>OBJECTIVES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849B4BDE-7761-E54F-90C1-3DD5FF385627}"/>
              </a:ext>
            </a:extLst>
          </p:cNvPr>
          <p:cNvSpPr txBox="1"/>
          <p:nvPr/>
        </p:nvSpPr>
        <p:spPr>
          <a:xfrm>
            <a:off x="8729662" y="2692651"/>
            <a:ext cx="302895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Promote and support the uptake of FAIR data practices and certification schemas across the Nordics </a:t>
            </a:r>
          </a:p>
          <a:p>
            <a:endParaRPr lang="en-US" dirty="0"/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532D1EEB-FFC1-7B42-BC19-F7D45E9B3D1F}"/>
              </a:ext>
            </a:extLst>
          </p:cNvPr>
          <p:cNvSpPr txBox="1"/>
          <p:nvPr/>
        </p:nvSpPr>
        <p:spPr>
          <a:xfrm>
            <a:off x="8729662" y="4749705"/>
            <a:ext cx="34623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Accelerate the progress and attractiveness of EOSC by piloting &amp; delivering innovative solutions developed and tested in a useful and functional cross-border environment</a:t>
            </a:r>
          </a:p>
          <a:p>
            <a:endParaRPr lang="en-US" dirty="0"/>
          </a:p>
        </p:txBody>
      </p:sp>
      <p:sp>
        <p:nvSpPr>
          <p:cNvPr id="35" name="Tekstfelt 34">
            <a:extLst>
              <a:ext uri="{FF2B5EF4-FFF2-40B4-BE49-F238E27FC236}">
                <a16:creationId xmlns:a16="http://schemas.microsoft.com/office/drawing/2014/main" id="{5BC95DFA-CCB6-EB4B-ADEC-E5EC59DA0006}"/>
              </a:ext>
            </a:extLst>
          </p:cNvPr>
          <p:cNvSpPr txBox="1"/>
          <p:nvPr/>
        </p:nvSpPr>
        <p:spPr>
          <a:xfrm>
            <a:off x="412765" y="4876742"/>
            <a:ext cx="331787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Provide a Knowledge Hub</a:t>
            </a:r>
          </a:p>
          <a:p>
            <a:r>
              <a:rPr lang="en-US" dirty="0"/>
              <a:t>to deliver training and technical support to new service providers and communities willing to engage with EOSC during and after the project lifetime</a:t>
            </a:r>
          </a:p>
        </p:txBody>
      </p:sp>
      <p:sp>
        <p:nvSpPr>
          <p:cNvPr id="40" name="Tekstfelt 39">
            <a:extLst>
              <a:ext uri="{FF2B5EF4-FFF2-40B4-BE49-F238E27FC236}">
                <a16:creationId xmlns:a16="http://schemas.microsoft.com/office/drawing/2014/main" id="{1275F935-C8CF-514D-A92C-0A552CC2ED4B}"/>
              </a:ext>
            </a:extLst>
          </p:cNvPr>
          <p:cNvSpPr txBox="1"/>
          <p:nvPr/>
        </p:nvSpPr>
        <p:spPr>
          <a:xfrm>
            <a:off x="1069578" y="1807495"/>
            <a:ext cx="277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>
                <a:solidFill>
                  <a:srgbClr val="53B68C"/>
                </a:solidFill>
              </a:rPr>
              <a:t>Objective 1</a:t>
            </a:r>
          </a:p>
        </p:txBody>
      </p:sp>
      <p:cxnSp>
        <p:nvCxnSpPr>
          <p:cNvPr id="42" name="Lige forbindelse 41">
            <a:extLst>
              <a:ext uri="{FF2B5EF4-FFF2-40B4-BE49-F238E27FC236}">
                <a16:creationId xmlns:a16="http://schemas.microsoft.com/office/drawing/2014/main" id="{E7C96F35-A5A3-2C42-8CB9-9BC8B657BE58}"/>
              </a:ext>
            </a:extLst>
          </p:cNvPr>
          <p:cNvCxnSpPr>
            <a:cxnSpLocks/>
          </p:cNvCxnSpPr>
          <p:nvPr/>
        </p:nvCxnSpPr>
        <p:spPr>
          <a:xfrm>
            <a:off x="3395498" y="4842391"/>
            <a:ext cx="1724922" cy="609108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Lige forbindelse 46">
            <a:extLst>
              <a:ext uri="{FF2B5EF4-FFF2-40B4-BE49-F238E27FC236}">
                <a16:creationId xmlns:a16="http://schemas.microsoft.com/office/drawing/2014/main" id="{F9CCAED4-691B-BC48-ADD0-6F1BA0F5C8F0}"/>
              </a:ext>
            </a:extLst>
          </p:cNvPr>
          <p:cNvCxnSpPr>
            <a:cxnSpLocks/>
          </p:cNvCxnSpPr>
          <p:nvPr/>
        </p:nvCxnSpPr>
        <p:spPr>
          <a:xfrm>
            <a:off x="428625" y="4842391"/>
            <a:ext cx="2968327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Billede 53">
            <a:extLst>
              <a:ext uri="{FF2B5EF4-FFF2-40B4-BE49-F238E27FC236}">
                <a16:creationId xmlns:a16="http://schemas.microsoft.com/office/drawing/2014/main" id="{91B17064-1E97-F249-A765-3BDD263DB0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351" y="1648454"/>
            <a:ext cx="710325" cy="599186"/>
          </a:xfrm>
          <a:prstGeom prst="rect">
            <a:avLst/>
          </a:prstGeom>
        </p:spPr>
      </p:pic>
      <p:sp>
        <p:nvSpPr>
          <p:cNvPr id="55" name="Tekstfelt 54">
            <a:extLst>
              <a:ext uri="{FF2B5EF4-FFF2-40B4-BE49-F238E27FC236}">
                <a16:creationId xmlns:a16="http://schemas.microsoft.com/office/drawing/2014/main" id="{C2A2666F-34B3-2F47-A707-B08CF3AFB56C}"/>
              </a:ext>
            </a:extLst>
          </p:cNvPr>
          <p:cNvSpPr txBox="1"/>
          <p:nvPr/>
        </p:nvSpPr>
        <p:spPr>
          <a:xfrm>
            <a:off x="1009170" y="4330197"/>
            <a:ext cx="277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>
                <a:solidFill>
                  <a:srgbClr val="267C94"/>
                </a:solidFill>
              </a:rPr>
              <a:t>Objective 5</a:t>
            </a:r>
          </a:p>
        </p:txBody>
      </p:sp>
      <p:sp>
        <p:nvSpPr>
          <p:cNvPr id="56" name="Tekstfelt 55">
            <a:extLst>
              <a:ext uri="{FF2B5EF4-FFF2-40B4-BE49-F238E27FC236}">
                <a16:creationId xmlns:a16="http://schemas.microsoft.com/office/drawing/2014/main" id="{5027719E-551C-B340-AB6D-0529BB740C13}"/>
              </a:ext>
            </a:extLst>
          </p:cNvPr>
          <p:cNvSpPr txBox="1"/>
          <p:nvPr/>
        </p:nvSpPr>
        <p:spPr>
          <a:xfrm>
            <a:off x="8675724" y="4234721"/>
            <a:ext cx="277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 dirty="0">
                <a:solidFill>
                  <a:schemeClr val="bg1">
                    <a:lumMod val="65000"/>
                  </a:schemeClr>
                </a:solidFill>
              </a:rPr>
              <a:t>Objective 4</a:t>
            </a:r>
          </a:p>
        </p:txBody>
      </p:sp>
      <p:sp>
        <p:nvSpPr>
          <p:cNvPr id="57" name="Tekstfelt 56">
            <a:extLst>
              <a:ext uri="{FF2B5EF4-FFF2-40B4-BE49-F238E27FC236}">
                <a16:creationId xmlns:a16="http://schemas.microsoft.com/office/drawing/2014/main" id="{15ED6803-C505-0240-8434-220089FE397E}"/>
              </a:ext>
            </a:extLst>
          </p:cNvPr>
          <p:cNvSpPr txBox="1"/>
          <p:nvPr/>
        </p:nvSpPr>
        <p:spPr>
          <a:xfrm>
            <a:off x="8772706" y="2184248"/>
            <a:ext cx="277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>
                <a:solidFill>
                  <a:srgbClr val="1B6F70"/>
                </a:solidFill>
              </a:rPr>
              <a:t>Objective 3</a:t>
            </a:r>
          </a:p>
        </p:txBody>
      </p:sp>
      <p:sp>
        <p:nvSpPr>
          <p:cNvPr id="58" name="Tekstfelt 57">
            <a:extLst>
              <a:ext uri="{FF2B5EF4-FFF2-40B4-BE49-F238E27FC236}">
                <a16:creationId xmlns:a16="http://schemas.microsoft.com/office/drawing/2014/main" id="{480CD1A7-77E5-F640-9B3A-9A4BF7DA8279}"/>
              </a:ext>
            </a:extLst>
          </p:cNvPr>
          <p:cNvSpPr txBox="1"/>
          <p:nvPr/>
        </p:nvSpPr>
        <p:spPr>
          <a:xfrm>
            <a:off x="8283233" y="380477"/>
            <a:ext cx="2773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cap="all">
                <a:solidFill>
                  <a:srgbClr val="3B6594"/>
                </a:solidFill>
              </a:rPr>
              <a:t>Objective 2</a:t>
            </a:r>
          </a:p>
        </p:txBody>
      </p:sp>
      <p:pic>
        <p:nvPicPr>
          <p:cNvPr id="60" name="Billede 59">
            <a:extLst>
              <a:ext uri="{FF2B5EF4-FFF2-40B4-BE49-F238E27FC236}">
                <a16:creationId xmlns:a16="http://schemas.microsoft.com/office/drawing/2014/main" id="{8BFFF447-6156-174D-BD05-4D8172975F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1800" y="4225102"/>
            <a:ext cx="622248" cy="593964"/>
          </a:xfrm>
          <a:prstGeom prst="rect">
            <a:avLst/>
          </a:prstGeom>
        </p:spPr>
      </p:pic>
      <p:pic>
        <p:nvPicPr>
          <p:cNvPr id="64" name="Billede 63">
            <a:extLst>
              <a:ext uri="{FF2B5EF4-FFF2-40B4-BE49-F238E27FC236}">
                <a16:creationId xmlns:a16="http://schemas.microsoft.com/office/drawing/2014/main" id="{1E81090C-2E64-1D44-9E21-A8265957970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316885" y="2063656"/>
            <a:ext cx="379621" cy="525629"/>
          </a:xfrm>
          <a:prstGeom prst="rect">
            <a:avLst/>
          </a:prstGeom>
        </p:spPr>
      </p:pic>
      <p:pic>
        <p:nvPicPr>
          <p:cNvPr id="66" name="Billede 65">
            <a:extLst>
              <a:ext uri="{FF2B5EF4-FFF2-40B4-BE49-F238E27FC236}">
                <a16:creationId xmlns:a16="http://schemas.microsoft.com/office/drawing/2014/main" id="{AC429CF2-04D6-7746-AD48-6CFBC22A0D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027034" y="277765"/>
            <a:ext cx="710325" cy="497710"/>
          </a:xfrm>
          <a:prstGeom prst="rect">
            <a:avLst/>
          </a:prstGeom>
        </p:spPr>
      </p:pic>
      <p:pic>
        <p:nvPicPr>
          <p:cNvPr id="68" name="Billede 67">
            <a:extLst>
              <a:ext uri="{FF2B5EF4-FFF2-40B4-BE49-F238E27FC236}">
                <a16:creationId xmlns:a16="http://schemas.microsoft.com/office/drawing/2014/main" id="{145CE011-E020-5145-98C1-1086B25C138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61900" y="4104578"/>
            <a:ext cx="587074" cy="587074"/>
          </a:xfrm>
          <a:prstGeom prst="rect">
            <a:avLst/>
          </a:prstGeom>
        </p:spPr>
      </p:pic>
      <p:cxnSp>
        <p:nvCxnSpPr>
          <p:cNvPr id="70" name="Lige forbindelse 69">
            <a:extLst>
              <a:ext uri="{FF2B5EF4-FFF2-40B4-BE49-F238E27FC236}">
                <a16:creationId xmlns:a16="http://schemas.microsoft.com/office/drawing/2014/main" id="{38A430B3-68EE-AF49-B4DE-8F5208DF5109}"/>
              </a:ext>
            </a:extLst>
          </p:cNvPr>
          <p:cNvCxnSpPr>
            <a:cxnSpLocks/>
          </p:cNvCxnSpPr>
          <p:nvPr/>
        </p:nvCxnSpPr>
        <p:spPr>
          <a:xfrm>
            <a:off x="7824247" y="807846"/>
            <a:ext cx="3934365" cy="27794"/>
          </a:xfrm>
          <a:prstGeom prst="line">
            <a:avLst/>
          </a:prstGeom>
          <a:ln w="28575">
            <a:solidFill>
              <a:srgbClr val="3B659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kstfelt 71">
            <a:extLst>
              <a:ext uri="{FF2B5EF4-FFF2-40B4-BE49-F238E27FC236}">
                <a16:creationId xmlns:a16="http://schemas.microsoft.com/office/drawing/2014/main" id="{990EA485-FFB6-A441-9E35-D6A8C6C75200}"/>
              </a:ext>
            </a:extLst>
          </p:cNvPr>
          <p:cNvSpPr txBox="1"/>
          <p:nvPr/>
        </p:nvSpPr>
        <p:spPr>
          <a:xfrm>
            <a:off x="394115" y="355362"/>
            <a:ext cx="44537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dirty="0"/>
              <a:t>EOSC NORDIC</a:t>
            </a:r>
          </a:p>
        </p:txBody>
      </p:sp>
    </p:spTree>
    <p:extLst>
      <p:ext uri="{BB962C8B-B14F-4D97-AF65-F5344CB8AC3E}">
        <p14:creationId xmlns:p14="http://schemas.microsoft.com/office/powerpoint/2010/main" val="219650003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C49A459-9E6B-124F-8F4F-E63222C41D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753803"/>
            <a:ext cx="14884251" cy="8933127"/>
          </a:xfrm>
          <a:prstGeom prst="rect">
            <a:avLst/>
          </a:prstGeom>
        </p:spPr>
      </p:pic>
      <p:sp>
        <p:nvSpPr>
          <p:cNvPr id="8" name="Afrundet rektangel 7">
            <a:extLst>
              <a:ext uri="{FF2B5EF4-FFF2-40B4-BE49-F238E27FC236}">
                <a16:creationId xmlns:a16="http://schemas.microsoft.com/office/drawing/2014/main" id="{C4BD3A89-351A-C442-BDA6-EECB84323A88}"/>
              </a:ext>
            </a:extLst>
          </p:cNvPr>
          <p:cNvSpPr/>
          <p:nvPr/>
        </p:nvSpPr>
        <p:spPr>
          <a:xfrm>
            <a:off x="286601" y="4767872"/>
            <a:ext cx="2674963" cy="377335"/>
          </a:xfrm>
          <a:prstGeom prst="roundRect">
            <a:avLst/>
          </a:prstGeom>
          <a:solidFill>
            <a:srgbClr val="567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Afrundet rektangel 8">
            <a:extLst>
              <a:ext uri="{FF2B5EF4-FFF2-40B4-BE49-F238E27FC236}">
                <a16:creationId xmlns:a16="http://schemas.microsoft.com/office/drawing/2014/main" id="{95664C0D-2E25-E342-BBC5-DB169D4556F4}"/>
              </a:ext>
            </a:extLst>
          </p:cNvPr>
          <p:cNvSpPr/>
          <p:nvPr/>
        </p:nvSpPr>
        <p:spPr>
          <a:xfrm>
            <a:off x="3248165" y="4781520"/>
            <a:ext cx="2638571" cy="377335"/>
          </a:xfrm>
          <a:prstGeom prst="roundRect">
            <a:avLst/>
          </a:prstGeom>
          <a:solidFill>
            <a:srgbClr val="567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Afrundet rektangel 9">
            <a:extLst>
              <a:ext uri="{FF2B5EF4-FFF2-40B4-BE49-F238E27FC236}">
                <a16:creationId xmlns:a16="http://schemas.microsoft.com/office/drawing/2014/main" id="{36B399EA-1710-7A49-9CCB-834C1809F7D6}"/>
              </a:ext>
            </a:extLst>
          </p:cNvPr>
          <p:cNvSpPr/>
          <p:nvPr/>
        </p:nvSpPr>
        <p:spPr>
          <a:xfrm>
            <a:off x="6168787" y="4767872"/>
            <a:ext cx="2634018" cy="377335"/>
          </a:xfrm>
          <a:prstGeom prst="roundRect">
            <a:avLst/>
          </a:prstGeom>
          <a:solidFill>
            <a:srgbClr val="567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Afrundet rektangel 10">
            <a:extLst>
              <a:ext uri="{FF2B5EF4-FFF2-40B4-BE49-F238E27FC236}">
                <a16:creationId xmlns:a16="http://schemas.microsoft.com/office/drawing/2014/main" id="{B44104C9-7E22-134D-936D-1AACCAE5EE82}"/>
              </a:ext>
            </a:extLst>
          </p:cNvPr>
          <p:cNvSpPr/>
          <p:nvPr/>
        </p:nvSpPr>
        <p:spPr>
          <a:xfrm>
            <a:off x="9212239" y="4795168"/>
            <a:ext cx="2674961" cy="377335"/>
          </a:xfrm>
          <a:prstGeom prst="roundRect">
            <a:avLst/>
          </a:prstGeom>
          <a:solidFill>
            <a:srgbClr val="567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A442536A-6AAF-874C-9BC8-89B1BE649FA3}"/>
              </a:ext>
            </a:extLst>
          </p:cNvPr>
          <p:cNvSpPr txBox="1"/>
          <p:nvPr/>
        </p:nvSpPr>
        <p:spPr>
          <a:xfrm>
            <a:off x="327546" y="4789523"/>
            <a:ext cx="317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cap="all" dirty="0" err="1">
                <a:solidFill>
                  <a:schemeClr val="bg1"/>
                </a:solidFill>
              </a:rPr>
              <a:t>Policies</a:t>
            </a:r>
            <a:r>
              <a:rPr lang="da-DK" cap="all" dirty="0">
                <a:solidFill>
                  <a:schemeClr val="bg1"/>
                </a:solidFill>
              </a:rPr>
              <a:t> and principles</a:t>
            </a:r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1B9CD371-D8F1-F04D-AC60-B3AFECF37E38}"/>
              </a:ext>
            </a:extLst>
          </p:cNvPr>
          <p:cNvSpPr txBox="1"/>
          <p:nvPr/>
        </p:nvSpPr>
        <p:spPr>
          <a:xfrm>
            <a:off x="286603" y="5227094"/>
            <a:ext cx="2674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Identify &amp; map the </a:t>
            </a:r>
            <a:r>
              <a:rPr lang="en-US" sz="1600" b="1" dirty="0"/>
              <a:t>open science policies</a:t>
            </a:r>
            <a:r>
              <a:rPr lang="en-US" sz="1600" dirty="0"/>
              <a:t> &amp; resource provisioning principles applied in the Nordic and Baltic countries.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AC67CD0-CE7E-B74E-B69C-8D82250308A6}"/>
              </a:ext>
            </a:extLst>
          </p:cNvPr>
          <p:cNvSpPr txBox="1"/>
          <p:nvPr/>
        </p:nvSpPr>
        <p:spPr>
          <a:xfrm>
            <a:off x="3234518" y="5213444"/>
            <a:ext cx="2674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/>
              <a:t>Investigate </a:t>
            </a:r>
            <a:r>
              <a:rPr lang="en-US" sz="1600" b="1"/>
              <a:t>models, roles and responsibilities </a:t>
            </a:r>
            <a:r>
              <a:rPr lang="en-US" sz="1600"/>
              <a:t>for the coordinated provisioning and delivery of </a:t>
            </a:r>
            <a:r>
              <a:rPr lang="en-US" sz="1600" b="1"/>
              <a:t>EOSC services and resource</a:t>
            </a:r>
            <a:r>
              <a:rPr lang="en-US" sz="1600"/>
              <a:t>s at national level 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185E4BDD-59DB-C448-84C8-3B7A79367356}"/>
              </a:ext>
            </a:extLst>
          </p:cNvPr>
          <p:cNvSpPr txBox="1"/>
          <p:nvPr/>
        </p:nvSpPr>
        <p:spPr>
          <a:xfrm>
            <a:off x="3252719" y="4803171"/>
            <a:ext cx="26749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cap="all" dirty="0">
                <a:solidFill>
                  <a:schemeClr val="bg1"/>
                </a:solidFill>
              </a:rPr>
              <a:t>SERVICES AND RESOURCES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5974E8C1-5A8D-ED46-A037-26AAE44C493C}"/>
              </a:ext>
            </a:extLst>
          </p:cNvPr>
          <p:cNvSpPr txBox="1"/>
          <p:nvPr/>
        </p:nvSpPr>
        <p:spPr>
          <a:xfrm>
            <a:off x="6196083" y="5186149"/>
            <a:ext cx="2674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Identify current and potential </a:t>
            </a:r>
            <a:r>
              <a:rPr lang="en-US" sz="1600" b="1" dirty="0"/>
              <a:t>legal hurdles </a:t>
            </a:r>
            <a:r>
              <a:rPr lang="en-US" sz="1600" dirty="0"/>
              <a:t>associated with the sharing of data and resources across national borders. Suggest solutions.</a:t>
            </a: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F5F7B183-F98D-0C4F-88B0-73E30350FC92}"/>
              </a:ext>
            </a:extLst>
          </p:cNvPr>
          <p:cNvSpPr txBox="1"/>
          <p:nvPr/>
        </p:nvSpPr>
        <p:spPr>
          <a:xfrm>
            <a:off x="9239533" y="5227092"/>
            <a:ext cx="26749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Discuss and coordinate policy activities, and advise on directions the national initiatives should take to align with relevant EOSC policies.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005018C9-491A-CB4F-BF6D-FBA89D7E0872}"/>
              </a:ext>
            </a:extLst>
          </p:cNvPr>
          <p:cNvSpPr txBox="1"/>
          <p:nvPr/>
        </p:nvSpPr>
        <p:spPr>
          <a:xfrm>
            <a:off x="6459946" y="4775875"/>
            <a:ext cx="2288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cap="all" dirty="0">
                <a:solidFill>
                  <a:schemeClr val="bg1"/>
                </a:solidFill>
              </a:rPr>
              <a:t>LEGAL CHALLENGES</a:t>
            </a: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798A1D9B-7DEB-8E41-8223-1580B30116E8}"/>
              </a:ext>
            </a:extLst>
          </p:cNvPr>
          <p:cNvSpPr/>
          <p:nvPr/>
        </p:nvSpPr>
        <p:spPr>
          <a:xfrm>
            <a:off x="0" y="0"/>
            <a:ext cx="12232943" cy="1083904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9" name="Tekstfelt 18">
            <a:extLst>
              <a:ext uri="{FF2B5EF4-FFF2-40B4-BE49-F238E27FC236}">
                <a16:creationId xmlns:a16="http://schemas.microsoft.com/office/drawing/2014/main" id="{60819483-E9D3-5D49-AF56-0326E2B80DF1}"/>
              </a:ext>
            </a:extLst>
          </p:cNvPr>
          <p:cNvSpPr txBox="1"/>
          <p:nvPr/>
        </p:nvSpPr>
        <p:spPr>
          <a:xfrm>
            <a:off x="9312324" y="4803171"/>
            <a:ext cx="3179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cap="all" dirty="0">
                <a:solidFill>
                  <a:schemeClr val="bg1"/>
                </a:solidFill>
              </a:rPr>
              <a:t>COORDINATE AND ALIGN</a:t>
            </a:r>
          </a:p>
        </p:txBody>
      </p:sp>
      <p:sp>
        <p:nvSpPr>
          <p:cNvPr id="20" name="Tekstfelt 19">
            <a:extLst>
              <a:ext uri="{FF2B5EF4-FFF2-40B4-BE49-F238E27FC236}">
                <a16:creationId xmlns:a16="http://schemas.microsoft.com/office/drawing/2014/main" id="{28E4C256-3DF9-8545-8F85-2BD1C08E81FB}"/>
              </a:ext>
            </a:extLst>
          </p:cNvPr>
          <p:cNvSpPr txBox="1"/>
          <p:nvPr/>
        </p:nvSpPr>
        <p:spPr>
          <a:xfrm>
            <a:off x="436728" y="68241"/>
            <a:ext cx="1041324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cap="all" dirty="0"/>
              <a:t>Policies, legal issues and sustainability</a:t>
            </a:r>
          </a:p>
          <a:p>
            <a:r>
              <a:rPr lang="en-US" sz="2400" cap="all" dirty="0"/>
              <a:t>in a cross-border environment</a:t>
            </a:r>
            <a:endParaRPr lang="en-US" sz="2400" b="1" cap="all" dirty="0"/>
          </a:p>
        </p:txBody>
      </p:sp>
    </p:spTree>
    <p:extLst>
      <p:ext uri="{BB962C8B-B14F-4D97-AF65-F5344CB8AC3E}">
        <p14:creationId xmlns:p14="http://schemas.microsoft.com/office/powerpoint/2010/main" val="3539252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70933" y="245856"/>
            <a:ext cx="10558432" cy="1071033"/>
          </a:xfrm>
        </p:spPr>
        <p:txBody>
          <a:bodyPr>
            <a:normAutofit fontScale="90000"/>
          </a:bodyPr>
          <a:lstStyle/>
          <a:p>
            <a:r>
              <a:rPr lang="en-US" dirty="0"/>
              <a:t>EOSC - European Commission’s vision for Federating Data Infrastructures</a:t>
            </a:r>
            <a:endParaRPr lang="fi-FI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237393-0D76-4D11-A074-16775145FBA4}" type="slidenum">
              <a:rPr lang="en-US" altLang="fi-FI" smtClean="0">
                <a:solidFill>
                  <a:prstClr val="black">
                    <a:tint val="75000"/>
                  </a:prstClr>
                </a:solidFill>
              </a:rPr>
              <a:pPr/>
              <a:t>2</a:t>
            </a:fld>
            <a:endParaRPr lang="en-US" altLang="fi-FI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149" y="1495518"/>
            <a:ext cx="6383760" cy="5054040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70933" y="1495518"/>
            <a:ext cx="5143364" cy="42460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89377" tIns="44688" rIns="89377" bIns="44688" numCol="1" anchor="t" anchorCtr="0" compatLnSpc="1">
            <a:prstTxWarp prst="textNoShape">
              <a:avLst/>
            </a:prstTxWarp>
          </a:bodyPr>
          <a:lstStyle>
            <a:lvl1pPr marL="142875" indent="-142875" algn="l" defTabSz="334963" rtl="0" eaLnBrk="1" fontAlgn="base" hangingPunct="1">
              <a:lnSpc>
                <a:spcPct val="110000"/>
              </a:lnSpc>
              <a:spcBef>
                <a:spcPts val="8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464F55"/>
                </a:solidFill>
                <a:latin typeface="Corbel"/>
                <a:ea typeface="MS PGothic" panose="020B0600070205080204" pitchFamily="34" charset="-128"/>
                <a:cs typeface="Corbel"/>
              </a:defRPr>
            </a:lvl1pPr>
            <a:lvl2pPr marL="385316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 sz="1500" kern="1200">
                <a:solidFill>
                  <a:srgbClr val="464F55"/>
                </a:solidFill>
                <a:latin typeface="Corbel"/>
                <a:ea typeface="MS PGothic" panose="020B0600070205080204" pitchFamily="34" charset="-128"/>
                <a:cs typeface="Corbel"/>
              </a:defRPr>
            </a:lvl2pPr>
            <a:lvl3pPr marL="967248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 sz="1300" kern="1200">
                <a:solidFill>
                  <a:srgbClr val="464F55"/>
                </a:solidFill>
                <a:latin typeface="Corbel"/>
                <a:ea typeface="MS PGothic" panose="020B0600070205080204" pitchFamily="34" charset="-128"/>
                <a:cs typeface="Corbel"/>
              </a:defRPr>
            </a:lvl3pPr>
            <a:lvl4pPr marL="1302422" marR="0" indent="-129317" algn="l" defTabSz="335173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Courier New"/>
              <a:buChar char="o"/>
              <a:tabLst/>
              <a:defRPr sz="1200" kern="1200">
                <a:solidFill>
                  <a:srgbClr val="464F55"/>
                </a:solidFill>
                <a:latin typeface="Corbel"/>
                <a:ea typeface="MS PGothic" panose="020B0600070205080204" pitchFamily="34" charset="-128"/>
                <a:cs typeface="Corbel"/>
              </a:defRPr>
            </a:lvl4pPr>
            <a:lvl5pPr marL="1508125" indent="-88900" algn="l" defTabSz="334963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800" kern="1200">
                <a:solidFill>
                  <a:srgbClr val="000000"/>
                </a:solidFill>
                <a:latin typeface="Corbel"/>
                <a:ea typeface="MS PGothic" panose="020B0600070205080204" pitchFamily="34" charset="-128"/>
                <a:cs typeface="Corbel"/>
              </a:defRPr>
            </a:lvl5pPr>
            <a:lvl6pPr marL="1843448" indent="-167586" algn="l" defTabSz="33517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78620" indent="-167586" algn="l" defTabSz="33517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13793" indent="-167586" algn="l" defTabSz="33517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848964" indent="-167586" algn="l" defTabSz="335173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133" dirty="0"/>
              <a:t>Vision for the European Open Science Cloud (EOSC) presented in the Commission communication on the ‘European Cloud Initiative’, as a part of the Digital Single Market Strategy [April 2016]  </a:t>
            </a:r>
          </a:p>
          <a:p>
            <a:r>
              <a:rPr lang="en-US" sz="2133" dirty="0"/>
              <a:t>”A seamless environment enabling interdisciplinary research, an environment to foster data-intensive innovation. The EOSC will allow for universal access to data and a new level playing field for EU researchers.” [EOSC Strategic Implementation Roadmap 2018-2020]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133" dirty="0"/>
              <a:t> From 2021 fully operational</a:t>
            </a:r>
            <a:endParaRPr lang="fi-FI" sz="2133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C75C39E9-8337-694C-92F6-40154A5D91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00" y="124687"/>
            <a:ext cx="172720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7538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0C796BD1-4D0F-BC44-B260-9F9FD23367E2}"/>
              </a:ext>
            </a:extLst>
          </p:cNvPr>
          <p:cNvSpPr/>
          <p:nvPr/>
        </p:nvSpPr>
        <p:spPr>
          <a:xfrm>
            <a:off x="-158089" y="1087"/>
            <a:ext cx="12369716" cy="6858000"/>
          </a:xfrm>
          <a:prstGeom prst="rect">
            <a:avLst/>
          </a:prstGeom>
          <a:solidFill>
            <a:srgbClr val="76C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21" name="Pladsholder til indhold 20">
            <a:extLst>
              <a:ext uri="{FF2B5EF4-FFF2-40B4-BE49-F238E27FC236}">
                <a16:creationId xmlns:a16="http://schemas.microsoft.com/office/drawing/2014/main" id="{E15347B6-BBC1-BF43-937C-5F215684D2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48475" y="392503"/>
            <a:ext cx="9739615" cy="6493077"/>
          </a:xfrm>
        </p:spPr>
      </p:pic>
      <p:cxnSp>
        <p:nvCxnSpPr>
          <p:cNvPr id="9" name="Lige forbindelse 8">
            <a:extLst>
              <a:ext uri="{FF2B5EF4-FFF2-40B4-BE49-F238E27FC236}">
                <a16:creationId xmlns:a16="http://schemas.microsoft.com/office/drawing/2014/main" id="{23CBE78F-509C-6045-98FB-46AAF95EEF89}"/>
              </a:ext>
            </a:extLst>
          </p:cNvPr>
          <p:cNvCxnSpPr>
            <a:stCxn id="7" idx="5"/>
          </p:cNvCxnSpPr>
          <p:nvPr/>
        </p:nvCxnSpPr>
        <p:spPr>
          <a:xfrm>
            <a:off x="6921960" y="5085286"/>
            <a:ext cx="590677" cy="474481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Afrundet rektangel 9">
            <a:extLst>
              <a:ext uri="{FF2B5EF4-FFF2-40B4-BE49-F238E27FC236}">
                <a16:creationId xmlns:a16="http://schemas.microsoft.com/office/drawing/2014/main" id="{3784ECDB-8C67-584B-8ECB-BF80E8EB18A7}"/>
              </a:ext>
            </a:extLst>
          </p:cNvPr>
          <p:cNvSpPr/>
          <p:nvPr/>
        </p:nvSpPr>
        <p:spPr>
          <a:xfrm>
            <a:off x="7492368" y="5483257"/>
            <a:ext cx="1797840" cy="67873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491CC227-E3ED-094C-988D-FB72D8744615}"/>
              </a:ext>
            </a:extLst>
          </p:cNvPr>
          <p:cNvSpPr txBox="1"/>
          <p:nvPr/>
        </p:nvSpPr>
        <p:spPr>
          <a:xfrm>
            <a:off x="7496379" y="5549034"/>
            <a:ext cx="17978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Local/national</a:t>
            </a:r>
          </a:p>
          <a:p>
            <a:pPr algn="ctr"/>
            <a:r>
              <a:rPr lang="da-DK" dirty="0">
                <a:solidFill>
                  <a:schemeClr val="bg1"/>
                </a:solidFill>
              </a:rPr>
              <a:t>services</a:t>
            </a:r>
          </a:p>
        </p:txBody>
      </p:sp>
      <p:sp>
        <p:nvSpPr>
          <p:cNvPr id="12" name="Afrundet rektangel 11">
            <a:extLst>
              <a:ext uri="{FF2B5EF4-FFF2-40B4-BE49-F238E27FC236}">
                <a16:creationId xmlns:a16="http://schemas.microsoft.com/office/drawing/2014/main" id="{E7C348E6-4EEF-C94C-BD34-6F40242F2952}"/>
              </a:ext>
            </a:extLst>
          </p:cNvPr>
          <p:cNvSpPr/>
          <p:nvPr/>
        </p:nvSpPr>
        <p:spPr>
          <a:xfrm>
            <a:off x="5130969" y="2791836"/>
            <a:ext cx="1574631" cy="582486"/>
          </a:xfrm>
          <a:prstGeom prst="roundRect">
            <a:avLst/>
          </a:prstGeom>
          <a:solidFill>
            <a:schemeClr val="tx1">
              <a:lumMod val="50000"/>
              <a:lumOff val="50000"/>
              <a:alpha val="76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DDC05EF6-A269-284E-9E3B-88B91C1219F5}"/>
              </a:ext>
            </a:extLst>
          </p:cNvPr>
          <p:cNvSpPr txBox="1"/>
          <p:nvPr/>
        </p:nvSpPr>
        <p:spPr>
          <a:xfrm flipH="1">
            <a:off x="5523742" y="2874379"/>
            <a:ext cx="137226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2400" b="1" dirty="0">
                <a:solidFill>
                  <a:schemeClr val="bg1"/>
                </a:solidFill>
              </a:rPr>
              <a:t>EOSC</a:t>
            </a:r>
          </a:p>
        </p:txBody>
      </p:sp>
      <p:sp>
        <p:nvSpPr>
          <p:cNvPr id="15" name="Rektangel 14">
            <a:extLst>
              <a:ext uri="{FF2B5EF4-FFF2-40B4-BE49-F238E27FC236}">
                <a16:creationId xmlns:a16="http://schemas.microsoft.com/office/drawing/2014/main" id="{F50DAA7E-61B8-3D46-88CD-D55B9B166644}"/>
              </a:ext>
            </a:extLst>
          </p:cNvPr>
          <p:cNvSpPr/>
          <p:nvPr/>
        </p:nvSpPr>
        <p:spPr>
          <a:xfrm>
            <a:off x="9099804" y="2061270"/>
            <a:ext cx="2786916" cy="2851688"/>
          </a:xfrm>
          <a:prstGeom prst="rect">
            <a:avLst/>
          </a:prstGeom>
          <a:solidFill>
            <a:schemeClr val="bg1">
              <a:alpha val="37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A615AA2A-9E61-F244-9B40-9F18720C6983}"/>
              </a:ext>
            </a:extLst>
          </p:cNvPr>
          <p:cNvSpPr/>
          <p:nvPr/>
        </p:nvSpPr>
        <p:spPr>
          <a:xfrm>
            <a:off x="6745720" y="4909046"/>
            <a:ext cx="206478" cy="206478"/>
          </a:xfrm>
          <a:prstGeom prst="ellipse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1259A9D5-F0F5-0845-8E8E-B8FCF9A57070}"/>
              </a:ext>
            </a:extLst>
          </p:cNvPr>
          <p:cNvSpPr txBox="1"/>
          <p:nvPr/>
        </p:nvSpPr>
        <p:spPr>
          <a:xfrm>
            <a:off x="9159851" y="2158454"/>
            <a:ext cx="2643006" cy="267765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/>
              <a:t>Interoperability</a:t>
            </a:r>
          </a:p>
          <a:p>
            <a:r>
              <a:rPr lang="en-US"/>
              <a:t>Foster organizational, semantic and technical interoperability of service providers. </a:t>
            </a:r>
          </a:p>
          <a:p>
            <a:endParaRPr lang="en-US"/>
          </a:p>
          <a:p>
            <a:r>
              <a:rPr lang="en-US"/>
              <a:t>Propose improvements of the interoperability approach within EOSC. </a:t>
            </a:r>
          </a:p>
        </p:txBody>
      </p:sp>
      <p:sp>
        <p:nvSpPr>
          <p:cNvPr id="16" name="Rektangel 15">
            <a:extLst>
              <a:ext uri="{FF2B5EF4-FFF2-40B4-BE49-F238E27FC236}">
                <a16:creationId xmlns:a16="http://schemas.microsoft.com/office/drawing/2014/main" id="{A1D49067-DB2E-2347-9F83-81C6646C6D28}"/>
              </a:ext>
            </a:extLst>
          </p:cNvPr>
          <p:cNvSpPr/>
          <p:nvPr/>
        </p:nvSpPr>
        <p:spPr>
          <a:xfrm>
            <a:off x="479334" y="2067395"/>
            <a:ext cx="2786916" cy="2851688"/>
          </a:xfrm>
          <a:prstGeom prst="rect">
            <a:avLst/>
          </a:prstGeom>
          <a:solidFill>
            <a:schemeClr val="bg1">
              <a:alpha val="37000"/>
            </a:schemeClr>
          </a:solidFill>
          <a:ln w="254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E51AFA90-D6B2-EC43-9F91-96714775ABF0}"/>
              </a:ext>
            </a:extLst>
          </p:cNvPr>
          <p:cNvSpPr txBox="1"/>
          <p:nvPr/>
        </p:nvSpPr>
        <p:spPr>
          <a:xfrm>
            <a:off x="583949" y="2202647"/>
            <a:ext cx="2643006" cy="240065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b="1"/>
              <a:t>Integration</a:t>
            </a:r>
          </a:p>
          <a:p>
            <a:r>
              <a:rPr lang="en-US"/>
              <a:t>Identify existing Nordic generic and thematic service providers.</a:t>
            </a:r>
            <a:br>
              <a:rPr lang="en-US"/>
            </a:br>
            <a:endParaRPr lang="en-US"/>
          </a:p>
          <a:p>
            <a:r>
              <a:rPr lang="en-US"/>
              <a:t>Support integration and discovery of their services via the EOSC portal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DCE2FA8-7FAB-0D42-BEE4-226019BDF9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731" y="365125"/>
            <a:ext cx="11353800" cy="1325563"/>
          </a:xfrm>
        </p:spPr>
        <p:txBody>
          <a:bodyPr>
            <a:normAutofit fontScale="90000"/>
          </a:bodyPr>
          <a:lstStyle/>
          <a:p>
            <a:r>
              <a:rPr lang="en-US" sz="3600" b="1" cap="all"/>
              <a:t>integration and interoperability </a:t>
            </a:r>
            <a:br>
              <a:rPr lang="en-US" sz="2800" b="1" cap="all"/>
            </a:br>
            <a:r>
              <a:rPr lang="en-US" sz="2800" cap="all"/>
              <a:t>of prospective EOSC service providers in Nordic and Baltic countries </a:t>
            </a:r>
          </a:p>
        </p:txBody>
      </p:sp>
    </p:spTree>
    <p:extLst>
      <p:ext uri="{BB962C8B-B14F-4D97-AF65-F5344CB8AC3E}">
        <p14:creationId xmlns:p14="http://schemas.microsoft.com/office/powerpoint/2010/main" val="8490665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C751C87-3C88-7C4E-81C4-688F2CF6EC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00" y="361668"/>
            <a:ext cx="10515600" cy="1325563"/>
          </a:xfrm>
        </p:spPr>
        <p:txBody>
          <a:bodyPr/>
          <a:lstStyle/>
          <a:p>
            <a:r>
              <a:rPr lang="en-US" sz="3600" b="1" cap="all" dirty="0">
                <a:latin typeface="+mn-lt"/>
              </a:rPr>
              <a:t>Developing </a:t>
            </a:r>
            <a:r>
              <a:rPr lang="en-US" b="1" cap="all" dirty="0">
                <a:latin typeface="+mn-lt"/>
              </a:rPr>
              <a:t>FAIR</a:t>
            </a:r>
            <a:r>
              <a:rPr lang="en-US" sz="3600" b="1" cap="all" dirty="0">
                <a:latin typeface="+mn-lt"/>
              </a:rPr>
              <a:t> DATA practices </a:t>
            </a:r>
            <a:br>
              <a:rPr lang="en-US" cap="all" dirty="0">
                <a:latin typeface="+mn-lt"/>
              </a:rPr>
            </a:br>
            <a:r>
              <a:rPr lang="en-US" sz="2400" cap="all" dirty="0">
                <a:latin typeface="+mn-lt"/>
              </a:rPr>
              <a:t>across the Nordic and Baltic countries</a:t>
            </a:r>
          </a:p>
        </p:txBody>
      </p:sp>
      <p:pic>
        <p:nvPicPr>
          <p:cNvPr id="12" name="Pladsholder til indhold 11">
            <a:extLst>
              <a:ext uri="{FF2B5EF4-FFF2-40B4-BE49-F238E27FC236}">
                <a16:creationId xmlns:a16="http://schemas.microsoft.com/office/drawing/2014/main" id="{034D62F4-2831-EB49-A013-804EA1BC9DD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57826" y="520249"/>
            <a:ext cx="9437491" cy="5972626"/>
          </a:xfrm>
        </p:spPr>
      </p:pic>
      <p:sp>
        <p:nvSpPr>
          <p:cNvPr id="18" name="Rektangel 17">
            <a:extLst>
              <a:ext uri="{FF2B5EF4-FFF2-40B4-BE49-F238E27FC236}">
                <a16:creationId xmlns:a16="http://schemas.microsoft.com/office/drawing/2014/main" id="{1C0691BD-ED41-5B41-B511-68E4076C3B95}"/>
              </a:ext>
            </a:extLst>
          </p:cNvPr>
          <p:cNvSpPr/>
          <p:nvPr/>
        </p:nvSpPr>
        <p:spPr>
          <a:xfrm>
            <a:off x="653962" y="2122227"/>
            <a:ext cx="3406254" cy="1638170"/>
          </a:xfrm>
          <a:prstGeom prst="rect">
            <a:avLst/>
          </a:prstGeom>
          <a:solidFill>
            <a:schemeClr val="bg2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5B0961BE-E77C-A247-BCD8-BF488BE1E488}"/>
              </a:ext>
            </a:extLst>
          </p:cNvPr>
          <p:cNvSpPr txBox="1"/>
          <p:nvPr/>
        </p:nvSpPr>
        <p:spPr>
          <a:xfrm>
            <a:off x="783606" y="2251445"/>
            <a:ext cx="32561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Investigate Practices</a:t>
            </a:r>
          </a:p>
          <a:p>
            <a:r>
              <a:rPr lang="en-US" sz="1600" dirty="0"/>
              <a:t>Investigate and inform about the state of FAIR practices in the Nordics and the Baltics, looking at national policies and practices.</a:t>
            </a:r>
          </a:p>
        </p:txBody>
      </p:sp>
      <p:cxnSp>
        <p:nvCxnSpPr>
          <p:cNvPr id="24" name="Lige forbindelse 23">
            <a:extLst>
              <a:ext uri="{FF2B5EF4-FFF2-40B4-BE49-F238E27FC236}">
                <a16:creationId xmlns:a16="http://schemas.microsoft.com/office/drawing/2014/main" id="{6DC2C1BF-2703-7747-83C6-5431EA332D94}"/>
              </a:ext>
            </a:extLst>
          </p:cNvPr>
          <p:cNvCxnSpPr>
            <a:cxnSpLocks/>
          </p:cNvCxnSpPr>
          <p:nvPr/>
        </p:nvCxnSpPr>
        <p:spPr>
          <a:xfrm flipV="1">
            <a:off x="4127315" y="3429001"/>
            <a:ext cx="4252415" cy="1798092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ktangel 19">
            <a:extLst>
              <a:ext uri="{FF2B5EF4-FFF2-40B4-BE49-F238E27FC236}">
                <a16:creationId xmlns:a16="http://schemas.microsoft.com/office/drawing/2014/main" id="{E0BD4E1A-C9D8-E542-AA92-DA5DA3E38D88}"/>
              </a:ext>
            </a:extLst>
          </p:cNvPr>
          <p:cNvSpPr/>
          <p:nvPr/>
        </p:nvSpPr>
        <p:spPr>
          <a:xfrm>
            <a:off x="544778" y="2040339"/>
            <a:ext cx="3576841" cy="1808328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Rektangel 27">
            <a:extLst>
              <a:ext uri="{FF2B5EF4-FFF2-40B4-BE49-F238E27FC236}">
                <a16:creationId xmlns:a16="http://schemas.microsoft.com/office/drawing/2014/main" id="{F48FC4A4-1264-9440-9676-3CC837A50C5D}"/>
              </a:ext>
            </a:extLst>
          </p:cNvPr>
          <p:cNvSpPr/>
          <p:nvPr/>
        </p:nvSpPr>
        <p:spPr>
          <a:xfrm>
            <a:off x="667613" y="4688006"/>
            <a:ext cx="3406254" cy="1638170"/>
          </a:xfrm>
          <a:prstGeom prst="rect">
            <a:avLst/>
          </a:prstGeom>
          <a:solidFill>
            <a:schemeClr val="bg2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76C1D520-72AF-6A41-88B8-E9F7B13A9719}"/>
              </a:ext>
            </a:extLst>
          </p:cNvPr>
          <p:cNvSpPr/>
          <p:nvPr/>
        </p:nvSpPr>
        <p:spPr>
          <a:xfrm>
            <a:off x="558429" y="4606118"/>
            <a:ext cx="3576841" cy="1808328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743706EE-6AB1-5244-85B1-327437CFAA25}"/>
              </a:ext>
            </a:extLst>
          </p:cNvPr>
          <p:cNvSpPr/>
          <p:nvPr/>
        </p:nvSpPr>
        <p:spPr>
          <a:xfrm>
            <a:off x="8666328" y="4899547"/>
            <a:ext cx="3295944" cy="1481220"/>
          </a:xfrm>
          <a:prstGeom prst="rect">
            <a:avLst/>
          </a:prstGeom>
          <a:solidFill>
            <a:schemeClr val="bg2"/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462C3A17-3171-4141-8372-2C42621A1DBC}"/>
              </a:ext>
            </a:extLst>
          </p:cNvPr>
          <p:cNvSpPr/>
          <p:nvPr/>
        </p:nvSpPr>
        <p:spPr>
          <a:xfrm>
            <a:off x="8583314" y="4790361"/>
            <a:ext cx="3467657" cy="1705971"/>
          </a:xfrm>
          <a:prstGeom prst="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396279BC-1939-DB4D-AE06-86BE9C78EA0D}"/>
              </a:ext>
            </a:extLst>
          </p:cNvPr>
          <p:cNvSpPr txBox="1"/>
          <p:nvPr/>
        </p:nvSpPr>
        <p:spPr>
          <a:xfrm>
            <a:off x="8789158" y="4926843"/>
            <a:ext cx="30298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Mainstreame Standards</a:t>
            </a:r>
          </a:p>
          <a:p>
            <a:r>
              <a:rPr lang="en-US" sz="1600"/>
              <a:t>Enable the mainstreaming of standards for data management &amp; certification schemas for data repositories</a:t>
            </a:r>
          </a:p>
        </p:txBody>
      </p:sp>
      <p:cxnSp>
        <p:nvCxnSpPr>
          <p:cNvPr id="23" name="Lige forbindelse 22">
            <a:extLst>
              <a:ext uri="{FF2B5EF4-FFF2-40B4-BE49-F238E27FC236}">
                <a16:creationId xmlns:a16="http://schemas.microsoft.com/office/drawing/2014/main" id="{E48CAE67-816C-8048-87BE-D17D1A18A4D0}"/>
              </a:ext>
            </a:extLst>
          </p:cNvPr>
          <p:cNvCxnSpPr>
            <a:cxnSpLocks/>
          </p:cNvCxnSpPr>
          <p:nvPr/>
        </p:nvCxnSpPr>
        <p:spPr>
          <a:xfrm>
            <a:off x="4121619" y="2743200"/>
            <a:ext cx="1872591" cy="1017197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felt 16">
            <a:extLst>
              <a:ext uri="{FF2B5EF4-FFF2-40B4-BE49-F238E27FC236}">
                <a16:creationId xmlns:a16="http://schemas.microsoft.com/office/drawing/2014/main" id="{ECDEBBED-6921-B44E-BA68-35B7E2E1CF2F}"/>
              </a:ext>
            </a:extLst>
          </p:cNvPr>
          <p:cNvSpPr txBox="1"/>
          <p:nvPr/>
        </p:nvSpPr>
        <p:spPr>
          <a:xfrm>
            <a:off x="838200" y="4790362"/>
            <a:ext cx="30298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Develop Incentives</a:t>
            </a:r>
          </a:p>
          <a:p>
            <a:r>
              <a:rPr lang="en-US" sz="1600"/>
              <a:t>Develop and promote incentives for the uptake of FAIR data practices across national scientific communities</a:t>
            </a:r>
          </a:p>
        </p:txBody>
      </p:sp>
      <p:cxnSp>
        <p:nvCxnSpPr>
          <p:cNvPr id="32" name="Lige forbindelse 31">
            <a:extLst>
              <a:ext uri="{FF2B5EF4-FFF2-40B4-BE49-F238E27FC236}">
                <a16:creationId xmlns:a16="http://schemas.microsoft.com/office/drawing/2014/main" id="{2EB7BF73-FA0A-A745-A34F-CADD28BF5310}"/>
              </a:ext>
            </a:extLst>
          </p:cNvPr>
          <p:cNvCxnSpPr>
            <a:cxnSpLocks/>
          </p:cNvCxnSpPr>
          <p:nvPr/>
        </p:nvCxnSpPr>
        <p:spPr>
          <a:xfrm flipV="1">
            <a:off x="9053079" y="3084394"/>
            <a:ext cx="644876" cy="1702510"/>
          </a:xfrm>
          <a:prstGeom prst="line">
            <a:avLst/>
          </a:prstGeom>
          <a:ln w="2540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Ellipse 33">
            <a:extLst>
              <a:ext uri="{FF2B5EF4-FFF2-40B4-BE49-F238E27FC236}">
                <a16:creationId xmlns:a16="http://schemas.microsoft.com/office/drawing/2014/main" id="{8C671D21-6EDA-DB4E-9E95-3388FEBD317C}"/>
              </a:ext>
            </a:extLst>
          </p:cNvPr>
          <p:cNvSpPr/>
          <p:nvPr/>
        </p:nvSpPr>
        <p:spPr>
          <a:xfrm>
            <a:off x="9606045" y="2962270"/>
            <a:ext cx="183820" cy="18382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5" name="Ellipse 34">
            <a:extLst>
              <a:ext uri="{FF2B5EF4-FFF2-40B4-BE49-F238E27FC236}">
                <a16:creationId xmlns:a16="http://schemas.microsoft.com/office/drawing/2014/main" id="{F2AEC76C-109B-3842-8D63-D12D25BEBE34}"/>
              </a:ext>
            </a:extLst>
          </p:cNvPr>
          <p:cNvSpPr/>
          <p:nvPr/>
        </p:nvSpPr>
        <p:spPr>
          <a:xfrm>
            <a:off x="8308380" y="3322742"/>
            <a:ext cx="183820" cy="18382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6" name="Ellipse 35">
            <a:extLst>
              <a:ext uri="{FF2B5EF4-FFF2-40B4-BE49-F238E27FC236}">
                <a16:creationId xmlns:a16="http://schemas.microsoft.com/office/drawing/2014/main" id="{D6E0695F-426E-5E41-B2F7-2CECFAA307E7}"/>
              </a:ext>
            </a:extLst>
          </p:cNvPr>
          <p:cNvSpPr/>
          <p:nvPr/>
        </p:nvSpPr>
        <p:spPr>
          <a:xfrm>
            <a:off x="5910703" y="3687672"/>
            <a:ext cx="183820" cy="18382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35796610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6ED62CC4-3E66-844A-95C3-2EBDA79F1CD9}"/>
              </a:ext>
            </a:extLst>
          </p:cNvPr>
          <p:cNvSpPr/>
          <p:nvPr/>
        </p:nvSpPr>
        <p:spPr>
          <a:xfrm>
            <a:off x="-176784" y="-275739"/>
            <a:ext cx="12545568" cy="7242048"/>
          </a:xfrm>
          <a:prstGeom prst="rect">
            <a:avLst/>
          </a:prstGeom>
          <a:solidFill>
            <a:srgbClr val="4EAA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17" name="Billede 16">
            <a:extLst>
              <a:ext uri="{FF2B5EF4-FFF2-40B4-BE49-F238E27FC236}">
                <a16:creationId xmlns:a16="http://schemas.microsoft.com/office/drawing/2014/main" id="{B527BC03-D811-6047-ACEA-4080AEF93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0813" y="-1518544"/>
            <a:ext cx="9262550" cy="8534918"/>
          </a:xfrm>
          <a:prstGeom prst="rect">
            <a:avLst/>
          </a:prstGeom>
        </p:spPr>
      </p:pic>
      <p:sp>
        <p:nvSpPr>
          <p:cNvPr id="7" name="Oval billedforklaring 6">
            <a:extLst>
              <a:ext uri="{FF2B5EF4-FFF2-40B4-BE49-F238E27FC236}">
                <a16:creationId xmlns:a16="http://schemas.microsoft.com/office/drawing/2014/main" id="{674405AD-33D2-1743-96BA-1CA88C8CE3EE}"/>
              </a:ext>
            </a:extLst>
          </p:cNvPr>
          <p:cNvSpPr/>
          <p:nvPr/>
        </p:nvSpPr>
        <p:spPr>
          <a:xfrm>
            <a:off x="7361178" y="927323"/>
            <a:ext cx="4553712" cy="2545810"/>
          </a:xfrm>
          <a:prstGeom prst="wedgeEllipseCallout">
            <a:avLst>
              <a:gd name="adj1" fmla="val -54166"/>
              <a:gd name="adj2" fmla="val 4689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Oval billedforklaring 7">
            <a:extLst>
              <a:ext uri="{FF2B5EF4-FFF2-40B4-BE49-F238E27FC236}">
                <a16:creationId xmlns:a16="http://schemas.microsoft.com/office/drawing/2014/main" id="{985F95EE-E8CE-8848-BEF4-D06D634E9ADC}"/>
              </a:ext>
            </a:extLst>
          </p:cNvPr>
          <p:cNvSpPr/>
          <p:nvPr/>
        </p:nvSpPr>
        <p:spPr>
          <a:xfrm>
            <a:off x="8016272" y="3603873"/>
            <a:ext cx="4252578" cy="2545810"/>
          </a:xfrm>
          <a:prstGeom prst="wedgeEllipseCallout">
            <a:avLst>
              <a:gd name="adj1" fmla="val -68929"/>
              <a:gd name="adj2" fmla="val -16324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48BFB92D-4529-6E4E-95EA-F6C2EBD7D397}"/>
              </a:ext>
            </a:extLst>
          </p:cNvPr>
          <p:cNvSpPr txBox="1"/>
          <p:nvPr/>
        </p:nvSpPr>
        <p:spPr>
          <a:xfrm>
            <a:off x="8477945" y="4071046"/>
            <a:ext cx="379090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cap="all" dirty="0"/>
              <a:t>data management</a:t>
            </a:r>
          </a:p>
          <a:p>
            <a:r>
              <a:rPr lang="da-DK" b="1" cap="all" dirty="0" err="1"/>
              <a:t>sharing</a:t>
            </a:r>
            <a:r>
              <a:rPr lang="da-DK" b="1" cap="all" dirty="0"/>
              <a:t> and </a:t>
            </a:r>
            <a:r>
              <a:rPr lang="da-DK" b="1" cap="all" dirty="0" err="1"/>
              <a:t>archiving</a:t>
            </a:r>
            <a:endParaRPr lang="da-DK" b="1" cap="all" dirty="0"/>
          </a:p>
          <a:p>
            <a:r>
              <a:rPr lang="da-DK" dirty="0" err="1"/>
              <a:t>Facilitating</a:t>
            </a:r>
            <a:r>
              <a:rPr lang="da-DK" dirty="0"/>
              <a:t> </a:t>
            </a:r>
            <a:r>
              <a:rPr lang="da-DK" dirty="0" err="1"/>
              <a:t>cross-borders</a:t>
            </a:r>
            <a:r>
              <a:rPr lang="da-DK" dirty="0"/>
              <a:t> data </a:t>
            </a:r>
            <a:r>
              <a:rPr lang="da-DK" dirty="0" err="1"/>
              <a:t>sharing</a:t>
            </a:r>
            <a:r>
              <a:rPr lang="da-DK" dirty="0"/>
              <a:t> by </a:t>
            </a:r>
            <a:r>
              <a:rPr lang="da-DK" dirty="0" err="1"/>
              <a:t>enabling</a:t>
            </a:r>
            <a:r>
              <a:rPr lang="da-DK" dirty="0"/>
              <a:t> data management on a </a:t>
            </a:r>
            <a:r>
              <a:rPr lang="da-DK" dirty="0" err="1"/>
              <a:t>distributed</a:t>
            </a:r>
            <a:r>
              <a:rPr lang="da-DK" dirty="0"/>
              <a:t> </a:t>
            </a:r>
            <a:r>
              <a:rPr lang="da-DK" dirty="0" err="1"/>
              <a:t>environment</a:t>
            </a:r>
            <a:r>
              <a:rPr lang="da-DK" dirty="0"/>
              <a:t>.</a:t>
            </a:r>
          </a:p>
        </p:txBody>
      </p:sp>
      <p:sp>
        <p:nvSpPr>
          <p:cNvPr id="9" name="Oval billedforklaring 8">
            <a:extLst>
              <a:ext uri="{FF2B5EF4-FFF2-40B4-BE49-F238E27FC236}">
                <a16:creationId xmlns:a16="http://schemas.microsoft.com/office/drawing/2014/main" id="{8185D61B-FDE5-9C49-B47A-7BE190AC9208}"/>
              </a:ext>
            </a:extLst>
          </p:cNvPr>
          <p:cNvSpPr/>
          <p:nvPr/>
        </p:nvSpPr>
        <p:spPr>
          <a:xfrm>
            <a:off x="277110" y="1525236"/>
            <a:ext cx="4401699" cy="2545810"/>
          </a:xfrm>
          <a:prstGeom prst="wedgeEllipseCallout">
            <a:avLst>
              <a:gd name="adj1" fmla="val 49903"/>
              <a:gd name="adj2" fmla="val 39201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Oval billedforklaring 9">
            <a:extLst>
              <a:ext uri="{FF2B5EF4-FFF2-40B4-BE49-F238E27FC236}">
                <a16:creationId xmlns:a16="http://schemas.microsoft.com/office/drawing/2014/main" id="{894A510E-3943-EE4E-8AEA-82E400C3FA1C}"/>
              </a:ext>
            </a:extLst>
          </p:cNvPr>
          <p:cNvSpPr/>
          <p:nvPr/>
        </p:nvSpPr>
        <p:spPr>
          <a:xfrm>
            <a:off x="277110" y="4219074"/>
            <a:ext cx="4276602" cy="2690045"/>
          </a:xfrm>
          <a:prstGeom prst="wedgeEllipseCallout">
            <a:avLst>
              <a:gd name="adj1" fmla="val 55473"/>
              <a:gd name="adj2" fmla="val -27099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Tekstfelt 10">
            <a:extLst>
              <a:ext uri="{FF2B5EF4-FFF2-40B4-BE49-F238E27FC236}">
                <a16:creationId xmlns:a16="http://schemas.microsoft.com/office/drawing/2014/main" id="{BC19B947-26F0-E84D-87CF-57C176F4C3B9}"/>
              </a:ext>
            </a:extLst>
          </p:cNvPr>
          <p:cNvSpPr txBox="1"/>
          <p:nvPr/>
        </p:nvSpPr>
        <p:spPr>
          <a:xfrm>
            <a:off x="734364" y="2059477"/>
            <a:ext cx="4035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cap="all" dirty="0"/>
              <a:t>discover and re-</a:t>
            </a:r>
            <a:r>
              <a:rPr lang="da-DK" b="1" cap="all" dirty="0" err="1"/>
              <a:t>use</a:t>
            </a:r>
            <a:r>
              <a:rPr lang="da-DK" b="1" cap="all" dirty="0"/>
              <a:t> </a:t>
            </a:r>
          </a:p>
          <a:p>
            <a:r>
              <a:rPr lang="da-DK" b="1" cap="all" dirty="0"/>
              <a:t>research data </a:t>
            </a:r>
          </a:p>
          <a:p>
            <a:r>
              <a:rPr lang="da-DK" dirty="0"/>
              <a:t>Foster the </a:t>
            </a:r>
            <a:r>
              <a:rPr lang="da-DK" dirty="0" err="1"/>
              <a:t>discoverability</a:t>
            </a:r>
            <a:r>
              <a:rPr lang="da-DK" dirty="0"/>
              <a:t> and re-</a:t>
            </a:r>
            <a:r>
              <a:rPr lang="da-DK" dirty="0" err="1"/>
              <a:t>use</a:t>
            </a:r>
            <a:r>
              <a:rPr lang="da-DK" dirty="0"/>
              <a:t> of research data. Harvesting metadata in the future EOSC </a:t>
            </a:r>
            <a:r>
              <a:rPr lang="da-DK" b="1" dirty="0"/>
              <a:t>metadata </a:t>
            </a:r>
            <a:r>
              <a:rPr lang="da-DK" b="1" dirty="0" err="1"/>
              <a:t>catalogue</a:t>
            </a:r>
            <a:r>
              <a:rPr lang="da-DK" dirty="0"/>
              <a:t>.</a:t>
            </a:r>
          </a:p>
        </p:txBody>
      </p:sp>
      <p:sp>
        <p:nvSpPr>
          <p:cNvPr id="12" name="Tekstfelt 11">
            <a:extLst>
              <a:ext uri="{FF2B5EF4-FFF2-40B4-BE49-F238E27FC236}">
                <a16:creationId xmlns:a16="http://schemas.microsoft.com/office/drawing/2014/main" id="{D01C8AA9-020A-BD4F-9CA2-6C746E71ADB5}"/>
              </a:ext>
            </a:extLst>
          </p:cNvPr>
          <p:cNvSpPr txBox="1"/>
          <p:nvPr/>
        </p:nvSpPr>
        <p:spPr>
          <a:xfrm>
            <a:off x="7780044" y="1539504"/>
            <a:ext cx="40350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cap="all" dirty="0" err="1"/>
              <a:t>analysis</a:t>
            </a:r>
            <a:r>
              <a:rPr lang="da-DK" b="1" cap="all" dirty="0"/>
              <a:t> and post-</a:t>
            </a:r>
            <a:r>
              <a:rPr lang="da-DK" b="1" cap="all" dirty="0" err="1"/>
              <a:t>processing</a:t>
            </a:r>
            <a:endParaRPr lang="da-DK" b="1" cap="all" dirty="0"/>
          </a:p>
          <a:p>
            <a:r>
              <a:rPr lang="da-DK" dirty="0"/>
              <a:t>Integration of </a:t>
            </a:r>
            <a:r>
              <a:rPr lang="da-DK" dirty="0" err="1"/>
              <a:t>community</a:t>
            </a:r>
            <a:r>
              <a:rPr lang="da-DK" dirty="0"/>
              <a:t> </a:t>
            </a:r>
            <a:r>
              <a:rPr lang="da-DK" dirty="0" err="1"/>
              <a:t>specific</a:t>
            </a:r>
            <a:r>
              <a:rPr lang="da-DK" dirty="0"/>
              <a:t> portals with large </a:t>
            </a:r>
            <a:r>
              <a:rPr lang="da-DK" dirty="0" err="1"/>
              <a:t>scale</a:t>
            </a:r>
            <a:r>
              <a:rPr lang="da-DK" dirty="0"/>
              <a:t> </a:t>
            </a:r>
            <a:r>
              <a:rPr lang="da-DK" dirty="0" err="1"/>
              <a:t>computing</a:t>
            </a:r>
            <a:r>
              <a:rPr lang="da-DK" dirty="0"/>
              <a:t> </a:t>
            </a:r>
            <a:r>
              <a:rPr lang="da-DK" dirty="0" err="1"/>
              <a:t>facilities</a:t>
            </a:r>
            <a:r>
              <a:rPr lang="da-DK" dirty="0"/>
              <a:t> and pilot </a:t>
            </a:r>
            <a:r>
              <a:rPr lang="da-DK" dirty="0" err="1"/>
              <a:t>usage</a:t>
            </a:r>
            <a:r>
              <a:rPr lang="da-DK" dirty="0"/>
              <a:t> of </a:t>
            </a:r>
            <a:r>
              <a:rPr lang="da-DK" dirty="0" err="1"/>
              <a:t>computing</a:t>
            </a:r>
            <a:r>
              <a:rPr lang="da-DK" dirty="0"/>
              <a:t> </a:t>
            </a:r>
            <a:r>
              <a:rPr lang="da-DK" dirty="0" err="1"/>
              <a:t>resources</a:t>
            </a:r>
            <a:r>
              <a:rPr lang="da-DK" dirty="0"/>
              <a:t> </a:t>
            </a:r>
            <a:r>
              <a:rPr lang="da-DK" dirty="0" err="1"/>
              <a:t>across</a:t>
            </a:r>
            <a:r>
              <a:rPr lang="da-DK" dirty="0"/>
              <a:t> </a:t>
            </a:r>
            <a:r>
              <a:rPr lang="da-DK" dirty="0" err="1"/>
              <a:t>borders</a:t>
            </a:r>
            <a:endParaRPr lang="da-DK" dirty="0"/>
          </a:p>
        </p:txBody>
      </p:sp>
      <p:sp>
        <p:nvSpPr>
          <p:cNvPr id="13" name="Tekstfelt 12">
            <a:extLst>
              <a:ext uri="{FF2B5EF4-FFF2-40B4-BE49-F238E27FC236}">
                <a16:creationId xmlns:a16="http://schemas.microsoft.com/office/drawing/2014/main" id="{BF965383-DC89-B548-A5A8-0DDA5649322E}"/>
              </a:ext>
            </a:extLst>
          </p:cNvPr>
          <p:cNvSpPr txBox="1"/>
          <p:nvPr/>
        </p:nvSpPr>
        <p:spPr>
          <a:xfrm>
            <a:off x="879046" y="4572263"/>
            <a:ext cx="379976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cap="all" dirty="0"/>
              <a:t>Sensitive data and </a:t>
            </a:r>
            <a:r>
              <a:rPr lang="da-DK" b="1" cap="all" dirty="0" err="1"/>
              <a:t>orchestration</a:t>
            </a:r>
            <a:endParaRPr lang="da-DK" b="1" cap="all" dirty="0"/>
          </a:p>
          <a:p>
            <a:r>
              <a:rPr lang="da-DK" dirty="0" err="1"/>
              <a:t>Piloting</a:t>
            </a:r>
            <a:r>
              <a:rPr lang="da-DK" dirty="0"/>
              <a:t> an </a:t>
            </a:r>
            <a:r>
              <a:rPr lang="da-DK" dirty="0" err="1"/>
              <a:t>orchestration</a:t>
            </a:r>
            <a:r>
              <a:rPr lang="da-DK" dirty="0"/>
              <a:t> </a:t>
            </a:r>
            <a:r>
              <a:rPr lang="da-DK" dirty="0" err="1"/>
              <a:t>mechanism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brings</a:t>
            </a:r>
            <a:r>
              <a:rPr lang="da-DK" dirty="0"/>
              <a:t> national </a:t>
            </a:r>
            <a:r>
              <a:rPr lang="da-DK" dirty="0" err="1"/>
              <a:t>secure</a:t>
            </a:r>
            <a:r>
              <a:rPr lang="da-DK" dirty="0"/>
              <a:t> servers </a:t>
            </a:r>
            <a:r>
              <a:rPr lang="da-DK" dirty="0" err="1"/>
              <a:t>together</a:t>
            </a:r>
            <a:r>
              <a:rPr lang="da-DK" dirty="0"/>
              <a:t>, </a:t>
            </a:r>
            <a:r>
              <a:rPr lang="da-DK" dirty="0" err="1"/>
              <a:t>allowing</a:t>
            </a:r>
            <a:r>
              <a:rPr lang="da-DK" dirty="0"/>
              <a:t> the </a:t>
            </a:r>
            <a:r>
              <a:rPr lang="da-DK" dirty="0" err="1"/>
              <a:t>analysis</a:t>
            </a:r>
            <a:r>
              <a:rPr lang="da-DK" dirty="0"/>
              <a:t> of sensitive data </a:t>
            </a:r>
            <a:r>
              <a:rPr lang="da-DK" dirty="0" err="1"/>
              <a:t>without</a:t>
            </a:r>
            <a:r>
              <a:rPr lang="da-DK" dirty="0"/>
              <a:t> </a:t>
            </a:r>
            <a:r>
              <a:rPr lang="da-DK" dirty="0" err="1"/>
              <a:t>moving</a:t>
            </a:r>
            <a:r>
              <a:rPr lang="da-DK" dirty="0"/>
              <a:t> data </a:t>
            </a:r>
            <a:r>
              <a:rPr lang="da-DK" dirty="0" err="1"/>
              <a:t>away</a:t>
            </a:r>
            <a:r>
              <a:rPr lang="da-DK" dirty="0"/>
              <a:t> from the </a:t>
            </a:r>
            <a:r>
              <a:rPr lang="da-DK" dirty="0" err="1"/>
              <a:t>custodian</a:t>
            </a:r>
            <a:r>
              <a:rPr lang="da-DK" dirty="0"/>
              <a:t>.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C1AB2EB6-FEBF-9047-B283-EE5B88A034E6}"/>
              </a:ext>
            </a:extLst>
          </p:cNvPr>
          <p:cNvSpPr txBox="1"/>
          <p:nvPr/>
        </p:nvSpPr>
        <p:spPr>
          <a:xfrm>
            <a:off x="626493" y="418080"/>
            <a:ext cx="9624934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200" b="1" cap="all" dirty="0" err="1"/>
              <a:t>DemonstratING</a:t>
            </a:r>
            <a:r>
              <a:rPr lang="da-DK" sz="3200" b="1" cap="all" dirty="0"/>
              <a:t> the potential of EOSC </a:t>
            </a:r>
          </a:p>
          <a:p>
            <a:r>
              <a:rPr lang="da-DK" cap="all" dirty="0" err="1"/>
              <a:t>using</a:t>
            </a:r>
            <a:r>
              <a:rPr lang="da-DK" cap="all" dirty="0"/>
              <a:t> the Nordic and </a:t>
            </a:r>
            <a:r>
              <a:rPr lang="da-DK" cap="all" dirty="0" err="1"/>
              <a:t>Baltic</a:t>
            </a:r>
            <a:r>
              <a:rPr lang="da-DK" cap="all" dirty="0"/>
              <a:t> </a:t>
            </a:r>
            <a:r>
              <a:rPr lang="da-DK" cap="all" dirty="0" err="1"/>
              <a:t>countries</a:t>
            </a:r>
            <a:r>
              <a:rPr lang="da-DK" cap="all" dirty="0"/>
              <a:t> as a testbed </a:t>
            </a:r>
            <a:r>
              <a:rPr lang="da-DK" cap="all" dirty="0" err="1"/>
              <a:t>environment</a:t>
            </a:r>
            <a:r>
              <a:rPr lang="da-DK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544792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5040" y="124687"/>
            <a:ext cx="10515600" cy="1325563"/>
          </a:xfrm>
        </p:spPr>
        <p:txBody>
          <a:bodyPr>
            <a:normAutofit/>
          </a:bodyPr>
          <a:lstStyle/>
          <a:p>
            <a:r>
              <a:rPr lang="en-US" sz="3600" dirty="0"/>
              <a:t>EOSC-Nordic Demonstrators (I)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953208" y="1397000"/>
          <a:ext cx="8220271" cy="496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8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1660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53792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Research Community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Discipline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Service Case/Solution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Infra/service involved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err="1"/>
                        <a:t>DeepDive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Biodiversity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Enable thematic portal (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PlutoF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 to access and orchestrate distributed computing resources provided by national service providers / EOSC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National HPC resources, National Cloud resources, National Storages, Cloud Orchestration services (to be identified) 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Nordic Language Processing Laboratory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Social Science &amp;</a:t>
                      </a:r>
                      <a:r>
                        <a:rPr lang="en-US" baseline="0" dirty="0"/>
                        <a:t> Humanities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Create a virtual laboratory able to consume resources from the national service providers /EOSC, and enable cross - border resource allocations and account management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National HPC resources, National Cloud Resources, EOSC Docker Hub services, National Storage Resources, EUDAT HTTP API, B2SAFE (EOSC), PaaS services (to be identified) , EOSC Data sharing services (e.g. B2SHARE)</a:t>
                      </a:r>
                      <a:endParaRPr lang="en-US" sz="1600" dirty="0"/>
                    </a:p>
                    <a:p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00" y="124687"/>
            <a:ext cx="172720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96465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/>
          </p:nvPr>
        </p:nvGraphicFramePr>
        <p:xfrm>
          <a:off x="1953208" y="1397000"/>
          <a:ext cx="8220271" cy="4480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815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5815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45528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248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Research Community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Discipline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Service Case/Solution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Infra/service involved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NICEST 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Climate Science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Provide a trusted EOSC Virtual Research Environment for Earth System Modeling with direct connection to the Nordic High Performance Computing Centers (HPC), Nordic e - Infrastructure for Research Data and Nordic Data archive for long - term data preservation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Galaxy Europe, National Storage services, EOSC Data sharing services (e.g. B2SHARE), Data metadata harvesting (B2FIND), Archiving services, ESGF nodes, EOSC or national DMP Tools (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es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600" kern="1200" baseline="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easyDMP</a:t>
                      </a:r>
                      <a:r>
                        <a:rPr lang="en-US" sz="1600" kern="1200" baseline="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)</a:t>
                      </a:r>
                      <a:endParaRPr lang="en-US" sz="1600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/>
                        <a:t>Precision Cardiology</a:t>
                      </a:r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Biomedical</a:t>
                      </a:r>
                      <a:r>
                        <a:rPr lang="en-US" baseline="0" dirty="0"/>
                        <a:t> Science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Pilot the provisioning of a secure cloud infrastructure for sensitive data as part of EOSC 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DTU/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Computerome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, TSD, Bianca, </a:t>
                      </a:r>
                      <a:r>
                        <a:rPr lang="en-US" sz="16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ePouta</a:t>
                      </a:r>
                      <a:r>
                        <a:rPr lang="en-US" sz="16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lang="en-US" sz="1600" dirty="0"/>
                    </a:p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6357" y="0"/>
            <a:ext cx="1727200" cy="99695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80F69D88-7895-6F44-B4A0-1BAE75EB8B22}"/>
              </a:ext>
            </a:extLst>
          </p:cNvPr>
          <p:cNvSpPr txBox="1">
            <a:spLocks/>
          </p:cNvSpPr>
          <p:nvPr/>
        </p:nvSpPr>
        <p:spPr>
          <a:xfrm>
            <a:off x="232025" y="3005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/>
              <a:t>EOSC-Nordic Demonstrators (II)</a:t>
            </a:r>
          </a:p>
        </p:txBody>
      </p:sp>
    </p:spTree>
    <p:extLst>
      <p:ext uri="{BB962C8B-B14F-4D97-AF65-F5344CB8AC3E}">
        <p14:creationId xmlns:p14="http://schemas.microsoft.com/office/powerpoint/2010/main" val="249640162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546F74E-372A-DF40-BF0F-821FF172B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 err="1"/>
              <a:t>NeIC</a:t>
            </a:r>
            <a:r>
              <a:rPr lang="da-DK" dirty="0"/>
              <a:t> Projects </a:t>
            </a:r>
            <a:r>
              <a:rPr lang="da-DK" dirty="0" err="1"/>
              <a:t>engaging</a:t>
            </a:r>
            <a:r>
              <a:rPr lang="da-DK" dirty="0"/>
              <a:t> in EOSC-Nordic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1DAB46E0-CD97-7442-8211-C54CA30B70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1520" y="1825625"/>
            <a:ext cx="10622280" cy="4351338"/>
          </a:xfrm>
        </p:spPr>
        <p:txBody>
          <a:bodyPr/>
          <a:lstStyle/>
          <a:p>
            <a:r>
              <a:rPr lang="da-DK" dirty="0"/>
              <a:t>Deep </a:t>
            </a:r>
            <a:r>
              <a:rPr lang="da-DK" dirty="0" err="1"/>
              <a:t>Dive</a:t>
            </a:r>
            <a:r>
              <a:rPr lang="da-DK" dirty="0"/>
              <a:t> (</a:t>
            </a:r>
            <a:r>
              <a:rPr lang="da-DK" dirty="0" err="1"/>
              <a:t>Biodiversity</a:t>
            </a:r>
            <a:r>
              <a:rPr lang="da-DK" dirty="0"/>
              <a:t> data)</a:t>
            </a:r>
          </a:p>
          <a:p>
            <a:r>
              <a:rPr lang="da-DK" dirty="0"/>
              <a:t>Nordic Language Processing Lab (Social Sciences &amp; </a:t>
            </a:r>
            <a:r>
              <a:rPr lang="da-DK" dirty="0" err="1"/>
              <a:t>Humanities</a:t>
            </a:r>
            <a:r>
              <a:rPr lang="da-DK" dirty="0"/>
              <a:t>)</a:t>
            </a:r>
          </a:p>
          <a:p>
            <a:r>
              <a:rPr lang="da-DK" dirty="0"/>
              <a:t>NICEST (</a:t>
            </a:r>
            <a:r>
              <a:rPr lang="da-DK" dirty="0" err="1"/>
              <a:t>Climate</a:t>
            </a:r>
            <a:r>
              <a:rPr lang="da-DK" dirty="0"/>
              <a:t> data) </a:t>
            </a:r>
          </a:p>
          <a:p>
            <a:r>
              <a:rPr lang="da-DK" dirty="0" err="1"/>
              <a:t>Trygvee</a:t>
            </a:r>
            <a:r>
              <a:rPr lang="da-DK" dirty="0"/>
              <a:t> (Life Science data) &amp; Nordic Health </a:t>
            </a:r>
            <a:r>
              <a:rPr lang="da-DK" dirty="0" err="1"/>
              <a:t>cloud</a:t>
            </a:r>
            <a:r>
              <a:rPr lang="da-DK" dirty="0"/>
              <a:t> demo</a:t>
            </a:r>
          </a:p>
          <a:p>
            <a:r>
              <a:rPr lang="da-DK" dirty="0" err="1"/>
              <a:t>Dellingr</a:t>
            </a:r>
            <a:r>
              <a:rPr lang="da-DK" dirty="0"/>
              <a:t> (</a:t>
            </a:r>
            <a:r>
              <a:rPr lang="da-DK" dirty="0" err="1"/>
              <a:t>Waldur</a:t>
            </a:r>
            <a:r>
              <a:rPr lang="da-DK" dirty="0"/>
              <a:t> platform – </a:t>
            </a:r>
            <a:r>
              <a:rPr lang="da-DK" dirty="0" err="1"/>
              <a:t>cross</a:t>
            </a:r>
            <a:r>
              <a:rPr lang="da-DK" dirty="0"/>
              <a:t> border </a:t>
            </a:r>
            <a:r>
              <a:rPr lang="da-DK" dirty="0" err="1"/>
              <a:t>computing</a:t>
            </a:r>
            <a:r>
              <a:rPr lang="da-DK" dirty="0"/>
              <a:t>)</a:t>
            </a:r>
          </a:p>
          <a:p>
            <a:r>
              <a:rPr lang="da-DK" dirty="0"/>
              <a:t>Glenna2 (AI elements)</a:t>
            </a:r>
          </a:p>
          <a:p>
            <a:endParaRPr lang="da-DK" dirty="0"/>
          </a:p>
          <a:p>
            <a:endParaRPr lang="da-DK" dirty="0"/>
          </a:p>
          <a:p>
            <a:pPr marL="0" indent="0">
              <a:buNone/>
            </a:pPr>
            <a:endParaRPr lang="da-DK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88A20D49-F3EF-EF43-B1B7-2B3CC9A8F1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7320" y="30956"/>
            <a:ext cx="172720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5430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Ellipse 72">
            <a:extLst>
              <a:ext uri="{FF2B5EF4-FFF2-40B4-BE49-F238E27FC236}">
                <a16:creationId xmlns:a16="http://schemas.microsoft.com/office/drawing/2014/main" id="{9A4180C8-631D-2440-B35C-D54EA64E24AC}"/>
              </a:ext>
            </a:extLst>
          </p:cNvPr>
          <p:cNvSpPr/>
          <p:nvPr/>
        </p:nvSpPr>
        <p:spPr>
          <a:xfrm>
            <a:off x="8894822" y="313829"/>
            <a:ext cx="1797219" cy="1797219"/>
          </a:xfrm>
          <a:prstGeom prst="ellipse">
            <a:avLst/>
          </a:prstGeom>
          <a:solidFill>
            <a:srgbClr val="C6D3D2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Tekstfelt 7">
            <a:extLst>
              <a:ext uri="{FF2B5EF4-FFF2-40B4-BE49-F238E27FC236}">
                <a16:creationId xmlns:a16="http://schemas.microsoft.com/office/drawing/2014/main" id="{BC988BB6-2297-704B-9BC4-415302070E2E}"/>
              </a:ext>
            </a:extLst>
          </p:cNvPr>
          <p:cNvSpPr txBox="1"/>
          <p:nvPr/>
        </p:nvSpPr>
        <p:spPr>
          <a:xfrm>
            <a:off x="2609581" y="5253678"/>
            <a:ext cx="1975672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a-DK" dirty="0"/>
              <a:t>KNOWLEDGE HUB</a:t>
            </a:r>
          </a:p>
        </p:txBody>
      </p:sp>
      <p:grpSp>
        <p:nvGrpSpPr>
          <p:cNvPr id="74" name="Gruppe 73">
            <a:extLst>
              <a:ext uri="{FF2B5EF4-FFF2-40B4-BE49-F238E27FC236}">
                <a16:creationId xmlns:a16="http://schemas.microsoft.com/office/drawing/2014/main" id="{02DC94FD-ED68-1548-80C2-16102E4DA4CE}"/>
              </a:ext>
            </a:extLst>
          </p:cNvPr>
          <p:cNvGrpSpPr/>
          <p:nvPr/>
        </p:nvGrpSpPr>
        <p:grpSpPr>
          <a:xfrm>
            <a:off x="2088106" y="2047163"/>
            <a:ext cx="2992331" cy="2992331"/>
            <a:chOff x="2088106" y="2047163"/>
            <a:chExt cx="2992331" cy="2992331"/>
          </a:xfrm>
        </p:grpSpPr>
        <p:pic>
          <p:nvPicPr>
            <p:cNvPr id="5" name="Billede 4">
              <a:extLst>
                <a:ext uri="{FF2B5EF4-FFF2-40B4-BE49-F238E27FC236}">
                  <a16:creationId xmlns:a16="http://schemas.microsoft.com/office/drawing/2014/main" id="{10860DB6-0371-6046-8BD0-753601F266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163818" y="2131476"/>
              <a:ext cx="2837402" cy="2837403"/>
            </a:xfrm>
            <a:prstGeom prst="rect">
              <a:avLst/>
            </a:prstGeom>
            <a:ln>
              <a:noFill/>
              <a:prstDash val="sysDash"/>
            </a:ln>
          </p:spPr>
        </p:pic>
        <p:sp>
          <p:nvSpPr>
            <p:cNvPr id="9" name="Ellipse 8">
              <a:extLst>
                <a:ext uri="{FF2B5EF4-FFF2-40B4-BE49-F238E27FC236}">
                  <a16:creationId xmlns:a16="http://schemas.microsoft.com/office/drawing/2014/main" id="{C9476347-DD0A-F44E-B620-E1B8CC5CD112}"/>
                </a:ext>
              </a:extLst>
            </p:cNvPr>
            <p:cNvSpPr/>
            <p:nvPr/>
          </p:nvSpPr>
          <p:spPr>
            <a:xfrm>
              <a:off x="2088106" y="2047163"/>
              <a:ext cx="2992331" cy="2992331"/>
            </a:xfrm>
            <a:prstGeom prst="ellipse">
              <a:avLst/>
            </a:prstGeom>
            <a:noFill/>
            <a:ln>
              <a:solidFill>
                <a:schemeClr val="bg2">
                  <a:lumMod val="90000"/>
                </a:schemeClr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/>
            </a:p>
          </p:txBody>
        </p:sp>
        <p:sp>
          <p:nvSpPr>
            <p:cNvPr id="19" name="Tekstfelt 18">
              <a:extLst>
                <a:ext uri="{FF2B5EF4-FFF2-40B4-BE49-F238E27FC236}">
                  <a16:creationId xmlns:a16="http://schemas.microsoft.com/office/drawing/2014/main" id="{B16D5676-E09B-4A48-BBBE-53E64C85CAA8}"/>
                </a:ext>
              </a:extLst>
            </p:cNvPr>
            <p:cNvSpPr txBox="1"/>
            <p:nvPr/>
          </p:nvSpPr>
          <p:spPr>
            <a:xfrm>
              <a:off x="2756937" y="3397584"/>
              <a:ext cx="1760348" cy="33855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da-DK" sz="1600" dirty="0"/>
                <a:t>AMBASSADORS</a:t>
              </a:r>
            </a:p>
          </p:txBody>
        </p:sp>
      </p:grpSp>
      <p:grpSp>
        <p:nvGrpSpPr>
          <p:cNvPr id="90" name="Gruppe 89">
            <a:extLst>
              <a:ext uri="{FF2B5EF4-FFF2-40B4-BE49-F238E27FC236}">
                <a16:creationId xmlns:a16="http://schemas.microsoft.com/office/drawing/2014/main" id="{053043F3-83A7-7040-996A-B5272EB35D3D}"/>
              </a:ext>
            </a:extLst>
          </p:cNvPr>
          <p:cNvGrpSpPr/>
          <p:nvPr/>
        </p:nvGrpSpPr>
        <p:grpSpPr>
          <a:xfrm>
            <a:off x="6048522" y="341050"/>
            <a:ext cx="5175683" cy="5277747"/>
            <a:chOff x="6127846" y="76010"/>
            <a:chExt cx="5175683" cy="5277747"/>
          </a:xfrm>
        </p:grpSpPr>
        <p:pic>
          <p:nvPicPr>
            <p:cNvPr id="15" name="Billede 14">
              <a:extLst>
                <a:ext uri="{FF2B5EF4-FFF2-40B4-BE49-F238E27FC236}">
                  <a16:creationId xmlns:a16="http://schemas.microsoft.com/office/drawing/2014/main" id="{222269FE-AAD6-684B-A38F-524613F4EF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127846" y="2234325"/>
              <a:ext cx="3103650" cy="2417399"/>
            </a:xfrm>
            <a:prstGeom prst="rect">
              <a:avLst/>
            </a:prstGeom>
          </p:spPr>
        </p:pic>
        <p:pic>
          <p:nvPicPr>
            <p:cNvPr id="12" name="Billede 11">
              <a:extLst>
                <a:ext uri="{FF2B5EF4-FFF2-40B4-BE49-F238E27FC236}">
                  <a16:creationId xmlns:a16="http://schemas.microsoft.com/office/drawing/2014/main" id="{C4DF1AE3-57E3-4B40-AE5E-A0AA0D028F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74698" y="2527663"/>
              <a:ext cx="508449" cy="493712"/>
            </a:xfrm>
            <a:prstGeom prst="rect">
              <a:avLst/>
            </a:prstGeom>
          </p:spPr>
        </p:pic>
        <p:pic>
          <p:nvPicPr>
            <p:cNvPr id="7" name="Billede 6">
              <a:extLst>
                <a:ext uri="{FF2B5EF4-FFF2-40B4-BE49-F238E27FC236}">
                  <a16:creationId xmlns:a16="http://schemas.microsoft.com/office/drawing/2014/main" id="{25EF9627-CDB0-3246-8F2F-1DD18C97F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949076" y="3353237"/>
              <a:ext cx="508449" cy="493712"/>
            </a:xfrm>
            <a:prstGeom prst="rect">
              <a:avLst/>
            </a:prstGeom>
          </p:spPr>
        </p:pic>
        <p:pic>
          <p:nvPicPr>
            <p:cNvPr id="16" name="Billede 15">
              <a:extLst>
                <a:ext uri="{FF2B5EF4-FFF2-40B4-BE49-F238E27FC236}">
                  <a16:creationId xmlns:a16="http://schemas.microsoft.com/office/drawing/2014/main" id="{C2942380-9426-FD4C-8EE8-69DB88606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457500" y="4184958"/>
              <a:ext cx="508449" cy="493712"/>
            </a:xfrm>
            <a:prstGeom prst="rect">
              <a:avLst/>
            </a:prstGeom>
          </p:spPr>
        </p:pic>
        <p:pic>
          <p:nvPicPr>
            <p:cNvPr id="105" name="Billede 104">
              <a:extLst>
                <a:ext uri="{FF2B5EF4-FFF2-40B4-BE49-F238E27FC236}">
                  <a16:creationId xmlns:a16="http://schemas.microsoft.com/office/drawing/2014/main" id="{5C7B0B41-6650-D548-9156-C051AE1231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55359" y="76010"/>
              <a:ext cx="508449" cy="493712"/>
            </a:xfrm>
            <a:prstGeom prst="rect">
              <a:avLst/>
            </a:prstGeom>
          </p:spPr>
        </p:pic>
        <p:pic>
          <p:nvPicPr>
            <p:cNvPr id="107" name="Billede 106">
              <a:extLst>
                <a:ext uri="{FF2B5EF4-FFF2-40B4-BE49-F238E27FC236}">
                  <a16:creationId xmlns:a16="http://schemas.microsoft.com/office/drawing/2014/main" id="{F784FAE8-446C-CE42-B42F-ECD66E603AD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795080" y="2064473"/>
              <a:ext cx="508449" cy="493712"/>
            </a:xfrm>
            <a:prstGeom prst="rect">
              <a:avLst/>
            </a:prstGeom>
          </p:spPr>
        </p:pic>
        <p:pic>
          <p:nvPicPr>
            <p:cNvPr id="127" name="Billede 126">
              <a:extLst>
                <a:ext uri="{FF2B5EF4-FFF2-40B4-BE49-F238E27FC236}">
                  <a16:creationId xmlns:a16="http://schemas.microsoft.com/office/drawing/2014/main" id="{E59751D4-99FA-E74F-92A2-2C2FD6C5F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251707" y="4860045"/>
              <a:ext cx="508449" cy="493712"/>
            </a:xfrm>
            <a:prstGeom prst="rect">
              <a:avLst/>
            </a:prstGeom>
          </p:spPr>
        </p:pic>
      </p:grpSp>
      <p:sp>
        <p:nvSpPr>
          <p:cNvPr id="20" name="Tekstfelt 19">
            <a:extLst>
              <a:ext uri="{FF2B5EF4-FFF2-40B4-BE49-F238E27FC236}">
                <a16:creationId xmlns:a16="http://schemas.microsoft.com/office/drawing/2014/main" id="{B0215E1B-BA38-4E47-ACFC-5418422869E7}"/>
              </a:ext>
            </a:extLst>
          </p:cNvPr>
          <p:cNvSpPr txBox="1"/>
          <p:nvPr/>
        </p:nvSpPr>
        <p:spPr>
          <a:xfrm>
            <a:off x="6380953" y="5253678"/>
            <a:ext cx="2810787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TRAIN THE TRAINER EVENTS</a:t>
            </a:r>
          </a:p>
        </p:txBody>
      </p:sp>
      <p:sp>
        <p:nvSpPr>
          <p:cNvPr id="21" name="Afrundet rektangel 20">
            <a:extLst>
              <a:ext uri="{FF2B5EF4-FFF2-40B4-BE49-F238E27FC236}">
                <a16:creationId xmlns:a16="http://schemas.microsoft.com/office/drawing/2014/main" id="{83B67286-F851-1541-8D28-11D6C5CCDC06}"/>
              </a:ext>
            </a:extLst>
          </p:cNvPr>
          <p:cNvSpPr/>
          <p:nvPr/>
        </p:nvSpPr>
        <p:spPr>
          <a:xfrm>
            <a:off x="431638" y="4703575"/>
            <a:ext cx="1132764" cy="450376"/>
          </a:xfrm>
          <a:prstGeom prst="roundRect">
            <a:avLst/>
          </a:prstGeom>
          <a:solidFill>
            <a:srgbClr val="AE2C2F"/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Afrundet rektangel 21">
            <a:extLst>
              <a:ext uri="{FF2B5EF4-FFF2-40B4-BE49-F238E27FC236}">
                <a16:creationId xmlns:a16="http://schemas.microsoft.com/office/drawing/2014/main" id="{BF64AE06-7F73-3046-98E7-6534E05A4199}"/>
              </a:ext>
            </a:extLst>
          </p:cNvPr>
          <p:cNvSpPr/>
          <p:nvPr/>
        </p:nvSpPr>
        <p:spPr>
          <a:xfrm>
            <a:off x="450376" y="2606728"/>
            <a:ext cx="1132764" cy="450376"/>
          </a:xfrm>
          <a:prstGeom prst="roundRect">
            <a:avLst/>
          </a:prstGeom>
          <a:solidFill>
            <a:srgbClr val="AE2C2F"/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3" name="Afrundet rektangel 22">
            <a:extLst>
              <a:ext uri="{FF2B5EF4-FFF2-40B4-BE49-F238E27FC236}">
                <a16:creationId xmlns:a16="http://schemas.microsoft.com/office/drawing/2014/main" id="{89A397F3-DDB7-B94D-91AA-7CD856A36B62}"/>
              </a:ext>
            </a:extLst>
          </p:cNvPr>
          <p:cNvSpPr/>
          <p:nvPr/>
        </p:nvSpPr>
        <p:spPr>
          <a:xfrm>
            <a:off x="450376" y="3654802"/>
            <a:ext cx="1132764" cy="450376"/>
          </a:xfrm>
          <a:prstGeom prst="roundRect">
            <a:avLst/>
          </a:prstGeom>
          <a:solidFill>
            <a:srgbClr val="AE2C2F"/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5" name="Afrundet rektangel 24">
            <a:extLst>
              <a:ext uri="{FF2B5EF4-FFF2-40B4-BE49-F238E27FC236}">
                <a16:creationId xmlns:a16="http://schemas.microsoft.com/office/drawing/2014/main" id="{187F1304-07B8-0845-9DFD-2E96C265619F}"/>
              </a:ext>
            </a:extLst>
          </p:cNvPr>
          <p:cNvSpPr/>
          <p:nvPr/>
        </p:nvSpPr>
        <p:spPr>
          <a:xfrm>
            <a:off x="450376" y="3134623"/>
            <a:ext cx="1132764" cy="450376"/>
          </a:xfrm>
          <a:prstGeom prst="roundRect">
            <a:avLst/>
          </a:prstGeom>
          <a:solidFill>
            <a:srgbClr val="1C586A"/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6" name="Afrundet rektangel 25">
            <a:extLst>
              <a:ext uri="{FF2B5EF4-FFF2-40B4-BE49-F238E27FC236}">
                <a16:creationId xmlns:a16="http://schemas.microsoft.com/office/drawing/2014/main" id="{FD942C65-3FED-9846-96C8-B9F507C99276}"/>
              </a:ext>
            </a:extLst>
          </p:cNvPr>
          <p:cNvSpPr/>
          <p:nvPr/>
        </p:nvSpPr>
        <p:spPr>
          <a:xfrm>
            <a:off x="450376" y="4183396"/>
            <a:ext cx="1132764" cy="450376"/>
          </a:xfrm>
          <a:prstGeom prst="roundRect">
            <a:avLst/>
          </a:prstGeom>
          <a:solidFill>
            <a:srgbClr val="1C586A"/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7" name="Afrundet rektangel 26">
            <a:extLst>
              <a:ext uri="{FF2B5EF4-FFF2-40B4-BE49-F238E27FC236}">
                <a16:creationId xmlns:a16="http://schemas.microsoft.com/office/drawing/2014/main" id="{C216C734-ADE8-8745-BF8B-9DDE61C49703}"/>
              </a:ext>
            </a:extLst>
          </p:cNvPr>
          <p:cNvSpPr/>
          <p:nvPr/>
        </p:nvSpPr>
        <p:spPr>
          <a:xfrm>
            <a:off x="450376" y="2081289"/>
            <a:ext cx="1132764" cy="450376"/>
          </a:xfrm>
          <a:prstGeom prst="roundRect">
            <a:avLst/>
          </a:prstGeom>
          <a:solidFill>
            <a:srgbClr val="1C586A"/>
          </a:solidFill>
          <a:ln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CB451A89-A537-DB4E-9F69-2BA31225222D}"/>
              </a:ext>
            </a:extLst>
          </p:cNvPr>
          <p:cNvSpPr txBox="1"/>
          <p:nvPr/>
        </p:nvSpPr>
        <p:spPr>
          <a:xfrm>
            <a:off x="588587" y="2131476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</a:rPr>
              <a:t>WP 1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2C7B55B4-DBDE-2B4B-806C-42840977393D}"/>
              </a:ext>
            </a:extLst>
          </p:cNvPr>
          <p:cNvSpPr txBox="1"/>
          <p:nvPr/>
        </p:nvSpPr>
        <p:spPr>
          <a:xfrm>
            <a:off x="588587" y="2636443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</a:rPr>
              <a:t>WP 2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9B09DAA1-1F7B-F644-BF44-784385332C94}"/>
              </a:ext>
            </a:extLst>
          </p:cNvPr>
          <p:cNvSpPr txBox="1"/>
          <p:nvPr/>
        </p:nvSpPr>
        <p:spPr>
          <a:xfrm>
            <a:off x="588587" y="3182353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</a:rPr>
              <a:t>WP 3</a:t>
            </a:r>
          </a:p>
        </p:txBody>
      </p:sp>
      <p:sp>
        <p:nvSpPr>
          <p:cNvPr id="31" name="Tekstfelt 30">
            <a:extLst>
              <a:ext uri="{FF2B5EF4-FFF2-40B4-BE49-F238E27FC236}">
                <a16:creationId xmlns:a16="http://schemas.microsoft.com/office/drawing/2014/main" id="{B8B72EDB-3EA0-D548-BAFC-927FEE8F4D02}"/>
              </a:ext>
            </a:extLst>
          </p:cNvPr>
          <p:cNvSpPr txBox="1"/>
          <p:nvPr/>
        </p:nvSpPr>
        <p:spPr>
          <a:xfrm>
            <a:off x="574939" y="3687320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</a:rPr>
              <a:t>WP 4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451C4DA4-C48F-7248-97FC-BBAB66F0EE7E}"/>
              </a:ext>
            </a:extLst>
          </p:cNvPr>
          <p:cNvSpPr txBox="1"/>
          <p:nvPr/>
        </p:nvSpPr>
        <p:spPr>
          <a:xfrm>
            <a:off x="561291" y="4219582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</a:rPr>
              <a:t>WP 5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2A838BE8-A28E-4F42-AF5D-75B9B33CD45B}"/>
              </a:ext>
            </a:extLst>
          </p:cNvPr>
          <p:cNvSpPr txBox="1"/>
          <p:nvPr/>
        </p:nvSpPr>
        <p:spPr>
          <a:xfrm>
            <a:off x="506700" y="4724549"/>
            <a:ext cx="8188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</a:rPr>
              <a:t>WP 6</a:t>
            </a:r>
          </a:p>
        </p:txBody>
      </p:sp>
      <p:cxnSp>
        <p:nvCxnSpPr>
          <p:cNvPr id="35" name="Lige forbindelse 34">
            <a:extLst>
              <a:ext uri="{FF2B5EF4-FFF2-40B4-BE49-F238E27FC236}">
                <a16:creationId xmlns:a16="http://schemas.microsoft.com/office/drawing/2014/main" id="{5A47D6DD-10C0-2A41-A6AE-725BA39B29EE}"/>
              </a:ext>
            </a:extLst>
          </p:cNvPr>
          <p:cNvCxnSpPr>
            <a:stCxn id="27" idx="3"/>
          </p:cNvCxnSpPr>
          <p:nvPr/>
        </p:nvCxnSpPr>
        <p:spPr>
          <a:xfrm>
            <a:off x="1583140" y="2306477"/>
            <a:ext cx="805218" cy="329966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Lige forbindelse 35">
            <a:extLst>
              <a:ext uri="{FF2B5EF4-FFF2-40B4-BE49-F238E27FC236}">
                <a16:creationId xmlns:a16="http://schemas.microsoft.com/office/drawing/2014/main" id="{1F768297-7A3D-CD47-8F48-597B27ED2722}"/>
              </a:ext>
            </a:extLst>
          </p:cNvPr>
          <p:cNvCxnSpPr>
            <a:cxnSpLocks/>
            <a:stCxn id="22" idx="3"/>
          </p:cNvCxnSpPr>
          <p:nvPr/>
        </p:nvCxnSpPr>
        <p:spPr>
          <a:xfrm>
            <a:off x="1583140" y="2831916"/>
            <a:ext cx="580678" cy="20006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Lige forbindelse 36">
            <a:extLst>
              <a:ext uri="{FF2B5EF4-FFF2-40B4-BE49-F238E27FC236}">
                <a16:creationId xmlns:a16="http://schemas.microsoft.com/office/drawing/2014/main" id="{8D5BC9C8-E5C3-6044-9FA2-8EC11A6000D3}"/>
              </a:ext>
            </a:extLst>
          </p:cNvPr>
          <p:cNvCxnSpPr>
            <a:cxnSpLocks/>
            <a:stCxn id="25" idx="3"/>
          </p:cNvCxnSpPr>
          <p:nvPr/>
        </p:nvCxnSpPr>
        <p:spPr>
          <a:xfrm>
            <a:off x="1583140" y="3359811"/>
            <a:ext cx="474629" cy="67887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Lige forbindelse 37">
            <a:extLst>
              <a:ext uri="{FF2B5EF4-FFF2-40B4-BE49-F238E27FC236}">
                <a16:creationId xmlns:a16="http://schemas.microsoft.com/office/drawing/2014/main" id="{7D599A87-F572-974E-BEFC-F709820DB945}"/>
              </a:ext>
            </a:extLst>
          </p:cNvPr>
          <p:cNvCxnSpPr>
            <a:cxnSpLocks/>
          </p:cNvCxnSpPr>
          <p:nvPr/>
        </p:nvCxnSpPr>
        <p:spPr>
          <a:xfrm>
            <a:off x="1564402" y="3895631"/>
            <a:ext cx="564646" cy="0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Lige forbindelse 38">
            <a:extLst>
              <a:ext uri="{FF2B5EF4-FFF2-40B4-BE49-F238E27FC236}">
                <a16:creationId xmlns:a16="http://schemas.microsoft.com/office/drawing/2014/main" id="{A9B2FF26-D828-9542-B71A-AA77302B7F54}"/>
              </a:ext>
            </a:extLst>
          </p:cNvPr>
          <p:cNvCxnSpPr>
            <a:cxnSpLocks/>
            <a:stCxn id="26" idx="3"/>
          </p:cNvCxnSpPr>
          <p:nvPr/>
        </p:nvCxnSpPr>
        <p:spPr>
          <a:xfrm flipV="1">
            <a:off x="1583140" y="4282916"/>
            <a:ext cx="673348" cy="125668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Lige forbindelse 39">
            <a:extLst>
              <a:ext uri="{FF2B5EF4-FFF2-40B4-BE49-F238E27FC236}">
                <a16:creationId xmlns:a16="http://schemas.microsoft.com/office/drawing/2014/main" id="{B265ABB7-8A42-A146-8468-99C5B1F5BEF0}"/>
              </a:ext>
            </a:extLst>
          </p:cNvPr>
          <p:cNvCxnSpPr>
            <a:cxnSpLocks/>
            <a:stCxn id="21" idx="3"/>
            <a:endCxn id="9" idx="3"/>
          </p:cNvCxnSpPr>
          <p:nvPr/>
        </p:nvCxnSpPr>
        <p:spPr>
          <a:xfrm flipV="1">
            <a:off x="1564402" y="4601277"/>
            <a:ext cx="961921" cy="327486"/>
          </a:xfrm>
          <a:prstGeom prst="line">
            <a:avLst/>
          </a:prstGeom>
          <a:ln w="12700">
            <a:solidFill>
              <a:schemeClr val="bg2">
                <a:lumMod val="9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Lige pilforbindelse 51">
            <a:extLst>
              <a:ext uri="{FF2B5EF4-FFF2-40B4-BE49-F238E27FC236}">
                <a16:creationId xmlns:a16="http://schemas.microsoft.com/office/drawing/2014/main" id="{E637EB80-647C-1B40-AF7B-818492C3657C}"/>
              </a:ext>
            </a:extLst>
          </p:cNvPr>
          <p:cNvCxnSpPr>
            <a:cxnSpLocks/>
          </p:cNvCxnSpPr>
          <p:nvPr/>
        </p:nvCxnSpPr>
        <p:spPr>
          <a:xfrm>
            <a:off x="5182948" y="3744135"/>
            <a:ext cx="922798" cy="6848"/>
          </a:xfrm>
          <a:prstGeom prst="straightConnector1">
            <a:avLst/>
          </a:prstGeom>
          <a:ln w="34925">
            <a:solidFill>
              <a:schemeClr val="bg2">
                <a:lumMod val="50000"/>
              </a:schemeClr>
            </a:solidFill>
            <a:prstDash val="solid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kstfelt 52">
            <a:extLst>
              <a:ext uri="{FF2B5EF4-FFF2-40B4-BE49-F238E27FC236}">
                <a16:creationId xmlns:a16="http://schemas.microsoft.com/office/drawing/2014/main" id="{DB7C6BE7-46C3-E643-BCA9-F688FC1B4978}"/>
              </a:ext>
            </a:extLst>
          </p:cNvPr>
          <p:cNvSpPr txBox="1"/>
          <p:nvPr/>
        </p:nvSpPr>
        <p:spPr>
          <a:xfrm>
            <a:off x="416099" y="1485544"/>
            <a:ext cx="2327586" cy="338554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da-DK" sz="1600" dirty="0"/>
              <a:t>EOSC WORK PACKAGES</a:t>
            </a:r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EE024FEB-378B-3243-A16E-C320612701D5}"/>
              </a:ext>
            </a:extLst>
          </p:cNvPr>
          <p:cNvSpPr/>
          <p:nvPr/>
        </p:nvSpPr>
        <p:spPr>
          <a:xfrm>
            <a:off x="10193615" y="2285789"/>
            <a:ext cx="1704371" cy="1704371"/>
          </a:xfrm>
          <a:prstGeom prst="ellipse">
            <a:avLst/>
          </a:prstGeom>
          <a:solidFill>
            <a:srgbClr val="C6D3D2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80E4D02C-89C1-D449-AF26-C827784483BA}"/>
              </a:ext>
            </a:extLst>
          </p:cNvPr>
          <p:cNvSpPr/>
          <p:nvPr/>
        </p:nvSpPr>
        <p:spPr>
          <a:xfrm>
            <a:off x="9519014" y="4763945"/>
            <a:ext cx="1703115" cy="1703115"/>
          </a:xfrm>
          <a:prstGeom prst="ellipse">
            <a:avLst/>
          </a:prstGeom>
          <a:solidFill>
            <a:srgbClr val="C6D3D2"/>
          </a:solidFill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A4CCA9D1-F6A0-B54B-BBB3-CA9BB8CB65E5}"/>
              </a:ext>
            </a:extLst>
          </p:cNvPr>
          <p:cNvSpPr/>
          <p:nvPr/>
        </p:nvSpPr>
        <p:spPr>
          <a:xfrm>
            <a:off x="8810941" y="247309"/>
            <a:ext cx="1916924" cy="1916924"/>
          </a:xfrm>
          <a:prstGeom prst="ellipse">
            <a:avLst/>
          </a:prstGeom>
          <a:noFill/>
          <a:ln w="15875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4" name="Ellipse 93">
            <a:extLst>
              <a:ext uri="{FF2B5EF4-FFF2-40B4-BE49-F238E27FC236}">
                <a16:creationId xmlns:a16="http://schemas.microsoft.com/office/drawing/2014/main" id="{B0FCFD08-8902-944D-8887-8AB0F4F10C8A}"/>
              </a:ext>
            </a:extLst>
          </p:cNvPr>
          <p:cNvSpPr/>
          <p:nvPr/>
        </p:nvSpPr>
        <p:spPr>
          <a:xfrm>
            <a:off x="10100770" y="2990772"/>
            <a:ext cx="1797219" cy="1797219"/>
          </a:xfrm>
          <a:prstGeom prst="ellipse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5" name="Ellipse 94">
            <a:extLst>
              <a:ext uri="{FF2B5EF4-FFF2-40B4-BE49-F238E27FC236}">
                <a16:creationId xmlns:a16="http://schemas.microsoft.com/office/drawing/2014/main" id="{38094B4B-CC81-084F-BFDF-CD200F4DAED4}"/>
              </a:ext>
            </a:extLst>
          </p:cNvPr>
          <p:cNvSpPr/>
          <p:nvPr/>
        </p:nvSpPr>
        <p:spPr>
          <a:xfrm>
            <a:off x="10083149" y="2168875"/>
            <a:ext cx="1916924" cy="1916924"/>
          </a:xfrm>
          <a:prstGeom prst="ellipse">
            <a:avLst/>
          </a:prstGeom>
          <a:noFill/>
          <a:ln w="15875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6" name="Ellipse 95">
            <a:extLst>
              <a:ext uri="{FF2B5EF4-FFF2-40B4-BE49-F238E27FC236}">
                <a16:creationId xmlns:a16="http://schemas.microsoft.com/office/drawing/2014/main" id="{96EE343F-0C8A-0C47-8C15-368B22251486}"/>
              </a:ext>
            </a:extLst>
          </p:cNvPr>
          <p:cNvSpPr/>
          <p:nvPr/>
        </p:nvSpPr>
        <p:spPr>
          <a:xfrm>
            <a:off x="9332146" y="4872582"/>
            <a:ext cx="1797219" cy="1797219"/>
          </a:xfrm>
          <a:prstGeom prst="ellipse">
            <a:avLst/>
          </a:prstGeom>
          <a:noFill/>
          <a:ln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7" name="Ellipse 96">
            <a:extLst>
              <a:ext uri="{FF2B5EF4-FFF2-40B4-BE49-F238E27FC236}">
                <a16:creationId xmlns:a16="http://schemas.microsoft.com/office/drawing/2014/main" id="{4D544B98-9429-0C41-895F-3278F2C696CE}"/>
              </a:ext>
            </a:extLst>
          </p:cNvPr>
          <p:cNvSpPr/>
          <p:nvPr/>
        </p:nvSpPr>
        <p:spPr>
          <a:xfrm>
            <a:off x="9420803" y="4673800"/>
            <a:ext cx="1850404" cy="1850404"/>
          </a:xfrm>
          <a:prstGeom prst="ellipse">
            <a:avLst/>
          </a:prstGeom>
          <a:noFill/>
          <a:ln w="15875">
            <a:solidFill>
              <a:schemeClr val="bg2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8" name="Tekstfelt 97">
            <a:extLst>
              <a:ext uri="{FF2B5EF4-FFF2-40B4-BE49-F238E27FC236}">
                <a16:creationId xmlns:a16="http://schemas.microsoft.com/office/drawing/2014/main" id="{79CCE887-76F8-004C-B404-3BF368B2087C}"/>
              </a:ext>
            </a:extLst>
          </p:cNvPr>
          <p:cNvSpPr txBox="1"/>
          <p:nvPr/>
        </p:nvSpPr>
        <p:spPr>
          <a:xfrm>
            <a:off x="465559" y="437321"/>
            <a:ext cx="7207450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INTEGRATION AND DISSEMINATION</a:t>
            </a:r>
          </a:p>
          <a:p>
            <a:r>
              <a:rPr lang="da-DK" sz="2800" b="1" dirty="0"/>
              <a:t>THE KNOWLEDGE HUB MODEL</a:t>
            </a:r>
          </a:p>
        </p:txBody>
      </p:sp>
      <p:pic>
        <p:nvPicPr>
          <p:cNvPr id="100" name="Billede 99">
            <a:extLst>
              <a:ext uri="{FF2B5EF4-FFF2-40B4-BE49-F238E27FC236}">
                <a16:creationId xmlns:a16="http://schemas.microsoft.com/office/drawing/2014/main" id="{51E2719D-DE79-C14F-A0DA-708453E3299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12020" y="930271"/>
            <a:ext cx="521811" cy="514945"/>
          </a:xfrm>
          <a:prstGeom prst="rect">
            <a:avLst/>
          </a:prstGeom>
        </p:spPr>
      </p:pic>
      <p:pic>
        <p:nvPicPr>
          <p:cNvPr id="101" name="Billede 100">
            <a:extLst>
              <a:ext uri="{FF2B5EF4-FFF2-40B4-BE49-F238E27FC236}">
                <a16:creationId xmlns:a16="http://schemas.microsoft.com/office/drawing/2014/main" id="{57F6E75C-0857-3F42-97CB-F99732EB9D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35771" y="1291548"/>
            <a:ext cx="397449" cy="392219"/>
          </a:xfrm>
          <a:prstGeom prst="rect">
            <a:avLst/>
          </a:prstGeom>
        </p:spPr>
      </p:pic>
      <p:pic>
        <p:nvPicPr>
          <p:cNvPr id="102" name="Billede 101">
            <a:extLst>
              <a:ext uri="{FF2B5EF4-FFF2-40B4-BE49-F238E27FC236}">
                <a16:creationId xmlns:a16="http://schemas.microsoft.com/office/drawing/2014/main" id="{AD319DC8-2A5C-0A4B-B802-44999A5E8D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05318" y="2596020"/>
            <a:ext cx="458749" cy="452712"/>
          </a:xfrm>
          <a:prstGeom prst="rect">
            <a:avLst/>
          </a:prstGeom>
        </p:spPr>
      </p:pic>
      <p:pic>
        <p:nvPicPr>
          <p:cNvPr id="103" name="Billede 102">
            <a:extLst>
              <a:ext uri="{FF2B5EF4-FFF2-40B4-BE49-F238E27FC236}">
                <a16:creationId xmlns:a16="http://schemas.microsoft.com/office/drawing/2014/main" id="{672B3F61-DE36-B843-96D2-B5944345AB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440442" y="2733163"/>
            <a:ext cx="427210" cy="421588"/>
          </a:xfrm>
          <a:prstGeom prst="rect">
            <a:avLst/>
          </a:prstGeom>
        </p:spPr>
      </p:pic>
      <p:pic>
        <p:nvPicPr>
          <p:cNvPr id="104" name="Billede 103">
            <a:extLst>
              <a:ext uri="{FF2B5EF4-FFF2-40B4-BE49-F238E27FC236}">
                <a16:creationId xmlns:a16="http://schemas.microsoft.com/office/drawing/2014/main" id="{5FE71966-6942-E749-A77D-A4A28F1FDF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9833" y="5528416"/>
            <a:ext cx="481893" cy="475552"/>
          </a:xfrm>
          <a:prstGeom prst="rect">
            <a:avLst/>
          </a:prstGeom>
        </p:spPr>
      </p:pic>
      <p:pic>
        <p:nvPicPr>
          <p:cNvPr id="119" name="Billede 118">
            <a:extLst>
              <a:ext uri="{FF2B5EF4-FFF2-40B4-BE49-F238E27FC236}">
                <a16:creationId xmlns:a16="http://schemas.microsoft.com/office/drawing/2014/main" id="{88A73797-ECD2-714C-BBBF-A87D7B870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58073" y="1177853"/>
            <a:ext cx="473548" cy="459822"/>
          </a:xfrm>
          <a:prstGeom prst="rect">
            <a:avLst/>
          </a:prstGeom>
        </p:spPr>
      </p:pic>
      <p:pic>
        <p:nvPicPr>
          <p:cNvPr id="122" name="Billede 121">
            <a:extLst>
              <a:ext uri="{FF2B5EF4-FFF2-40B4-BE49-F238E27FC236}">
                <a16:creationId xmlns:a16="http://schemas.microsoft.com/office/drawing/2014/main" id="{4ECA2A4B-1C10-1B41-9890-EE881783EC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5782" y="3243647"/>
            <a:ext cx="429612" cy="417159"/>
          </a:xfrm>
          <a:prstGeom prst="rect">
            <a:avLst/>
          </a:prstGeom>
        </p:spPr>
      </p:pic>
      <p:pic>
        <p:nvPicPr>
          <p:cNvPr id="123" name="Billede 122">
            <a:extLst>
              <a:ext uri="{FF2B5EF4-FFF2-40B4-BE49-F238E27FC236}">
                <a16:creationId xmlns:a16="http://schemas.microsoft.com/office/drawing/2014/main" id="{1166F28F-5E6B-E847-8E2D-DA505DC9EE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25780" y="5640689"/>
            <a:ext cx="526798" cy="511528"/>
          </a:xfrm>
          <a:prstGeom prst="rect">
            <a:avLst/>
          </a:prstGeom>
        </p:spPr>
      </p:pic>
      <p:pic>
        <p:nvPicPr>
          <p:cNvPr id="124" name="Billede 123">
            <a:extLst>
              <a:ext uri="{FF2B5EF4-FFF2-40B4-BE49-F238E27FC236}">
                <a16:creationId xmlns:a16="http://schemas.microsoft.com/office/drawing/2014/main" id="{AECBBB40-9C39-714B-8487-5C741E3E5F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10775" y="899028"/>
            <a:ext cx="405735" cy="393974"/>
          </a:xfrm>
          <a:prstGeom prst="rect">
            <a:avLst/>
          </a:prstGeom>
        </p:spPr>
      </p:pic>
      <p:pic>
        <p:nvPicPr>
          <p:cNvPr id="125" name="Billede 124">
            <a:extLst>
              <a:ext uri="{FF2B5EF4-FFF2-40B4-BE49-F238E27FC236}">
                <a16:creationId xmlns:a16="http://schemas.microsoft.com/office/drawing/2014/main" id="{F29745C7-7986-D24F-AC53-05790A5C4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5701" y="3226506"/>
            <a:ext cx="438206" cy="425504"/>
          </a:xfrm>
          <a:prstGeom prst="rect">
            <a:avLst/>
          </a:prstGeom>
        </p:spPr>
      </p:pic>
      <p:pic>
        <p:nvPicPr>
          <p:cNvPr id="126" name="Billede 125">
            <a:extLst>
              <a:ext uri="{FF2B5EF4-FFF2-40B4-BE49-F238E27FC236}">
                <a16:creationId xmlns:a16="http://schemas.microsoft.com/office/drawing/2014/main" id="{DDB7A6F5-57C3-8248-A5E2-2916A3F69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6577" y="5082668"/>
            <a:ext cx="437322" cy="424646"/>
          </a:xfrm>
          <a:prstGeom prst="rect">
            <a:avLst/>
          </a:prstGeom>
        </p:spPr>
      </p:pic>
      <p:pic>
        <p:nvPicPr>
          <p:cNvPr id="128" name="Billede 127">
            <a:extLst>
              <a:ext uri="{FF2B5EF4-FFF2-40B4-BE49-F238E27FC236}">
                <a16:creationId xmlns:a16="http://schemas.microsoft.com/office/drawing/2014/main" id="{E07B3F5B-2949-6041-99DB-176C8E15BA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02682" y="5148929"/>
            <a:ext cx="437322" cy="424646"/>
          </a:xfrm>
          <a:prstGeom prst="rect">
            <a:avLst/>
          </a:prstGeom>
        </p:spPr>
      </p:pic>
      <p:pic>
        <p:nvPicPr>
          <p:cNvPr id="129" name="Billede 128">
            <a:extLst>
              <a:ext uri="{FF2B5EF4-FFF2-40B4-BE49-F238E27FC236}">
                <a16:creationId xmlns:a16="http://schemas.microsoft.com/office/drawing/2014/main" id="{ADF8B8FD-78D1-B14E-B0B3-45366471AB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66196" y="1515483"/>
            <a:ext cx="449588" cy="409893"/>
          </a:xfrm>
          <a:prstGeom prst="rect">
            <a:avLst/>
          </a:prstGeom>
        </p:spPr>
      </p:pic>
      <p:cxnSp>
        <p:nvCxnSpPr>
          <p:cNvPr id="132" name="Lige pilforbindelse 131">
            <a:extLst>
              <a:ext uri="{FF2B5EF4-FFF2-40B4-BE49-F238E27FC236}">
                <a16:creationId xmlns:a16="http://schemas.microsoft.com/office/drawing/2014/main" id="{DEFE76EC-4943-0C42-B5EF-52F43799C109}"/>
              </a:ext>
            </a:extLst>
          </p:cNvPr>
          <p:cNvCxnSpPr>
            <a:cxnSpLocks/>
          </p:cNvCxnSpPr>
          <p:nvPr/>
        </p:nvCxnSpPr>
        <p:spPr>
          <a:xfrm flipV="1">
            <a:off x="8942425" y="2167174"/>
            <a:ext cx="344717" cy="548570"/>
          </a:xfrm>
          <a:prstGeom prst="straightConnector1">
            <a:avLst/>
          </a:prstGeom>
          <a:ln w="31750">
            <a:solidFill>
              <a:srgbClr val="C6D3D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7" name="Lige pilforbindelse 136">
            <a:extLst>
              <a:ext uri="{FF2B5EF4-FFF2-40B4-BE49-F238E27FC236}">
                <a16:creationId xmlns:a16="http://schemas.microsoft.com/office/drawing/2014/main" id="{2E71AA70-08B0-D547-BA29-8257DFE40B03}"/>
              </a:ext>
            </a:extLst>
          </p:cNvPr>
          <p:cNvCxnSpPr>
            <a:cxnSpLocks/>
          </p:cNvCxnSpPr>
          <p:nvPr/>
        </p:nvCxnSpPr>
        <p:spPr>
          <a:xfrm flipV="1">
            <a:off x="9486741" y="3652010"/>
            <a:ext cx="592915" cy="93741"/>
          </a:xfrm>
          <a:prstGeom prst="straightConnector1">
            <a:avLst/>
          </a:prstGeom>
          <a:ln w="31750">
            <a:solidFill>
              <a:srgbClr val="C6D3D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4" name="Lige pilforbindelse 143">
            <a:extLst>
              <a:ext uri="{FF2B5EF4-FFF2-40B4-BE49-F238E27FC236}">
                <a16:creationId xmlns:a16="http://schemas.microsoft.com/office/drawing/2014/main" id="{2DD0624A-A418-C344-BBBE-79E86C2FBEAF}"/>
              </a:ext>
            </a:extLst>
          </p:cNvPr>
          <p:cNvCxnSpPr>
            <a:cxnSpLocks/>
          </p:cNvCxnSpPr>
          <p:nvPr/>
        </p:nvCxnSpPr>
        <p:spPr>
          <a:xfrm>
            <a:off x="9039505" y="4832428"/>
            <a:ext cx="362180" cy="292411"/>
          </a:xfrm>
          <a:prstGeom prst="straightConnector1">
            <a:avLst/>
          </a:prstGeom>
          <a:ln w="31750">
            <a:solidFill>
              <a:srgbClr val="C6D3D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7" name="Billede 146">
            <a:extLst>
              <a:ext uri="{FF2B5EF4-FFF2-40B4-BE49-F238E27FC236}">
                <a16:creationId xmlns:a16="http://schemas.microsoft.com/office/drawing/2014/main" id="{217FD18C-7253-2A44-BCAD-2C89ECA1C3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75029" y="5665763"/>
            <a:ext cx="437322" cy="424646"/>
          </a:xfrm>
          <a:prstGeom prst="rect">
            <a:avLst/>
          </a:prstGeom>
        </p:spPr>
      </p:pic>
      <p:pic>
        <p:nvPicPr>
          <p:cNvPr id="148" name="Billede 147">
            <a:extLst>
              <a:ext uri="{FF2B5EF4-FFF2-40B4-BE49-F238E27FC236}">
                <a16:creationId xmlns:a16="http://schemas.microsoft.com/office/drawing/2014/main" id="{934658DC-CFDE-B241-95CD-FA95E80C903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94308" y="2868697"/>
            <a:ext cx="438206" cy="425504"/>
          </a:xfrm>
          <a:prstGeom prst="rect">
            <a:avLst/>
          </a:prstGeom>
        </p:spPr>
      </p:pic>
      <p:sp>
        <p:nvSpPr>
          <p:cNvPr id="149" name="Tekstfelt 148">
            <a:extLst>
              <a:ext uri="{FF2B5EF4-FFF2-40B4-BE49-F238E27FC236}">
                <a16:creationId xmlns:a16="http://schemas.microsoft.com/office/drawing/2014/main" id="{86E6F708-9B64-154D-8677-D6A13BECA7EA}"/>
              </a:ext>
            </a:extLst>
          </p:cNvPr>
          <p:cNvSpPr txBox="1"/>
          <p:nvPr/>
        </p:nvSpPr>
        <p:spPr>
          <a:xfrm>
            <a:off x="6179022" y="1385790"/>
            <a:ext cx="296179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a-DK" cap="all" dirty="0"/>
              <a:t>Regional </a:t>
            </a:r>
            <a:r>
              <a:rPr lang="en-US" cap="all" dirty="0"/>
              <a:t>collaborations</a:t>
            </a:r>
            <a:r>
              <a:rPr lang="da-DK" cap="all" dirty="0">
                <a:effectLst/>
              </a:rPr>
              <a:t> </a:t>
            </a:r>
            <a:endParaRPr lang="da-DK" cap="all" dirty="0"/>
          </a:p>
        </p:txBody>
      </p:sp>
      <p:sp>
        <p:nvSpPr>
          <p:cNvPr id="150" name="Tekstfelt 149">
            <a:extLst>
              <a:ext uri="{FF2B5EF4-FFF2-40B4-BE49-F238E27FC236}">
                <a16:creationId xmlns:a16="http://schemas.microsoft.com/office/drawing/2014/main" id="{FD67E4C4-B60F-D14D-8D9B-76579B94C500}"/>
              </a:ext>
            </a:extLst>
          </p:cNvPr>
          <p:cNvSpPr txBox="1"/>
          <p:nvPr/>
        </p:nvSpPr>
        <p:spPr>
          <a:xfrm>
            <a:off x="10327008" y="3907356"/>
            <a:ext cx="1518373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da-DK" dirty="0"/>
              <a:t>INSTITUTIONS</a:t>
            </a:r>
          </a:p>
        </p:txBody>
      </p:sp>
      <p:sp>
        <p:nvSpPr>
          <p:cNvPr id="151" name="Tekstfelt 150">
            <a:extLst>
              <a:ext uri="{FF2B5EF4-FFF2-40B4-BE49-F238E27FC236}">
                <a16:creationId xmlns:a16="http://schemas.microsoft.com/office/drawing/2014/main" id="{DB264FBC-9F5F-E54A-9915-298C40758531}"/>
              </a:ext>
            </a:extLst>
          </p:cNvPr>
          <p:cNvSpPr txBox="1"/>
          <p:nvPr/>
        </p:nvSpPr>
        <p:spPr>
          <a:xfrm>
            <a:off x="8713169" y="6228804"/>
            <a:ext cx="3305405" cy="369332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lvl="0"/>
            <a:r>
              <a:rPr lang="da-DK" cap="all" dirty="0"/>
              <a:t>International organisations </a:t>
            </a:r>
          </a:p>
        </p:txBody>
      </p:sp>
      <p:cxnSp>
        <p:nvCxnSpPr>
          <p:cNvPr id="66" name="Lige pilforbindelse 65">
            <a:extLst>
              <a:ext uri="{FF2B5EF4-FFF2-40B4-BE49-F238E27FC236}">
                <a16:creationId xmlns:a16="http://schemas.microsoft.com/office/drawing/2014/main" id="{16AFD9EB-3746-EE41-BC40-A9ABCAAC01BD}"/>
              </a:ext>
            </a:extLst>
          </p:cNvPr>
          <p:cNvCxnSpPr>
            <a:cxnSpLocks/>
          </p:cNvCxnSpPr>
          <p:nvPr/>
        </p:nvCxnSpPr>
        <p:spPr>
          <a:xfrm flipH="1">
            <a:off x="9059404" y="2344642"/>
            <a:ext cx="346043" cy="551140"/>
          </a:xfrm>
          <a:prstGeom prst="straightConnector1">
            <a:avLst/>
          </a:prstGeom>
          <a:ln w="31750">
            <a:solidFill>
              <a:srgbClr val="C6D3D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Lige pilforbindelse 70">
            <a:extLst>
              <a:ext uri="{FF2B5EF4-FFF2-40B4-BE49-F238E27FC236}">
                <a16:creationId xmlns:a16="http://schemas.microsoft.com/office/drawing/2014/main" id="{CA49D5AD-8452-FF40-BC52-2696073B3DE1}"/>
              </a:ext>
            </a:extLst>
          </p:cNvPr>
          <p:cNvCxnSpPr>
            <a:cxnSpLocks/>
          </p:cNvCxnSpPr>
          <p:nvPr/>
        </p:nvCxnSpPr>
        <p:spPr>
          <a:xfrm flipH="1">
            <a:off x="9483248" y="3452226"/>
            <a:ext cx="515436" cy="114635"/>
          </a:xfrm>
          <a:prstGeom prst="straightConnector1">
            <a:avLst/>
          </a:prstGeom>
          <a:ln w="31750">
            <a:solidFill>
              <a:srgbClr val="C6D3D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Lige pilforbindelse 71">
            <a:extLst>
              <a:ext uri="{FF2B5EF4-FFF2-40B4-BE49-F238E27FC236}">
                <a16:creationId xmlns:a16="http://schemas.microsoft.com/office/drawing/2014/main" id="{7B57CB3A-984E-DF4D-9BBD-987395345ACC}"/>
              </a:ext>
            </a:extLst>
          </p:cNvPr>
          <p:cNvCxnSpPr>
            <a:cxnSpLocks/>
          </p:cNvCxnSpPr>
          <p:nvPr/>
        </p:nvCxnSpPr>
        <p:spPr>
          <a:xfrm flipH="1" flipV="1">
            <a:off x="9086701" y="4669991"/>
            <a:ext cx="373280" cy="283316"/>
          </a:xfrm>
          <a:prstGeom prst="straightConnector1">
            <a:avLst/>
          </a:prstGeom>
          <a:ln w="31750">
            <a:solidFill>
              <a:srgbClr val="C6D3D2"/>
            </a:solidFill>
            <a:prstDash val="sys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9" name="Picture 6">
            <a:extLst>
              <a:ext uri="{FF2B5EF4-FFF2-40B4-BE49-F238E27FC236}">
                <a16:creationId xmlns:a16="http://schemas.microsoft.com/office/drawing/2014/main" id="{3BFBE8E9-34FC-6745-AD20-EF9AE456CEB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77057" y="21306"/>
            <a:ext cx="1441478" cy="83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3072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EBB97061-C37D-D241-B7D4-A3E22C6F425A}"/>
              </a:ext>
            </a:extLst>
          </p:cNvPr>
          <p:cNvSpPr/>
          <p:nvPr/>
        </p:nvSpPr>
        <p:spPr>
          <a:xfrm>
            <a:off x="2647429" y="541344"/>
            <a:ext cx="5946569" cy="5946569"/>
          </a:xfrm>
          <a:prstGeom prst="ellipse">
            <a:avLst/>
          </a:prstGeom>
          <a:solidFill>
            <a:srgbClr val="76C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C0F78CE-1704-7D4F-89D0-0E623EEC6757}"/>
              </a:ext>
            </a:extLst>
          </p:cNvPr>
          <p:cNvSpPr/>
          <p:nvPr/>
        </p:nvSpPr>
        <p:spPr>
          <a:xfrm>
            <a:off x="3043202" y="939840"/>
            <a:ext cx="5152912" cy="5152912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74E9DF30-6449-124B-8B63-D72C4BAD8308}"/>
              </a:ext>
            </a:extLst>
          </p:cNvPr>
          <p:cNvSpPr/>
          <p:nvPr/>
        </p:nvSpPr>
        <p:spPr>
          <a:xfrm>
            <a:off x="3418934" y="1324180"/>
            <a:ext cx="4405256" cy="4405256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414FE24C-7FAD-6A42-9D5D-CC21DFED6E8D}"/>
              </a:ext>
            </a:extLst>
          </p:cNvPr>
          <p:cNvSpPr/>
          <p:nvPr/>
        </p:nvSpPr>
        <p:spPr>
          <a:xfrm>
            <a:off x="3755371" y="1679273"/>
            <a:ext cx="3739755" cy="3739755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5BBFB58-815A-4346-AB5D-67D8F66C70CE}"/>
              </a:ext>
            </a:extLst>
          </p:cNvPr>
          <p:cNvSpPr/>
          <p:nvPr/>
        </p:nvSpPr>
        <p:spPr>
          <a:xfrm>
            <a:off x="4095877" y="2028440"/>
            <a:ext cx="3053825" cy="3053825"/>
          </a:xfrm>
          <a:prstGeom prst="ellipse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3112221-27A8-6E43-95A2-32A239E4DCE5}"/>
              </a:ext>
            </a:extLst>
          </p:cNvPr>
          <p:cNvSpPr txBox="1"/>
          <p:nvPr/>
        </p:nvSpPr>
        <p:spPr>
          <a:xfrm>
            <a:off x="5356404" y="4400813"/>
            <a:ext cx="774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WP1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94050D-74DC-A140-A7FB-8FC822C7740E}"/>
              </a:ext>
            </a:extLst>
          </p:cNvPr>
          <p:cNvSpPr txBox="1"/>
          <p:nvPr/>
        </p:nvSpPr>
        <p:spPr>
          <a:xfrm>
            <a:off x="1422140" y="4439171"/>
            <a:ext cx="774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WP2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B53CAC4-19DA-1843-8E37-5298647088CD}"/>
              </a:ext>
            </a:extLst>
          </p:cNvPr>
          <p:cNvSpPr txBox="1"/>
          <p:nvPr/>
        </p:nvSpPr>
        <p:spPr>
          <a:xfrm>
            <a:off x="1561330" y="2381104"/>
            <a:ext cx="774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WP4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E940450-E88D-474C-9FAB-9B758532D571}"/>
              </a:ext>
            </a:extLst>
          </p:cNvPr>
          <p:cNvSpPr txBox="1"/>
          <p:nvPr/>
        </p:nvSpPr>
        <p:spPr>
          <a:xfrm>
            <a:off x="1999296" y="1457442"/>
            <a:ext cx="774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WP5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75C95B5-F3D6-B644-A85E-21490BC87A70}"/>
              </a:ext>
            </a:extLst>
          </p:cNvPr>
          <p:cNvSpPr txBox="1"/>
          <p:nvPr/>
        </p:nvSpPr>
        <p:spPr>
          <a:xfrm>
            <a:off x="2546705" y="430391"/>
            <a:ext cx="774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WP6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52A0779-59BA-DA41-8391-05127AA7D517}"/>
              </a:ext>
            </a:extLst>
          </p:cNvPr>
          <p:cNvSpPr txBox="1"/>
          <p:nvPr/>
        </p:nvSpPr>
        <p:spPr>
          <a:xfrm>
            <a:off x="1419456" y="3280968"/>
            <a:ext cx="77455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WP3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6880E0D-A6D2-014E-8E65-F6942F68FA36}"/>
              </a:ext>
            </a:extLst>
          </p:cNvPr>
          <p:cNvSpPr/>
          <p:nvPr/>
        </p:nvSpPr>
        <p:spPr>
          <a:xfrm rot="18761042">
            <a:off x="6021304" y="1635893"/>
            <a:ext cx="2596285" cy="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59E12D90-284C-1144-9EB5-BECAE7FEA5B6}"/>
              </a:ext>
            </a:extLst>
          </p:cNvPr>
          <p:cNvSpPr/>
          <p:nvPr/>
        </p:nvSpPr>
        <p:spPr>
          <a:xfrm rot="19509684">
            <a:off x="6356424" y="2388764"/>
            <a:ext cx="359132" cy="33654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7FC5DB72-963E-F641-9AB6-C6963A981C5E}"/>
              </a:ext>
            </a:extLst>
          </p:cNvPr>
          <p:cNvSpPr/>
          <p:nvPr/>
        </p:nvSpPr>
        <p:spPr>
          <a:xfrm>
            <a:off x="8143556" y="706497"/>
            <a:ext cx="1539753" cy="7649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14419678-4C91-FE4A-BB28-A9046F5718D1}"/>
              </a:ext>
            </a:extLst>
          </p:cNvPr>
          <p:cNvSpPr/>
          <p:nvPr/>
        </p:nvSpPr>
        <p:spPr>
          <a:xfrm rot="20314435">
            <a:off x="7198306" y="2145960"/>
            <a:ext cx="2434724" cy="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6B18E858-7B52-684E-8C46-5D27758BD5F0}"/>
              </a:ext>
            </a:extLst>
          </p:cNvPr>
          <p:cNvSpPr/>
          <p:nvPr/>
        </p:nvSpPr>
        <p:spPr>
          <a:xfrm>
            <a:off x="7200587" y="3647493"/>
            <a:ext cx="2482722" cy="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489C5ADE-FEB3-074C-B9D0-9F2834938672}"/>
              </a:ext>
            </a:extLst>
          </p:cNvPr>
          <p:cNvSpPr/>
          <p:nvPr/>
        </p:nvSpPr>
        <p:spPr>
          <a:xfrm rot="993161">
            <a:off x="6861292" y="4502145"/>
            <a:ext cx="3031820" cy="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A6BC37AB-FCDB-2C43-BC2C-E4B4A51CCA72}"/>
              </a:ext>
            </a:extLst>
          </p:cNvPr>
          <p:cNvSpPr/>
          <p:nvPr/>
        </p:nvSpPr>
        <p:spPr>
          <a:xfrm rot="2502169">
            <a:off x="6249165" y="5259694"/>
            <a:ext cx="2804766" cy="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721868C-48CD-444D-86E6-0C92B8765D9E}"/>
              </a:ext>
            </a:extLst>
          </p:cNvPr>
          <p:cNvCxnSpPr>
            <a:cxnSpLocks/>
            <a:stCxn id="69" idx="2"/>
            <a:endCxn id="81" idx="6"/>
          </p:cNvCxnSpPr>
          <p:nvPr/>
        </p:nvCxnSpPr>
        <p:spPr>
          <a:xfrm flipH="1">
            <a:off x="2735658" y="1636471"/>
            <a:ext cx="1345960" cy="13306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61B2EE5A-8ECD-CE4A-8988-266BF940FE6B}"/>
              </a:ext>
            </a:extLst>
          </p:cNvPr>
          <p:cNvCxnSpPr>
            <a:cxnSpLocks/>
          </p:cNvCxnSpPr>
          <p:nvPr/>
        </p:nvCxnSpPr>
        <p:spPr>
          <a:xfrm flipH="1" flipV="1">
            <a:off x="2021675" y="3439855"/>
            <a:ext cx="1954398" cy="1443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 8">
            <a:extLst>
              <a:ext uri="{FF2B5EF4-FFF2-40B4-BE49-F238E27FC236}">
                <a16:creationId xmlns:a16="http://schemas.microsoft.com/office/drawing/2014/main" id="{02CB9B19-04E6-E14C-A6B2-E19FF6C5E2D4}"/>
              </a:ext>
            </a:extLst>
          </p:cNvPr>
          <p:cNvSpPr/>
          <p:nvPr/>
        </p:nvSpPr>
        <p:spPr>
          <a:xfrm>
            <a:off x="4428118" y="2370671"/>
            <a:ext cx="2360630" cy="2360630"/>
          </a:xfrm>
          <a:prstGeom prst="ellipse">
            <a:avLst/>
          </a:prstGeom>
          <a:solidFill>
            <a:srgbClr val="76C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FAE02D1C-1752-2B45-ACC1-C530E0D91705}"/>
              </a:ext>
            </a:extLst>
          </p:cNvPr>
          <p:cNvCxnSpPr>
            <a:cxnSpLocks/>
            <a:stCxn id="70" idx="2"/>
          </p:cNvCxnSpPr>
          <p:nvPr/>
        </p:nvCxnSpPr>
        <p:spPr>
          <a:xfrm flipH="1">
            <a:off x="2254957" y="2545289"/>
            <a:ext cx="1567084" cy="0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B1ABEA43-D353-864B-8A74-3131085CBF90}"/>
              </a:ext>
            </a:extLst>
          </p:cNvPr>
          <p:cNvCxnSpPr>
            <a:cxnSpLocks/>
          </p:cNvCxnSpPr>
          <p:nvPr/>
        </p:nvCxnSpPr>
        <p:spPr>
          <a:xfrm flipH="1" flipV="1">
            <a:off x="3203726" y="670050"/>
            <a:ext cx="2151776" cy="2144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>
            <a:extLst>
              <a:ext uri="{FF2B5EF4-FFF2-40B4-BE49-F238E27FC236}">
                <a16:creationId xmlns:a16="http://schemas.microsoft.com/office/drawing/2014/main" id="{B92DB01B-5417-FB4A-83A7-52CA8C9D90E3}"/>
              </a:ext>
            </a:extLst>
          </p:cNvPr>
          <p:cNvSpPr/>
          <p:nvPr/>
        </p:nvSpPr>
        <p:spPr>
          <a:xfrm>
            <a:off x="4740089" y="2681968"/>
            <a:ext cx="1748118" cy="174811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67769C3F-9FDF-8D4B-B821-CD954C64E350}"/>
              </a:ext>
            </a:extLst>
          </p:cNvPr>
          <p:cNvCxnSpPr>
            <a:cxnSpLocks/>
            <a:stCxn id="72" idx="2"/>
            <a:endCxn id="77" idx="7"/>
          </p:cNvCxnSpPr>
          <p:nvPr/>
        </p:nvCxnSpPr>
        <p:spPr>
          <a:xfrm flipH="1">
            <a:off x="2237887" y="4129269"/>
            <a:ext cx="2087946" cy="465133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DD0E50FF-7224-6640-9022-4CDABFAA287C}"/>
              </a:ext>
            </a:extLst>
          </p:cNvPr>
          <p:cNvCxnSpPr>
            <a:cxnSpLocks/>
            <a:stCxn id="73" idx="3"/>
            <a:endCxn id="76" idx="7"/>
          </p:cNvCxnSpPr>
          <p:nvPr/>
        </p:nvCxnSpPr>
        <p:spPr>
          <a:xfrm flipH="1">
            <a:off x="2865082" y="4594940"/>
            <a:ext cx="2437293" cy="1129444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>
            <a:extLst>
              <a:ext uri="{FF2B5EF4-FFF2-40B4-BE49-F238E27FC236}">
                <a16:creationId xmlns:a16="http://schemas.microsoft.com/office/drawing/2014/main" id="{837F8B21-CEDC-FF4C-85A7-A287857EC796}"/>
              </a:ext>
            </a:extLst>
          </p:cNvPr>
          <p:cNvSpPr/>
          <p:nvPr/>
        </p:nvSpPr>
        <p:spPr>
          <a:xfrm>
            <a:off x="5261180" y="629546"/>
            <a:ext cx="116563" cy="116563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id="{03C5F9C7-18E8-FE41-8C21-9D6234C946BA}"/>
              </a:ext>
            </a:extLst>
          </p:cNvPr>
          <p:cNvSpPr txBox="1"/>
          <p:nvPr/>
        </p:nvSpPr>
        <p:spPr>
          <a:xfrm>
            <a:off x="554006" y="5860948"/>
            <a:ext cx="224924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a-DK" sz="1400" b="1" dirty="0"/>
              <a:t>Project management </a:t>
            </a:r>
          </a:p>
          <a:p>
            <a:pPr algn="r"/>
            <a:r>
              <a:rPr lang="da-DK" sz="1400" b="1" dirty="0"/>
              <a:t>adm. &amp; Finance </a:t>
            </a:r>
          </a:p>
          <a:p>
            <a:endParaRPr lang="en-US" sz="1400" dirty="0"/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2C620B75-0CC0-E847-A019-B04E6856E386}"/>
              </a:ext>
            </a:extLst>
          </p:cNvPr>
          <p:cNvSpPr/>
          <p:nvPr/>
        </p:nvSpPr>
        <p:spPr>
          <a:xfrm>
            <a:off x="4081618" y="1578189"/>
            <a:ext cx="116563" cy="116563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0B73860-E339-1A40-9927-0FBC04CA764C}"/>
              </a:ext>
            </a:extLst>
          </p:cNvPr>
          <p:cNvSpPr/>
          <p:nvPr/>
        </p:nvSpPr>
        <p:spPr>
          <a:xfrm>
            <a:off x="3822041" y="2487947"/>
            <a:ext cx="116187" cy="114683"/>
          </a:xfrm>
          <a:prstGeom prst="ellipse">
            <a:avLst/>
          </a:prstGeom>
          <a:solidFill>
            <a:schemeClr val="tx1"/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28A108EA-B0E5-B841-BFB2-6F126763BB57}"/>
              </a:ext>
            </a:extLst>
          </p:cNvPr>
          <p:cNvSpPr/>
          <p:nvPr/>
        </p:nvSpPr>
        <p:spPr>
          <a:xfrm>
            <a:off x="3940080" y="3384108"/>
            <a:ext cx="116563" cy="116563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BA843883-9493-1144-869A-874CDBDF5C22}"/>
              </a:ext>
            </a:extLst>
          </p:cNvPr>
          <p:cNvSpPr/>
          <p:nvPr/>
        </p:nvSpPr>
        <p:spPr>
          <a:xfrm>
            <a:off x="4325833" y="4070987"/>
            <a:ext cx="116563" cy="116563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582BD4B8-4D9A-3C4C-B440-15D2D5A12049}"/>
              </a:ext>
            </a:extLst>
          </p:cNvPr>
          <p:cNvSpPr/>
          <p:nvPr/>
        </p:nvSpPr>
        <p:spPr>
          <a:xfrm>
            <a:off x="5285305" y="4495447"/>
            <a:ext cx="116563" cy="116563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3988394B-4F8E-0943-9314-927E8FBCA0FC}"/>
              </a:ext>
            </a:extLst>
          </p:cNvPr>
          <p:cNvSpPr txBox="1"/>
          <p:nvPr/>
        </p:nvSpPr>
        <p:spPr>
          <a:xfrm>
            <a:off x="2127175" y="5590119"/>
            <a:ext cx="7745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WP1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45B422D9-5497-B142-ADAF-C6AD43444A18}"/>
              </a:ext>
            </a:extLst>
          </p:cNvPr>
          <p:cNvSpPr/>
          <p:nvPr/>
        </p:nvSpPr>
        <p:spPr>
          <a:xfrm>
            <a:off x="2765589" y="5707314"/>
            <a:ext cx="116563" cy="116563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179494CC-11E4-B045-8130-023C2C03285A}"/>
              </a:ext>
            </a:extLst>
          </p:cNvPr>
          <p:cNvSpPr/>
          <p:nvPr/>
        </p:nvSpPr>
        <p:spPr>
          <a:xfrm>
            <a:off x="2138394" y="4577332"/>
            <a:ext cx="116563" cy="116563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1390CBB0-CC51-1143-A3CC-6B3AF010D9B3}"/>
              </a:ext>
            </a:extLst>
          </p:cNvPr>
          <p:cNvSpPr/>
          <p:nvPr/>
        </p:nvSpPr>
        <p:spPr>
          <a:xfrm>
            <a:off x="1985682" y="3369675"/>
            <a:ext cx="116563" cy="116563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BE2568EA-1E24-4A4B-8E45-2446E3871B43}"/>
              </a:ext>
            </a:extLst>
          </p:cNvPr>
          <p:cNvSpPr/>
          <p:nvPr/>
        </p:nvSpPr>
        <p:spPr>
          <a:xfrm>
            <a:off x="2172572" y="2496845"/>
            <a:ext cx="116563" cy="116563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959962E3-5BC9-5D4F-B601-93A23D75A3BD}"/>
              </a:ext>
            </a:extLst>
          </p:cNvPr>
          <p:cNvSpPr/>
          <p:nvPr/>
        </p:nvSpPr>
        <p:spPr>
          <a:xfrm>
            <a:off x="2619095" y="1591495"/>
            <a:ext cx="116563" cy="116563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7B1D295E-DFBD-624F-80C5-1131682536AD}"/>
              </a:ext>
            </a:extLst>
          </p:cNvPr>
          <p:cNvSpPr/>
          <p:nvPr/>
        </p:nvSpPr>
        <p:spPr>
          <a:xfrm>
            <a:off x="3195526" y="614261"/>
            <a:ext cx="116563" cy="116563"/>
          </a:xfrm>
          <a:prstGeom prst="ellipse">
            <a:avLst/>
          </a:prstGeom>
          <a:solidFill>
            <a:schemeClr val="tx1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CB0C6F4-8D51-EA4B-AABF-CB9B8C65734F}"/>
              </a:ext>
            </a:extLst>
          </p:cNvPr>
          <p:cNvSpPr txBox="1"/>
          <p:nvPr/>
        </p:nvSpPr>
        <p:spPr>
          <a:xfrm>
            <a:off x="-77120" y="3496411"/>
            <a:ext cx="20924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Support to EOSC </a:t>
            </a:r>
          </a:p>
          <a:p>
            <a:pPr algn="r"/>
            <a:r>
              <a:rPr lang="en-US" sz="1400" b="1" dirty="0"/>
              <a:t>Service providers</a:t>
            </a:r>
          </a:p>
          <a:p>
            <a:pPr algn="r"/>
            <a:endParaRPr lang="en-US" sz="1400" b="1" dirty="0"/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51FBBA9E-41EB-C44E-89F8-147F23CBF700}"/>
              </a:ext>
            </a:extLst>
          </p:cNvPr>
          <p:cNvSpPr txBox="1"/>
          <p:nvPr/>
        </p:nvSpPr>
        <p:spPr>
          <a:xfrm>
            <a:off x="1355769" y="1690771"/>
            <a:ext cx="22370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Open Research Demonstrators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86F4D6FC-7E65-1E4D-B8DA-9EC003B43814}"/>
              </a:ext>
            </a:extLst>
          </p:cNvPr>
          <p:cNvSpPr txBox="1"/>
          <p:nvPr/>
        </p:nvSpPr>
        <p:spPr>
          <a:xfrm>
            <a:off x="1122041" y="670776"/>
            <a:ext cx="2092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Communication and Engagement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BDA4561F-D41C-1344-9E26-203D5C10F6F0}"/>
              </a:ext>
            </a:extLst>
          </p:cNvPr>
          <p:cNvSpPr txBox="1"/>
          <p:nvPr/>
        </p:nvSpPr>
        <p:spPr>
          <a:xfrm>
            <a:off x="5075888" y="3228876"/>
            <a:ext cx="112090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EOSC NORDIC</a:t>
            </a:r>
          </a:p>
        </p:txBody>
      </p:sp>
      <p:sp>
        <p:nvSpPr>
          <p:cNvPr id="133" name="Oval 132">
            <a:extLst>
              <a:ext uri="{FF2B5EF4-FFF2-40B4-BE49-F238E27FC236}">
                <a16:creationId xmlns:a16="http://schemas.microsoft.com/office/drawing/2014/main" id="{BA36CE5D-F7E4-0C47-8F8D-E7AFABCC29AE}"/>
              </a:ext>
            </a:extLst>
          </p:cNvPr>
          <p:cNvSpPr/>
          <p:nvPr/>
        </p:nvSpPr>
        <p:spPr>
          <a:xfrm rot="19509684">
            <a:off x="6691540" y="3890112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B0F71FA9-74CF-AB46-8C10-3D57B509E821}"/>
              </a:ext>
            </a:extLst>
          </p:cNvPr>
          <p:cNvSpPr txBox="1"/>
          <p:nvPr/>
        </p:nvSpPr>
        <p:spPr>
          <a:xfrm>
            <a:off x="9032250" y="98592"/>
            <a:ext cx="3035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STAKEHOLDERS INVOLVEMENT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4DC3954B-A41B-9146-B259-A5011D76FAB3}"/>
              </a:ext>
            </a:extLst>
          </p:cNvPr>
          <p:cNvSpPr txBox="1"/>
          <p:nvPr/>
        </p:nvSpPr>
        <p:spPr>
          <a:xfrm>
            <a:off x="450955" y="199171"/>
            <a:ext cx="2553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WORK PACKAGES</a:t>
            </a:r>
          </a:p>
        </p:txBody>
      </p:sp>
      <p:sp>
        <p:nvSpPr>
          <p:cNvPr id="110" name="Rounded Rectangle 109">
            <a:extLst>
              <a:ext uri="{FF2B5EF4-FFF2-40B4-BE49-F238E27FC236}">
                <a16:creationId xmlns:a16="http://schemas.microsoft.com/office/drawing/2014/main" id="{BC2C2C79-7396-F64E-8852-FE6C1D49470F}"/>
              </a:ext>
            </a:extLst>
          </p:cNvPr>
          <p:cNvSpPr/>
          <p:nvPr/>
        </p:nvSpPr>
        <p:spPr>
          <a:xfrm>
            <a:off x="9396921" y="436244"/>
            <a:ext cx="2489090" cy="68020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8804FDAF-39BD-6341-B3DC-478D747CDB26}"/>
              </a:ext>
            </a:extLst>
          </p:cNvPr>
          <p:cNvSpPr txBox="1"/>
          <p:nvPr/>
        </p:nvSpPr>
        <p:spPr>
          <a:xfrm>
            <a:off x="9223595" y="475599"/>
            <a:ext cx="2681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e-Infrastructure- and </a:t>
            </a:r>
          </a:p>
          <a:p>
            <a:pPr algn="r"/>
            <a:r>
              <a:rPr lang="en-GB" sz="1600" dirty="0"/>
              <a:t>service providers</a:t>
            </a:r>
            <a:endParaRPr lang="en-US" sz="1600" dirty="0"/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4CC5D2E5-A06E-074F-BEB0-288FA154260D}"/>
              </a:ext>
            </a:extLst>
          </p:cNvPr>
          <p:cNvSpPr/>
          <p:nvPr/>
        </p:nvSpPr>
        <p:spPr>
          <a:xfrm rot="20917261">
            <a:off x="6852860" y="2958714"/>
            <a:ext cx="2961981" cy="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D7905EA2-3399-9948-BEBB-62F9E7EBAB89}"/>
              </a:ext>
            </a:extLst>
          </p:cNvPr>
          <p:cNvSpPr/>
          <p:nvPr/>
        </p:nvSpPr>
        <p:spPr>
          <a:xfrm>
            <a:off x="9582289" y="2593740"/>
            <a:ext cx="1350655" cy="293688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3" name="Rounded Rectangle 112">
            <a:extLst>
              <a:ext uri="{FF2B5EF4-FFF2-40B4-BE49-F238E27FC236}">
                <a16:creationId xmlns:a16="http://schemas.microsoft.com/office/drawing/2014/main" id="{D6D3B9E5-E8C8-9440-8CD1-4BF7F8132EC4}"/>
              </a:ext>
            </a:extLst>
          </p:cNvPr>
          <p:cNvSpPr/>
          <p:nvPr/>
        </p:nvSpPr>
        <p:spPr>
          <a:xfrm>
            <a:off x="9436057" y="1444539"/>
            <a:ext cx="2489090" cy="68020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4" name="Oval 133">
            <a:extLst>
              <a:ext uri="{FF2B5EF4-FFF2-40B4-BE49-F238E27FC236}">
                <a16:creationId xmlns:a16="http://schemas.microsoft.com/office/drawing/2014/main" id="{8D53A317-20EB-694D-B685-2236654219A9}"/>
              </a:ext>
            </a:extLst>
          </p:cNvPr>
          <p:cNvSpPr/>
          <p:nvPr/>
        </p:nvSpPr>
        <p:spPr>
          <a:xfrm rot="19509684">
            <a:off x="7243469" y="2412055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18E3E61F-C20D-8548-942B-D32AECB6D4DE}"/>
              </a:ext>
            </a:extLst>
          </p:cNvPr>
          <p:cNvSpPr txBox="1"/>
          <p:nvPr/>
        </p:nvSpPr>
        <p:spPr>
          <a:xfrm>
            <a:off x="10201384" y="1602651"/>
            <a:ext cx="2681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Data repositories</a:t>
            </a:r>
            <a:endParaRPr lang="en-US" sz="1600" dirty="0"/>
          </a:p>
        </p:txBody>
      </p:sp>
      <p:sp>
        <p:nvSpPr>
          <p:cNvPr id="115" name="Rounded Rectangle 114">
            <a:extLst>
              <a:ext uri="{FF2B5EF4-FFF2-40B4-BE49-F238E27FC236}">
                <a16:creationId xmlns:a16="http://schemas.microsoft.com/office/drawing/2014/main" id="{4BA02110-6734-8947-B542-BC31676B17E8}"/>
              </a:ext>
            </a:extLst>
          </p:cNvPr>
          <p:cNvSpPr/>
          <p:nvPr/>
        </p:nvSpPr>
        <p:spPr>
          <a:xfrm>
            <a:off x="9433255" y="2403857"/>
            <a:ext cx="2489090" cy="68020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" name="Rounded Rectangle 116">
            <a:extLst>
              <a:ext uri="{FF2B5EF4-FFF2-40B4-BE49-F238E27FC236}">
                <a16:creationId xmlns:a16="http://schemas.microsoft.com/office/drawing/2014/main" id="{553FB996-4214-7042-8A88-EB3CCFC9C956}"/>
              </a:ext>
            </a:extLst>
          </p:cNvPr>
          <p:cNvSpPr/>
          <p:nvPr/>
        </p:nvSpPr>
        <p:spPr>
          <a:xfrm>
            <a:off x="9433255" y="3397191"/>
            <a:ext cx="2489090" cy="68020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TextBox 117">
            <a:extLst>
              <a:ext uri="{FF2B5EF4-FFF2-40B4-BE49-F238E27FC236}">
                <a16:creationId xmlns:a16="http://schemas.microsoft.com/office/drawing/2014/main" id="{7D19B048-7183-B146-A06A-93961F458199}"/>
              </a:ext>
            </a:extLst>
          </p:cNvPr>
          <p:cNvSpPr txBox="1"/>
          <p:nvPr/>
        </p:nvSpPr>
        <p:spPr>
          <a:xfrm>
            <a:off x="9192655" y="4631420"/>
            <a:ext cx="2681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Research Councils &amp; </a:t>
            </a:r>
          </a:p>
          <a:p>
            <a:pPr algn="r"/>
            <a:r>
              <a:rPr lang="en-GB" sz="1600" dirty="0"/>
              <a:t>Funding Agencies</a:t>
            </a:r>
            <a:endParaRPr lang="en-US" sz="1600" dirty="0"/>
          </a:p>
        </p:txBody>
      </p:sp>
      <p:sp>
        <p:nvSpPr>
          <p:cNvPr id="119" name="Rounded Rectangle 118">
            <a:extLst>
              <a:ext uri="{FF2B5EF4-FFF2-40B4-BE49-F238E27FC236}">
                <a16:creationId xmlns:a16="http://schemas.microsoft.com/office/drawing/2014/main" id="{A62B7738-622E-5A4D-90A3-09B0A9291358}"/>
              </a:ext>
            </a:extLst>
          </p:cNvPr>
          <p:cNvSpPr/>
          <p:nvPr/>
        </p:nvSpPr>
        <p:spPr>
          <a:xfrm>
            <a:off x="9438380" y="4531526"/>
            <a:ext cx="2489090" cy="680206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TextBox 119">
            <a:extLst>
              <a:ext uri="{FF2B5EF4-FFF2-40B4-BE49-F238E27FC236}">
                <a16:creationId xmlns:a16="http://schemas.microsoft.com/office/drawing/2014/main" id="{47969575-CB06-2040-8001-7DCE18046B1A}"/>
              </a:ext>
            </a:extLst>
          </p:cNvPr>
          <p:cNvSpPr txBox="1"/>
          <p:nvPr/>
        </p:nvSpPr>
        <p:spPr>
          <a:xfrm>
            <a:off x="9127711" y="3555169"/>
            <a:ext cx="268173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Universities &amp; Libraries</a:t>
            </a:r>
            <a:endParaRPr lang="en-US" sz="1600" dirty="0"/>
          </a:p>
        </p:txBody>
      </p:sp>
      <p:sp>
        <p:nvSpPr>
          <p:cNvPr id="121" name="Rounded Rectangle 120">
            <a:extLst>
              <a:ext uri="{FF2B5EF4-FFF2-40B4-BE49-F238E27FC236}">
                <a16:creationId xmlns:a16="http://schemas.microsoft.com/office/drawing/2014/main" id="{EFE73009-813E-1947-A1BA-1E83621B805A}"/>
              </a:ext>
            </a:extLst>
          </p:cNvPr>
          <p:cNvSpPr/>
          <p:nvPr/>
        </p:nvSpPr>
        <p:spPr>
          <a:xfrm>
            <a:off x="9396353" y="5835401"/>
            <a:ext cx="2489090" cy="804909"/>
          </a:xfrm>
          <a:prstGeom prst="round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742A4B72-E017-5644-8362-D8F19547DAE5}"/>
              </a:ext>
            </a:extLst>
          </p:cNvPr>
          <p:cNvSpPr/>
          <p:nvPr/>
        </p:nvSpPr>
        <p:spPr>
          <a:xfrm rot="19509684">
            <a:off x="7960917" y="2098474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79968FF7-B23F-C148-87F6-555E87CDB1C8}"/>
              </a:ext>
            </a:extLst>
          </p:cNvPr>
          <p:cNvSpPr txBox="1"/>
          <p:nvPr/>
        </p:nvSpPr>
        <p:spPr>
          <a:xfrm>
            <a:off x="222836" y="4692419"/>
            <a:ext cx="18948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b="1" dirty="0"/>
              <a:t>Policies, legal issues and sustainability</a:t>
            </a:r>
          </a:p>
          <a:p>
            <a:endParaRPr lang="en-US" sz="1400" b="1" dirty="0"/>
          </a:p>
        </p:txBody>
      </p:sp>
      <p:sp>
        <p:nvSpPr>
          <p:cNvPr id="138" name="Rectangle 137">
            <a:extLst>
              <a:ext uri="{FF2B5EF4-FFF2-40B4-BE49-F238E27FC236}">
                <a16:creationId xmlns:a16="http://schemas.microsoft.com/office/drawing/2014/main" id="{BDB2C044-0241-EE47-851F-287883316DAD}"/>
              </a:ext>
            </a:extLst>
          </p:cNvPr>
          <p:cNvSpPr/>
          <p:nvPr/>
        </p:nvSpPr>
        <p:spPr>
          <a:xfrm>
            <a:off x="8643446" y="6173668"/>
            <a:ext cx="1424381" cy="72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6" name="Oval 135">
            <a:extLst>
              <a:ext uri="{FF2B5EF4-FFF2-40B4-BE49-F238E27FC236}">
                <a16:creationId xmlns:a16="http://schemas.microsoft.com/office/drawing/2014/main" id="{E26C5A35-364B-8B41-BFAB-5EF43B125C6E}"/>
              </a:ext>
            </a:extLst>
          </p:cNvPr>
          <p:cNvSpPr/>
          <p:nvPr/>
        </p:nvSpPr>
        <p:spPr>
          <a:xfrm rot="19509684">
            <a:off x="7061849" y="1575023"/>
            <a:ext cx="359132" cy="33654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7" name="Oval 136">
            <a:extLst>
              <a:ext uri="{FF2B5EF4-FFF2-40B4-BE49-F238E27FC236}">
                <a16:creationId xmlns:a16="http://schemas.microsoft.com/office/drawing/2014/main" id="{60794B36-BA6A-2D40-AD99-B48A64C665E2}"/>
              </a:ext>
            </a:extLst>
          </p:cNvPr>
          <p:cNvSpPr/>
          <p:nvPr/>
        </p:nvSpPr>
        <p:spPr>
          <a:xfrm rot="19509684">
            <a:off x="7332196" y="1309424"/>
            <a:ext cx="359132" cy="33654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0" name="Oval 139">
            <a:extLst>
              <a:ext uri="{FF2B5EF4-FFF2-40B4-BE49-F238E27FC236}">
                <a16:creationId xmlns:a16="http://schemas.microsoft.com/office/drawing/2014/main" id="{6648AA42-ECA5-B04D-9FA8-392EB1C0EC13}"/>
              </a:ext>
            </a:extLst>
          </p:cNvPr>
          <p:cNvSpPr/>
          <p:nvPr/>
        </p:nvSpPr>
        <p:spPr>
          <a:xfrm rot="19509684">
            <a:off x="8168422" y="2810904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1" name="Oval 140">
            <a:extLst>
              <a:ext uri="{FF2B5EF4-FFF2-40B4-BE49-F238E27FC236}">
                <a16:creationId xmlns:a16="http://schemas.microsoft.com/office/drawing/2014/main" id="{23309122-0909-4F47-9D6A-1D9F36F68293}"/>
              </a:ext>
            </a:extLst>
          </p:cNvPr>
          <p:cNvSpPr/>
          <p:nvPr/>
        </p:nvSpPr>
        <p:spPr>
          <a:xfrm rot="19509684">
            <a:off x="8207832" y="3524152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2" name="Oval 141">
            <a:extLst>
              <a:ext uri="{FF2B5EF4-FFF2-40B4-BE49-F238E27FC236}">
                <a16:creationId xmlns:a16="http://schemas.microsoft.com/office/drawing/2014/main" id="{9217C476-1E5F-BE44-81C6-C50CC3F46611}"/>
              </a:ext>
            </a:extLst>
          </p:cNvPr>
          <p:cNvSpPr/>
          <p:nvPr/>
        </p:nvSpPr>
        <p:spPr>
          <a:xfrm rot="19509684">
            <a:off x="8033186" y="4309467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3" name="Oval 142">
            <a:extLst>
              <a:ext uri="{FF2B5EF4-FFF2-40B4-BE49-F238E27FC236}">
                <a16:creationId xmlns:a16="http://schemas.microsoft.com/office/drawing/2014/main" id="{28E1BCCD-5AE6-BB48-9810-B16C3A46E4A6}"/>
              </a:ext>
            </a:extLst>
          </p:cNvPr>
          <p:cNvSpPr/>
          <p:nvPr/>
        </p:nvSpPr>
        <p:spPr>
          <a:xfrm rot="19509684">
            <a:off x="7533212" y="5176384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4" name="Oval 143">
            <a:extLst>
              <a:ext uri="{FF2B5EF4-FFF2-40B4-BE49-F238E27FC236}">
                <a16:creationId xmlns:a16="http://schemas.microsoft.com/office/drawing/2014/main" id="{72B24452-6BEA-4D43-976B-911C39A0EAB3}"/>
              </a:ext>
            </a:extLst>
          </p:cNvPr>
          <p:cNvSpPr/>
          <p:nvPr/>
        </p:nvSpPr>
        <p:spPr>
          <a:xfrm rot="19509684">
            <a:off x="6590431" y="2113009"/>
            <a:ext cx="359132" cy="33654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D4E8FAB3-8536-F641-AFF2-57D991F0EBA3}"/>
              </a:ext>
            </a:extLst>
          </p:cNvPr>
          <p:cNvSpPr txBox="1"/>
          <p:nvPr/>
        </p:nvSpPr>
        <p:spPr>
          <a:xfrm>
            <a:off x="575661" y="2595995"/>
            <a:ext cx="22370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1400" b="1" dirty="0"/>
              <a:t>FAIR Data</a:t>
            </a:r>
          </a:p>
          <a:p>
            <a:endParaRPr lang="en-US" sz="1400" b="1" dirty="0"/>
          </a:p>
          <a:p>
            <a:endParaRPr lang="en-US" sz="1400" b="1" dirty="0"/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80287FE-6171-0345-A846-99E84D798D63}"/>
              </a:ext>
            </a:extLst>
          </p:cNvPr>
          <p:cNvSpPr/>
          <p:nvPr/>
        </p:nvSpPr>
        <p:spPr>
          <a:xfrm rot="19509684">
            <a:off x="6767581" y="3098496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7" name="Oval 156">
            <a:extLst>
              <a:ext uri="{FF2B5EF4-FFF2-40B4-BE49-F238E27FC236}">
                <a16:creationId xmlns:a16="http://schemas.microsoft.com/office/drawing/2014/main" id="{ED5A3A44-DCE9-9B4A-90EC-48F3F9190902}"/>
              </a:ext>
            </a:extLst>
          </p:cNvPr>
          <p:cNvSpPr/>
          <p:nvPr/>
        </p:nvSpPr>
        <p:spPr>
          <a:xfrm rot="19509684">
            <a:off x="7785220" y="2899392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EBA34EB0-3C2E-2C43-85AE-CB8F60F53F73}"/>
              </a:ext>
            </a:extLst>
          </p:cNvPr>
          <p:cNvSpPr/>
          <p:nvPr/>
        </p:nvSpPr>
        <p:spPr>
          <a:xfrm rot="19509684">
            <a:off x="7147740" y="3500748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8" name="Oval 157">
            <a:extLst>
              <a:ext uri="{FF2B5EF4-FFF2-40B4-BE49-F238E27FC236}">
                <a16:creationId xmlns:a16="http://schemas.microsoft.com/office/drawing/2014/main" id="{A8EA54B6-03D1-E041-9B13-DD3AE77501EF}"/>
              </a:ext>
            </a:extLst>
          </p:cNvPr>
          <p:cNvSpPr/>
          <p:nvPr/>
        </p:nvSpPr>
        <p:spPr>
          <a:xfrm rot="19509684">
            <a:off x="6483859" y="4230624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0" name="TextBox 159">
            <a:extLst>
              <a:ext uri="{FF2B5EF4-FFF2-40B4-BE49-F238E27FC236}">
                <a16:creationId xmlns:a16="http://schemas.microsoft.com/office/drawing/2014/main" id="{E27B5A6D-C303-0D45-A6AB-109DA8BAA0D1}"/>
              </a:ext>
            </a:extLst>
          </p:cNvPr>
          <p:cNvSpPr txBox="1"/>
          <p:nvPr/>
        </p:nvSpPr>
        <p:spPr>
          <a:xfrm>
            <a:off x="9166871" y="4581809"/>
            <a:ext cx="2681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Research Councils and Funding Agencies</a:t>
            </a:r>
            <a:endParaRPr lang="en-US" sz="1600" dirty="0"/>
          </a:p>
        </p:txBody>
      </p:sp>
      <p:sp>
        <p:nvSpPr>
          <p:cNvPr id="122" name="TextBox 121">
            <a:extLst>
              <a:ext uri="{FF2B5EF4-FFF2-40B4-BE49-F238E27FC236}">
                <a16:creationId xmlns:a16="http://schemas.microsoft.com/office/drawing/2014/main" id="{4084EB48-E40C-6248-BAFF-00DE01974074}"/>
              </a:ext>
            </a:extLst>
          </p:cNvPr>
          <p:cNvSpPr txBox="1"/>
          <p:nvPr/>
        </p:nvSpPr>
        <p:spPr>
          <a:xfrm>
            <a:off x="9127711" y="5959451"/>
            <a:ext cx="2681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Governmental agencies </a:t>
            </a:r>
          </a:p>
          <a:p>
            <a:pPr algn="r"/>
            <a:r>
              <a:rPr lang="en-GB" sz="1600" dirty="0"/>
              <a:t>and Ministries</a:t>
            </a:r>
            <a:endParaRPr lang="en-US" sz="1600" dirty="0"/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8D9B1FC6-AEE8-A648-ACF4-4B30D34AA09D}"/>
              </a:ext>
            </a:extLst>
          </p:cNvPr>
          <p:cNvSpPr txBox="1"/>
          <p:nvPr/>
        </p:nvSpPr>
        <p:spPr>
          <a:xfrm>
            <a:off x="9144406" y="2441957"/>
            <a:ext cx="26817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/>
              <a:t>Research communities</a:t>
            </a:r>
          </a:p>
          <a:p>
            <a:pPr algn="r"/>
            <a:r>
              <a:rPr lang="en-GB" sz="1600" dirty="0"/>
              <a:t>and institutions</a:t>
            </a:r>
            <a:endParaRPr lang="en-US" sz="1600" dirty="0"/>
          </a:p>
        </p:txBody>
      </p:sp>
      <p:sp>
        <p:nvSpPr>
          <p:cNvPr id="163" name="Oval 162">
            <a:extLst>
              <a:ext uri="{FF2B5EF4-FFF2-40B4-BE49-F238E27FC236}">
                <a16:creationId xmlns:a16="http://schemas.microsoft.com/office/drawing/2014/main" id="{1E98E766-4D3D-1243-9FC7-DDF64A7D19F2}"/>
              </a:ext>
            </a:extLst>
          </p:cNvPr>
          <p:cNvSpPr/>
          <p:nvPr/>
        </p:nvSpPr>
        <p:spPr>
          <a:xfrm>
            <a:off x="9219543" y="3451214"/>
            <a:ext cx="539230" cy="539230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2" name="Picture 161">
            <a:extLst>
              <a:ext uri="{FF2B5EF4-FFF2-40B4-BE49-F238E27FC236}">
                <a16:creationId xmlns:a16="http://schemas.microsoft.com/office/drawing/2014/main" id="{F4888CA3-D260-6149-8A03-E53A90EA69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11334" y="3554206"/>
            <a:ext cx="351027" cy="332870"/>
          </a:xfrm>
          <a:prstGeom prst="rect">
            <a:avLst/>
          </a:prstGeom>
        </p:spPr>
      </p:pic>
      <p:sp>
        <p:nvSpPr>
          <p:cNvPr id="164" name="Oval 163">
            <a:extLst>
              <a:ext uri="{FF2B5EF4-FFF2-40B4-BE49-F238E27FC236}">
                <a16:creationId xmlns:a16="http://schemas.microsoft.com/office/drawing/2014/main" id="{2BE44DFB-A539-3A4E-9DC9-C91E7C7E2E4E}"/>
              </a:ext>
            </a:extLst>
          </p:cNvPr>
          <p:cNvSpPr/>
          <p:nvPr/>
        </p:nvSpPr>
        <p:spPr>
          <a:xfrm>
            <a:off x="9208154" y="2470447"/>
            <a:ext cx="539230" cy="539230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5" name="Oval 164">
            <a:extLst>
              <a:ext uri="{FF2B5EF4-FFF2-40B4-BE49-F238E27FC236}">
                <a16:creationId xmlns:a16="http://schemas.microsoft.com/office/drawing/2014/main" id="{1F5925F8-2EAB-B345-8275-C634F72A430D}"/>
              </a:ext>
            </a:extLst>
          </p:cNvPr>
          <p:cNvSpPr/>
          <p:nvPr/>
        </p:nvSpPr>
        <p:spPr>
          <a:xfrm>
            <a:off x="9204551" y="4609650"/>
            <a:ext cx="539230" cy="539230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6" name="Oval 165">
            <a:extLst>
              <a:ext uri="{FF2B5EF4-FFF2-40B4-BE49-F238E27FC236}">
                <a16:creationId xmlns:a16="http://schemas.microsoft.com/office/drawing/2014/main" id="{43750CB6-D68F-8E44-9797-63BEF2BEBFAC}"/>
              </a:ext>
            </a:extLst>
          </p:cNvPr>
          <p:cNvSpPr/>
          <p:nvPr/>
        </p:nvSpPr>
        <p:spPr>
          <a:xfrm>
            <a:off x="9191142" y="5911373"/>
            <a:ext cx="539230" cy="539230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8" name="Picture 167">
            <a:extLst>
              <a:ext uri="{FF2B5EF4-FFF2-40B4-BE49-F238E27FC236}">
                <a16:creationId xmlns:a16="http://schemas.microsoft.com/office/drawing/2014/main" id="{D9BA2161-B15E-A94A-A245-1913664086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83909" y="2527158"/>
            <a:ext cx="394209" cy="431398"/>
          </a:xfrm>
          <a:prstGeom prst="rect">
            <a:avLst/>
          </a:prstGeom>
        </p:spPr>
      </p:pic>
      <p:pic>
        <p:nvPicPr>
          <p:cNvPr id="170" name="Picture 169">
            <a:extLst>
              <a:ext uri="{FF2B5EF4-FFF2-40B4-BE49-F238E27FC236}">
                <a16:creationId xmlns:a16="http://schemas.microsoft.com/office/drawing/2014/main" id="{8DD641B2-E5D7-2348-9D10-087C5B96F0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76692" y="6005797"/>
            <a:ext cx="358486" cy="385041"/>
          </a:xfrm>
          <a:prstGeom prst="rect">
            <a:avLst/>
          </a:prstGeom>
        </p:spPr>
      </p:pic>
      <p:sp>
        <p:nvSpPr>
          <p:cNvPr id="171" name="Oval 170">
            <a:extLst>
              <a:ext uri="{FF2B5EF4-FFF2-40B4-BE49-F238E27FC236}">
                <a16:creationId xmlns:a16="http://schemas.microsoft.com/office/drawing/2014/main" id="{A75B824F-D5A3-2346-BE20-DA915B1E136F}"/>
              </a:ext>
            </a:extLst>
          </p:cNvPr>
          <p:cNvSpPr/>
          <p:nvPr/>
        </p:nvSpPr>
        <p:spPr>
          <a:xfrm>
            <a:off x="9191199" y="1531947"/>
            <a:ext cx="539230" cy="539230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EEEC25A3-3A7B-6645-A7E7-87679C6C69C5}"/>
              </a:ext>
            </a:extLst>
          </p:cNvPr>
          <p:cNvSpPr/>
          <p:nvPr/>
        </p:nvSpPr>
        <p:spPr>
          <a:xfrm>
            <a:off x="9191142" y="509522"/>
            <a:ext cx="539230" cy="539230"/>
          </a:xfrm>
          <a:prstGeom prst="ellipse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" name="Picture 173">
            <a:extLst>
              <a:ext uri="{FF2B5EF4-FFF2-40B4-BE49-F238E27FC236}">
                <a16:creationId xmlns:a16="http://schemas.microsoft.com/office/drawing/2014/main" id="{491BDE0D-20FB-3A4B-BF1A-FDBBFF7DDE3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5560" y="1656883"/>
            <a:ext cx="274280" cy="311927"/>
          </a:xfrm>
          <a:prstGeom prst="rect">
            <a:avLst/>
          </a:prstGeom>
        </p:spPr>
      </p:pic>
      <p:pic>
        <p:nvPicPr>
          <p:cNvPr id="176" name="Picture 175">
            <a:extLst>
              <a:ext uri="{FF2B5EF4-FFF2-40B4-BE49-F238E27FC236}">
                <a16:creationId xmlns:a16="http://schemas.microsoft.com/office/drawing/2014/main" id="{843D7038-5E3D-4D41-9F1F-3AC913D000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17454" y="4690450"/>
            <a:ext cx="343064" cy="390151"/>
          </a:xfrm>
          <a:prstGeom prst="rect">
            <a:avLst/>
          </a:prstGeom>
        </p:spPr>
      </p:pic>
      <p:pic>
        <p:nvPicPr>
          <p:cNvPr id="178" name="Picture 177">
            <a:extLst>
              <a:ext uri="{FF2B5EF4-FFF2-40B4-BE49-F238E27FC236}">
                <a16:creationId xmlns:a16="http://schemas.microsoft.com/office/drawing/2014/main" id="{10F86C0E-48C4-3942-87A5-FD91FD6508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1398" y="619756"/>
            <a:ext cx="433908" cy="314209"/>
          </a:xfrm>
          <a:prstGeom prst="rect">
            <a:avLst/>
          </a:prstGeom>
        </p:spPr>
      </p:pic>
      <p:sp>
        <p:nvSpPr>
          <p:cNvPr id="179" name="Oval 178">
            <a:extLst>
              <a:ext uri="{FF2B5EF4-FFF2-40B4-BE49-F238E27FC236}">
                <a16:creationId xmlns:a16="http://schemas.microsoft.com/office/drawing/2014/main" id="{B9508D7B-896B-2E4B-89EA-0017B5B59563}"/>
              </a:ext>
            </a:extLst>
          </p:cNvPr>
          <p:cNvSpPr/>
          <p:nvPr/>
        </p:nvSpPr>
        <p:spPr>
          <a:xfrm rot="19509684">
            <a:off x="6808903" y="1832635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742A4B72-E017-5644-8362-D8F19547DAE5}"/>
              </a:ext>
            </a:extLst>
          </p:cNvPr>
          <p:cNvSpPr/>
          <p:nvPr/>
        </p:nvSpPr>
        <p:spPr>
          <a:xfrm rot="19509684">
            <a:off x="7591828" y="2244471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9E12D90-284C-1144-9EB5-BECAE7FEA5B6}"/>
              </a:ext>
            </a:extLst>
          </p:cNvPr>
          <p:cNvSpPr/>
          <p:nvPr/>
        </p:nvSpPr>
        <p:spPr>
          <a:xfrm rot="19509684">
            <a:off x="6140048" y="2633844"/>
            <a:ext cx="326484" cy="33654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59E12D90-284C-1144-9EB5-BECAE7FEA5B6}"/>
              </a:ext>
            </a:extLst>
          </p:cNvPr>
          <p:cNvSpPr/>
          <p:nvPr/>
        </p:nvSpPr>
        <p:spPr>
          <a:xfrm rot="19509684">
            <a:off x="6242254" y="4032960"/>
            <a:ext cx="326484" cy="33654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59E12D90-284C-1144-9EB5-BECAE7FEA5B6}"/>
              </a:ext>
            </a:extLst>
          </p:cNvPr>
          <p:cNvSpPr/>
          <p:nvPr/>
        </p:nvSpPr>
        <p:spPr>
          <a:xfrm rot="19509684">
            <a:off x="6406828" y="3753285"/>
            <a:ext cx="326484" cy="336544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BA34EB0-3C2E-2C43-85AE-CB8F60F53F73}"/>
              </a:ext>
            </a:extLst>
          </p:cNvPr>
          <p:cNvSpPr/>
          <p:nvPr/>
        </p:nvSpPr>
        <p:spPr>
          <a:xfrm rot="19509684">
            <a:off x="6790251" y="3487274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EBA34EB0-3C2E-2C43-85AE-CB8F60F53F73}"/>
              </a:ext>
            </a:extLst>
          </p:cNvPr>
          <p:cNvSpPr/>
          <p:nvPr/>
        </p:nvSpPr>
        <p:spPr>
          <a:xfrm rot="19509684">
            <a:off x="6456047" y="3412006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BA34EB0-3C2E-2C43-85AE-CB8F60F53F73}"/>
              </a:ext>
            </a:extLst>
          </p:cNvPr>
          <p:cNvSpPr/>
          <p:nvPr/>
        </p:nvSpPr>
        <p:spPr>
          <a:xfrm rot="19509684">
            <a:off x="7493638" y="3489549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EBA34EB0-3C2E-2C43-85AE-CB8F60F53F73}"/>
              </a:ext>
            </a:extLst>
          </p:cNvPr>
          <p:cNvSpPr/>
          <p:nvPr/>
        </p:nvSpPr>
        <p:spPr>
          <a:xfrm rot="19509684">
            <a:off x="7845232" y="3506628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8D53A317-20EB-694D-B685-2236654219A9}"/>
              </a:ext>
            </a:extLst>
          </p:cNvPr>
          <p:cNvSpPr/>
          <p:nvPr/>
        </p:nvSpPr>
        <p:spPr>
          <a:xfrm rot="19509684">
            <a:off x="6919382" y="2574822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ED5A3A44-DCE9-9B4A-90EC-48F3F9190902}"/>
              </a:ext>
            </a:extLst>
          </p:cNvPr>
          <p:cNvSpPr/>
          <p:nvPr/>
        </p:nvSpPr>
        <p:spPr>
          <a:xfrm rot="19509684">
            <a:off x="7439510" y="2975218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ED5A3A44-DCE9-9B4A-90EC-48F3F9190902}"/>
              </a:ext>
            </a:extLst>
          </p:cNvPr>
          <p:cNvSpPr/>
          <p:nvPr/>
        </p:nvSpPr>
        <p:spPr>
          <a:xfrm rot="19509684">
            <a:off x="7098719" y="3033287"/>
            <a:ext cx="359132" cy="35820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30625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Ellipse 18">
            <a:extLst>
              <a:ext uri="{FF2B5EF4-FFF2-40B4-BE49-F238E27FC236}">
                <a16:creationId xmlns:a16="http://schemas.microsoft.com/office/drawing/2014/main" id="{E77E0403-E35B-5445-B390-AF0B5305823C}"/>
              </a:ext>
            </a:extLst>
          </p:cNvPr>
          <p:cNvSpPr/>
          <p:nvPr/>
        </p:nvSpPr>
        <p:spPr>
          <a:xfrm>
            <a:off x="2800224" y="133224"/>
            <a:ext cx="6591551" cy="6591551"/>
          </a:xfrm>
          <a:prstGeom prst="ellipse">
            <a:avLst/>
          </a:prstGeom>
          <a:solidFill>
            <a:srgbClr val="4EAA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F8E71515-EC2F-C04A-B6BA-0CCC5A9977E2}"/>
              </a:ext>
            </a:extLst>
          </p:cNvPr>
          <p:cNvSpPr/>
          <p:nvPr/>
        </p:nvSpPr>
        <p:spPr>
          <a:xfrm rot="19363875">
            <a:off x="4487402" y="574177"/>
            <a:ext cx="218304" cy="162152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34649A33-51A2-2448-B87A-D9142B392C67}"/>
              </a:ext>
            </a:extLst>
          </p:cNvPr>
          <p:cNvSpPr/>
          <p:nvPr/>
        </p:nvSpPr>
        <p:spPr>
          <a:xfrm rot="2156326">
            <a:off x="7387362" y="364816"/>
            <a:ext cx="232056" cy="18229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FF6E859-5F74-B640-BC49-BE293AC7C95A}"/>
              </a:ext>
            </a:extLst>
          </p:cNvPr>
          <p:cNvSpPr/>
          <p:nvPr/>
        </p:nvSpPr>
        <p:spPr>
          <a:xfrm rot="5400000">
            <a:off x="8485031" y="2252288"/>
            <a:ext cx="205182" cy="23581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B8E4DEAF-551A-5D4F-83C4-0CE4410F2EE4}"/>
              </a:ext>
            </a:extLst>
          </p:cNvPr>
          <p:cNvSpPr/>
          <p:nvPr/>
        </p:nvSpPr>
        <p:spPr>
          <a:xfrm rot="16200000">
            <a:off x="3095124" y="2258528"/>
            <a:ext cx="205181" cy="234569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FB9E60D0-D7C0-8142-B337-9CFCAED76F4B}"/>
              </a:ext>
            </a:extLst>
          </p:cNvPr>
          <p:cNvSpPr/>
          <p:nvPr/>
        </p:nvSpPr>
        <p:spPr>
          <a:xfrm rot="13374994">
            <a:off x="4480393" y="4692179"/>
            <a:ext cx="163722" cy="16577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DC62372F-6434-0E45-A805-DDF2BBF748BC}"/>
              </a:ext>
            </a:extLst>
          </p:cNvPr>
          <p:cNvSpPr/>
          <p:nvPr/>
        </p:nvSpPr>
        <p:spPr>
          <a:xfrm rot="19544537">
            <a:off x="7352423" y="4534231"/>
            <a:ext cx="197570" cy="17404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BFBE109-A044-0948-8D67-FB162D2AEAA8}"/>
              </a:ext>
            </a:extLst>
          </p:cNvPr>
          <p:cNvSpPr/>
          <p:nvPr/>
        </p:nvSpPr>
        <p:spPr>
          <a:xfrm>
            <a:off x="4252372" y="1659241"/>
            <a:ext cx="3585902" cy="350860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E3C5D8FE-FC66-BB43-9FE5-5E26D4F838C1}"/>
              </a:ext>
            </a:extLst>
          </p:cNvPr>
          <p:cNvSpPr txBox="1"/>
          <p:nvPr/>
        </p:nvSpPr>
        <p:spPr>
          <a:xfrm>
            <a:off x="7526232" y="1732365"/>
            <a:ext cx="158708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WP3 (ETAIS)</a:t>
            </a:r>
          </a:p>
          <a:p>
            <a:pPr algn="ctr"/>
            <a:r>
              <a:rPr lang="da-DK" dirty="0"/>
              <a:t>Support to EOSC Service </a:t>
            </a:r>
            <a:r>
              <a:rPr lang="da-DK" dirty="0" err="1"/>
              <a:t>providers</a:t>
            </a:r>
            <a:endParaRPr lang="da-DK" dirty="0"/>
          </a:p>
        </p:txBody>
      </p:sp>
      <p:cxnSp>
        <p:nvCxnSpPr>
          <p:cNvPr id="50" name="Lige forbindelse 49">
            <a:extLst>
              <a:ext uri="{FF2B5EF4-FFF2-40B4-BE49-F238E27FC236}">
                <a16:creationId xmlns:a16="http://schemas.microsoft.com/office/drawing/2014/main" id="{B808F1A8-2D92-A849-8FC2-246BACC93DE4}"/>
              </a:ext>
            </a:extLst>
          </p:cNvPr>
          <p:cNvCxnSpPr>
            <a:cxnSpLocks/>
          </p:cNvCxnSpPr>
          <p:nvPr/>
        </p:nvCxnSpPr>
        <p:spPr>
          <a:xfrm flipV="1">
            <a:off x="6069173" y="4943911"/>
            <a:ext cx="0" cy="223939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ge forbindelse 47">
            <a:extLst>
              <a:ext uri="{FF2B5EF4-FFF2-40B4-BE49-F238E27FC236}">
                <a16:creationId xmlns:a16="http://schemas.microsoft.com/office/drawing/2014/main" id="{82F3C7DC-1DAF-F84C-82B7-5EE8B6D21260}"/>
              </a:ext>
            </a:extLst>
          </p:cNvPr>
          <p:cNvCxnSpPr>
            <a:cxnSpLocks/>
          </p:cNvCxnSpPr>
          <p:nvPr/>
        </p:nvCxnSpPr>
        <p:spPr>
          <a:xfrm flipV="1">
            <a:off x="4451348" y="4121711"/>
            <a:ext cx="253962" cy="11831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Ellipse 25">
            <a:extLst>
              <a:ext uri="{FF2B5EF4-FFF2-40B4-BE49-F238E27FC236}">
                <a16:creationId xmlns:a16="http://schemas.microsoft.com/office/drawing/2014/main" id="{CEB680D5-6851-AE4C-9243-100597637B94}"/>
              </a:ext>
            </a:extLst>
          </p:cNvPr>
          <p:cNvSpPr/>
          <p:nvPr/>
        </p:nvSpPr>
        <p:spPr>
          <a:xfrm>
            <a:off x="4538742" y="1913958"/>
            <a:ext cx="3060862" cy="3060862"/>
          </a:xfrm>
          <a:prstGeom prst="ellipse">
            <a:avLst/>
          </a:prstGeom>
          <a:solidFill>
            <a:schemeClr val="tx1">
              <a:lumMod val="65000"/>
              <a:lumOff val="35000"/>
            </a:schemeClr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6D83B050-8ADE-6F46-ADC2-40D0AC4739F3}"/>
              </a:ext>
            </a:extLst>
          </p:cNvPr>
          <p:cNvSpPr/>
          <p:nvPr/>
        </p:nvSpPr>
        <p:spPr>
          <a:xfrm>
            <a:off x="5200583" y="2553511"/>
            <a:ext cx="1738843" cy="1738843"/>
          </a:xfrm>
          <a:prstGeom prst="ellipse">
            <a:avLst/>
          </a:prstGeom>
          <a:solidFill>
            <a:srgbClr val="75C5C0"/>
          </a:solidFill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dirty="0"/>
          </a:p>
        </p:txBody>
      </p:sp>
      <p:sp>
        <p:nvSpPr>
          <p:cNvPr id="24" name="Tekstfelt 23">
            <a:extLst>
              <a:ext uri="{FF2B5EF4-FFF2-40B4-BE49-F238E27FC236}">
                <a16:creationId xmlns:a16="http://schemas.microsoft.com/office/drawing/2014/main" id="{8F2725F4-8EDA-E14F-A3E3-3C332E38F4EC}"/>
              </a:ext>
            </a:extLst>
          </p:cNvPr>
          <p:cNvSpPr txBox="1"/>
          <p:nvPr/>
        </p:nvSpPr>
        <p:spPr>
          <a:xfrm>
            <a:off x="5325980" y="3135089"/>
            <a:ext cx="15147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 err="1"/>
              <a:t>Executive</a:t>
            </a:r>
            <a:endParaRPr lang="da-DK" b="1" dirty="0"/>
          </a:p>
          <a:p>
            <a:pPr algn="ctr"/>
            <a:r>
              <a:rPr lang="da-DK" b="1" dirty="0"/>
              <a:t> Board</a:t>
            </a:r>
          </a:p>
        </p:txBody>
      </p:sp>
      <p:sp>
        <p:nvSpPr>
          <p:cNvPr id="25" name="Tekstfelt 24">
            <a:extLst>
              <a:ext uri="{FF2B5EF4-FFF2-40B4-BE49-F238E27FC236}">
                <a16:creationId xmlns:a16="http://schemas.microsoft.com/office/drawing/2014/main" id="{6613263E-1707-584E-9FB5-1DD59890B590}"/>
              </a:ext>
            </a:extLst>
          </p:cNvPr>
          <p:cNvSpPr txBox="1"/>
          <p:nvPr/>
        </p:nvSpPr>
        <p:spPr>
          <a:xfrm>
            <a:off x="4866204" y="4208168"/>
            <a:ext cx="249798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>
                <a:solidFill>
                  <a:schemeClr val="bg1"/>
                </a:solidFill>
              </a:rPr>
              <a:t>Project Management Board</a:t>
            </a:r>
          </a:p>
        </p:txBody>
      </p:sp>
      <p:sp>
        <p:nvSpPr>
          <p:cNvPr id="27" name="Tekstfelt 26">
            <a:extLst>
              <a:ext uri="{FF2B5EF4-FFF2-40B4-BE49-F238E27FC236}">
                <a16:creationId xmlns:a16="http://schemas.microsoft.com/office/drawing/2014/main" id="{7E44FE7B-AC75-FF45-AF59-4730DE0DD03E}"/>
              </a:ext>
            </a:extLst>
          </p:cNvPr>
          <p:cNvSpPr txBox="1"/>
          <p:nvPr/>
        </p:nvSpPr>
        <p:spPr>
          <a:xfrm>
            <a:off x="5025425" y="542881"/>
            <a:ext cx="21299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WP2(CSC)</a:t>
            </a:r>
          </a:p>
          <a:p>
            <a:pPr algn="ctr"/>
            <a:r>
              <a:rPr lang="en-US" dirty="0"/>
              <a:t>Policies, legal issues and sustainability</a:t>
            </a:r>
          </a:p>
        </p:txBody>
      </p:sp>
      <p:sp>
        <p:nvSpPr>
          <p:cNvPr id="28" name="Tekstfelt 27">
            <a:extLst>
              <a:ext uri="{FF2B5EF4-FFF2-40B4-BE49-F238E27FC236}">
                <a16:creationId xmlns:a16="http://schemas.microsoft.com/office/drawing/2014/main" id="{91F3CE99-0691-3A4C-81C9-CBA62A4B2C8A}"/>
              </a:ext>
            </a:extLst>
          </p:cNvPr>
          <p:cNvSpPr txBox="1"/>
          <p:nvPr/>
        </p:nvSpPr>
        <p:spPr>
          <a:xfrm>
            <a:off x="3001796" y="1768074"/>
            <a:ext cx="159987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WP1 (</a:t>
            </a:r>
            <a:r>
              <a:rPr lang="da-DK" b="1" dirty="0" err="1"/>
              <a:t>NeIC</a:t>
            </a:r>
            <a:r>
              <a:rPr lang="da-DK" b="1" dirty="0"/>
              <a:t>)</a:t>
            </a:r>
          </a:p>
          <a:p>
            <a:pPr algn="ctr"/>
            <a:r>
              <a:rPr lang="da-DK" dirty="0"/>
              <a:t>Project </a:t>
            </a:r>
          </a:p>
          <a:p>
            <a:pPr algn="ctr"/>
            <a:r>
              <a:rPr lang="da-DK" dirty="0"/>
              <a:t>management </a:t>
            </a:r>
          </a:p>
          <a:p>
            <a:pPr algn="ctr"/>
            <a:r>
              <a:rPr lang="da-DK" dirty="0"/>
              <a:t>adm. &amp; </a:t>
            </a:r>
          </a:p>
          <a:p>
            <a:pPr algn="ctr"/>
            <a:r>
              <a:rPr lang="da-DK" dirty="0"/>
              <a:t>Finance </a:t>
            </a:r>
          </a:p>
        </p:txBody>
      </p:sp>
      <p:sp>
        <p:nvSpPr>
          <p:cNvPr id="29" name="Tekstfelt 28">
            <a:extLst>
              <a:ext uri="{FF2B5EF4-FFF2-40B4-BE49-F238E27FC236}">
                <a16:creationId xmlns:a16="http://schemas.microsoft.com/office/drawing/2014/main" id="{39BF9B40-900F-C042-8990-9AD43010AAC3}"/>
              </a:ext>
            </a:extLst>
          </p:cNvPr>
          <p:cNvSpPr txBox="1"/>
          <p:nvPr/>
        </p:nvSpPr>
        <p:spPr>
          <a:xfrm>
            <a:off x="2932945" y="3988304"/>
            <a:ext cx="173512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WP6 (CSC)</a:t>
            </a:r>
          </a:p>
          <a:p>
            <a:pPr algn="ctr"/>
            <a:r>
              <a:rPr lang="da-DK" dirty="0" err="1"/>
              <a:t>Communication</a:t>
            </a:r>
            <a:r>
              <a:rPr lang="da-DK" dirty="0"/>
              <a:t> &amp; Engagement</a:t>
            </a:r>
          </a:p>
        </p:txBody>
      </p:sp>
      <p:sp>
        <p:nvSpPr>
          <p:cNvPr id="30" name="Tekstfelt 29">
            <a:extLst>
              <a:ext uri="{FF2B5EF4-FFF2-40B4-BE49-F238E27FC236}">
                <a16:creationId xmlns:a16="http://schemas.microsoft.com/office/drawing/2014/main" id="{274C3E90-4997-CE4F-96E8-B65393E909C6}"/>
              </a:ext>
            </a:extLst>
          </p:cNvPr>
          <p:cNvSpPr txBox="1"/>
          <p:nvPr/>
        </p:nvSpPr>
        <p:spPr>
          <a:xfrm>
            <a:off x="5252596" y="5348344"/>
            <a:ext cx="17809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WP5 (UNINETT Sigma2)</a:t>
            </a:r>
          </a:p>
          <a:p>
            <a:pPr algn="ctr"/>
            <a:r>
              <a:rPr lang="da-DK" dirty="0"/>
              <a:t>Open Research</a:t>
            </a:r>
          </a:p>
          <a:p>
            <a:pPr algn="ctr"/>
            <a:r>
              <a:rPr lang="da-DK" dirty="0"/>
              <a:t>Demonstrators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5531CEA3-7756-684C-945C-EDBF7880FFB8}"/>
              </a:ext>
            </a:extLst>
          </p:cNvPr>
          <p:cNvSpPr txBox="1"/>
          <p:nvPr/>
        </p:nvSpPr>
        <p:spPr>
          <a:xfrm>
            <a:off x="7540564" y="4360241"/>
            <a:ext cx="15870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b="1" dirty="0"/>
              <a:t>WP4 (</a:t>
            </a:r>
            <a:r>
              <a:rPr lang="da-DK" b="1" dirty="0" err="1"/>
              <a:t>NeIC</a:t>
            </a:r>
            <a:r>
              <a:rPr lang="da-DK" b="1" dirty="0"/>
              <a:t>)</a:t>
            </a:r>
          </a:p>
          <a:p>
            <a:pPr algn="ctr"/>
            <a:r>
              <a:rPr lang="da-DK" dirty="0"/>
              <a:t>FAIR Data</a:t>
            </a:r>
          </a:p>
        </p:txBody>
      </p:sp>
      <p:cxnSp>
        <p:nvCxnSpPr>
          <p:cNvPr id="41" name="Lige forbindelse 40">
            <a:extLst>
              <a:ext uri="{FF2B5EF4-FFF2-40B4-BE49-F238E27FC236}">
                <a16:creationId xmlns:a16="http://schemas.microsoft.com/office/drawing/2014/main" id="{7E35FFCD-CE39-D145-9E34-8A23E3EE5BD9}"/>
              </a:ext>
            </a:extLst>
          </p:cNvPr>
          <p:cNvCxnSpPr>
            <a:cxnSpLocks/>
            <a:endCxn id="5" idx="0"/>
          </p:cNvCxnSpPr>
          <p:nvPr/>
        </p:nvCxnSpPr>
        <p:spPr>
          <a:xfrm flipV="1">
            <a:off x="6045323" y="1659241"/>
            <a:ext cx="0" cy="239516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Lige forbindelse 45">
            <a:extLst>
              <a:ext uri="{FF2B5EF4-FFF2-40B4-BE49-F238E27FC236}">
                <a16:creationId xmlns:a16="http://schemas.microsoft.com/office/drawing/2014/main" id="{4AFE3D7F-4464-2847-BCC8-C1079F2373D8}"/>
              </a:ext>
            </a:extLst>
          </p:cNvPr>
          <p:cNvCxnSpPr>
            <a:cxnSpLocks/>
          </p:cNvCxnSpPr>
          <p:nvPr/>
        </p:nvCxnSpPr>
        <p:spPr>
          <a:xfrm flipV="1">
            <a:off x="7408530" y="2562796"/>
            <a:ext cx="213589" cy="136673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Lige forbindelse 46">
            <a:extLst>
              <a:ext uri="{FF2B5EF4-FFF2-40B4-BE49-F238E27FC236}">
                <a16:creationId xmlns:a16="http://schemas.microsoft.com/office/drawing/2014/main" id="{C88ABA51-4513-5647-AA65-FB7D87084CF5}"/>
              </a:ext>
            </a:extLst>
          </p:cNvPr>
          <p:cNvCxnSpPr>
            <a:cxnSpLocks/>
          </p:cNvCxnSpPr>
          <p:nvPr/>
        </p:nvCxnSpPr>
        <p:spPr>
          <a:xfrm flipH="1" flipV="1">
            <a:off x="4455464" y="2564786"/>
            <a:ext cx="258695" cy="158621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Lige forbindelse 48">
            <a:extLst>
              <a:ext uri="{FF2B5EF4-FFF2-40B4-BE49-F238E27FC236}">
                <a16:creationId xmlns:a16="http://schemas.microsoft.com/office/drawing/2014/main" id="{3C7DF064-C516-764C-BCF3-0A703B5E9040}"/>
              </a:ext>
            </a:extLst>
          </p:cNvPr>
          <p:cNvCxnSpPr>
            <a:cxnSpLocks/>
          </p:cNvCxnSpPr>
          <p:nvPr/>
        </p:nvCxnSpPr>
        <p:spPr>
          <a:xfrm flipH="1" flipV="1">
            <a:off x="7417131" y="4121711"/>
            <a:ext cx="209360" cy="127704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Afrundet rektangel 1">
            <a:extLst>
              <a:ext uri="{FF2B5EF4-FFF2-40B4-BE49-F238E27FC236}">
                <a16:creationId xmlns:a16="http://schemas.microsoft.com/office/drawing/2014/main" id="{459550D3-F66B-6842-89D4-8409D2185BB7}"/>
              </a:ext>
            </a:extLst>
          </p:cNvPr>
          <p:cNvSpPr/>
          <p:nvPr/>
        </p:nvSpPr>
        <p:spPr>
          <a:xfrm>
            <a:off x="9429875" y="355924"/>
            <a:ext cx="2517302" cy="995987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95BBD40F-C9D4-FB41-91D3-8921ECB9545B}"/>
              </a:ext>
            </a:extLst>
          </p:cNvPr>
          <p:cNvSpPr txBox="1"/>
          <p:nvPr/>
        </p:nvSpPr>
        <p:spPr>
          <a:xfrm>
            <a:off x="9510253" y="567080"/>
            <a:ext cx="23581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>
                <a:solidFill>
                  <a:schemeClr val="bg1"/>
                </a:solidFill>
              </a:rPr>
              <a:t>General Assembly</a:t>
            </a:r>
          </a:p>
          <a:p>
            <a:pPr algn="ctr"/>
            <a:r>
              <a:rPr lang="da-DK" dirty="0">
                <a:solidFill>
                  <a:schemeClr val="bg1"/>
                </a:solidFill>
              </a:rPr>
              <a:t>Chair: The </a:t>
            </a:r>
            <a:r>
              <a:rPr lang="da-DK" dirty="0" err="1">
                <a:solidFill>
                  <a:schemeClr val="bg1"/>
                </a:solidFill>
              </a:rPr>
              <a:t>Coordinator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37" name="Afrundet rektangel 36">
            <a:extLst>
              <a:ext uri="{FF2B5EF4-FFF2-40B4-BE49-F238E27FC236}">
                <a16:creationId xmlns:a16="http://schemas.microsoft.com/office/drawing/2014/main" id="{2B762548-A26E-1A4B-A0F8-CC63F8CB7FE5}"/>
              </a:ext>
            </a:extLst>
          </p:cNvPr>
          <p:cNvSpPr/>
          <p:nvPr/>
        </p:nvSpPr>
        <p:spPr>
          <a:xfrm>
            <a:off x="9625417" y="2893491"/>
            <a:ext cx="2384827" cy="1093620"/>
          </a:xfrm>
          <a:prstGeom prst="roundRect">
            <a:avLst/>
          </a:prstGeom>
          <a:solidFill>
            <a:srgbClr val="76C5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38" name="Tekstfelt 37">
            <a:extLst>
              <a:ext uri="{FF2B5EF4-FFF2-40B4-BE49-F238E27FC236}">
                <a16:creationId xmlns:a16="http://schemas.microsoft.com/office/drawing/2014/main" id="{1769BB4A-33F3-494C-AA13-BAD42E4039E2}"/>
              </a:ext>
            </a:extLst>
          </p:cNvPr>
          <p:cNvSpPr txBox="1"/>
          <p:nvPr/>
        </p:nvSpPr>
        <p:spPr>
          <a:xfrm>
            <a:off x="9676217" y="3133431"/>
            <a:ext cx="22741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dirty="0"/>
              <a:t>International </a:t>
            </a:r>
          </a:p>
          <a:p>
            <a:pPr algn="ctr"/>
            <a:r>
              <a:rPr lang="da-DK" dirty="0" err="1"/>
              <a:t>Advisory</a:t>
            </a:r>
            <a:r>
              <a:rPr lang="da-DK" dirty="0"/>
              <a:t> </a:t>
            </a:r>
            <a:r>
              <a:rPr lang="da-DK" dirty="0" err="1"/>
              <a:t>Committee</a:t>
            </a:r>
            <a:endParaRPr lang="da-DK" dirty="0"/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15D0393E-98D1-4A47-B3D0-C5047A32BD1C}"/>
              </a:ext>
            </a:extLst>
          </p:cNvPr>
          <p:cNvCxnSpPr>
            <a:cxnSpLocks/>
            <a:stCxn id="2" idx="1"/>
          </p:cNvCxnSpPr>
          <p:nvPr/>
        </p:nvCxnSpPr>
        <p:spPr>
          <a:xfrm flipH="1">
            <a:off x="8730914" y="853918"/>
            <a:ext cx="698961" cy="497993"/>
          </a:xfrm>
          <a:prstGeom prst="line">
            <a:avLst/>
          </a:prstGeom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Lige forbindelse 16">
            <a:extLst>
              <a:ext uri="{FF2B5EF4-FFF2-40B4-BE49-F238E27FC236}">
                <a16:creationId xmlns:a16="http://schemas.microsoft.com/office/drawing/2014/main" id="{ACEA48D9-563D-9546-A12E-8FB1772E5CE0}"/>
              </a:ext>
            </a:extLst>
          </p:cNvPr>
          <p:cNvCxnSpPr>
            <a:cxnSpLocks/>
          </p:cNvCxnSpPr>
          <p:nvPr/>
        </p:nvCxnSpPr>
        <p:spPr>
          <a:xfrm flipV="1">
            <a:off x="6874475" y="3427049"/>
            <a:ext cx="2750942" cy="2788"/>
          </a:xfrm>
          <a:prstGeom prst="line">
            <a:avLst/>
          </a:prstGeom>
          <a:ln w="19050">
            <a:solidFill>
              <a:srgbClr val="76C5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Ellipse 51">
            <a:extLst>
              <a:ext uri="{FF2B5EF4-FFF2-40B4-BE49-F238E27FC236}">
                <a16:creationId xmlns:a16="http://schemas.microsoft.com/office/drawing/2014/main" id="{43E72D3D-A277-914D-85E3-A0873226DDAC}"/>
              </a:ext>
            </a:extLst>
          </p:cNvPr>
          <p:cNvSpPr/>
          <p:nvPr/>
        </p:nvSpPr>
        <p:spPr>
          <a:xfrm>
            <a:off x="2689191" y="20605"/>
            <a:ext cx="6790729" cy="6790729"/>
          </a:xfrm>
          <a:prstGeom prst="ellipse">
            <a:avLst/>
          </a:prstGeom>
          <a:noFill/>
          <a:ln w="19050">
            <a:solidFill>
              <a:schemeClr val="bg2">
                <a:lumMod val="5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pic>
        <p:nvPicPr>
          <p:cNvPr id="34" name="Picture 6">
            <a:extLst>
              <a:ext uri="{FF2B5EF4-FFF2-40B4-BE49-F238E27FC236}">
                <a16:creationId xmlns:a16="http://schemas.microsoft.com/office/drawing/2014/main" id="{7DD96589-A046-5F46-93EF-1B2FCF663B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79" y="216461"/>
            <a:ext cx="172720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9074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8479146" y="5508363"/>
            <a:ext cx="1357265" cy="17112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03ABFF8-FFA1-BA47-821E-2A46DD4C44E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6875"/>
          <a:stretch/>
        </p:blipFill>
        <p:spPr>
          <a:xfrm>
            <a:off x="3893189" y="-1121399"/>
            <a:ext cx="10555085" cy="666290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0C05957-807D-A04B-979C-7C6977C62DE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3789"/>
          <a:stretch/>
        </p:blipFill>
        <p:spPr>
          <a:xfrm>
            <a:off x="-1922621" y="-1141580"/>
            <a:ext cx="8066090" cy="10583886"/>
          </a:xfrm>
          <a:prstGeom prst="rect">
            <a:avLst/>
          </a:prstGeom>
        </p:spPr>
      </p:pic>
      <p:sp>
        <p:nvSpPr>
          <p:cNvPr id="7" name="Tekstfelt 6">
            <a:extLst>
              <a:ext uri="{FF2B5EF4-FFF2-40B4-BE49-F238E27FC236}">
                <a16:creationId xmlns:a16="http://schemas.microsoft.com/office/drawing/2014/main" id="{6BD7711F-8D4C-7646-BE46-BDFD13567C22}"/>
              </a:ext>
            </a:extLst>
          </p:cNvPr>
          <p:cNvSpPr txBox="1"/>
          <p:nvPr/>
        </p:nvSpPr>
        <p:spPr>
          <a:xfrm>
            <a:off x="-44781" y="3026031"/>
            <a:ext cx="356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Lene Krøl Andersen</a:t>
            </a:r>
          </a:p>
          <a:p>
            <a:r>
              <a:rPr lang="da-DK" dirty="0"/>
              <a:t>Head of </a:t>
            </a:r>
            <a:r>
              <a:rPr lang="da-DK" dirty="0" err="1"/>
              <a:t>eScience</a:t>
            </a:r>
            <a:r>
              <a:rPr lang="da-DK" dirty="0"/>
              <a:t> Center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FE9DDFBE-F385-DC4E-9339-5FC27D21D5A0}"/>
              </a:ext>
            </a:extLst>
          </p:cNvPr>
          <p:cNvSpPr txBox="1"/>
          <p:nvPr/>
        </p:nvSpPr>
        <p:spPr>
          <a:xfrm>
            <a:off x="-1" y="55012"/>
            <a:ext cx="107870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b="1" dirty="0"/>
              <a:t>EOSC-Nordic Project Management Board (PMB) </a:t>
            </a:r>
          </a:p>
        </p:txBody>
      </p:sp>
      <p:sp>
        <p:nvSpPr>
          <p:cNvPr id="12" name="Tekstfelt 6">
            <a:extLst>
              <a:ext uri="{FF2B5EF4-FFF2-40B4-BE49-F238E27FC236}">
                <a16:creationId xmlns:a16="http://schemas.microsoft.com/office/drawing/2014/main" id="{E78CAEEF-51C3-064C-BEFA-2480F8563D94}"/>
              </a:ext>
            </a:extLst>
          </p:cNvPr>
          <p:cNvSpPr txBox="1"/>
          <p:nvPr/>
        </p:nvSpPr>
        <p:spPr>
          <a:xfrm>
            <a:off x="-399786" y="5824883"/>
            <a:ext cx="35687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r>
              <a:rPr lang="en-GB" b="1" dirty="0" err="1"/>
              <a:t>Ilja</a:t>
            </a:r>
            <a:r>
              <a:rPr lang="en-GB" b="1" dirty="0"/>
              <a:t> </a:t>
            </a:r>
            <a:r>
              <a:rPr lang="en-GB" b="1" dirty="0" err="1"/>
              <a:t>Livenson</a:t>
            </a:r>
            <a:endParaRPr lang="en-GB" b="1" dirty="0"/>
          </a:p>
          <a:p>
            <a:r>
              <a:rPr lang="da-DK" dirty="0"/>
              <a:t>Senior Application Developer</a:t>
            </a:r>
            <a:endParaRPr lang="en-GB" b="1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C8A4F26-F79E-3648-BD3D-89CD5DB050A2}"/>
              </a:ext>
            </a:extLst>
          </p:cNvPr>
          <p:cNvSpPr/>
          <p:nvPr/>
        </p:nvSpPr>
        <p:spPr>
          <a:xfrm>
            <a:off x="-791737" y="5519856"/>
            <a:ext cx="3236497" cy="440695"/>
          </a:xfrm>
          <a:prstGeom prst="rect">
            <a:avLst/>
          </a:prstGeom>
          <a:gradFill flip="none" rotWithShape="1">
            <a:gsLst>
              <a:gs pos="0">
                <a:srgbClr val="F6B213">
                  <a:shade val="30000"/>
                  <a:satMod val="115000"/>
                </a:srgbClr>
              </a:gs>
              <a:gs pos="50000">
                <a:srgbClr val="F6B213">
                  <a:shade val="67500"/>
                  <a:satMod val="115000"/>
                </a:srgbClr>
              </a:gs>
              <a:gs pos="100000">
                <a:srgbClr val="F6B21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24EEA10-9738-EC41-A9D1-14C43359F806}"/>
              </a:ext>
            </a:extLst>
          </p:cNvPr>
          <p:cNvSpPr txBox="1"/>
          <p:nvPr/>
        </p:nvSpPr>
        <p:spPr>
          <a:xfrm>
            <a:off x="264695" y="5575832"/>
            <a:ext cx="77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WP 3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9445B7B-0E89-5B41-AA5B-7F5611A6CEF1}"/>
              </a:ext>
            </a:extLst>
          </p:cNvPr>
          <p:cNvSpPr/>
          <p:nvPr/>
        </p:nvSpPr>
        <p:spPr>
          <a:xfrm>
            <a:off x="-747132" y="680226"/>
            <a:ext cx="3236497" cy="440695"/>
          </a:xfrm>
          <a:prstGeom prst="rect">
            <a:avLst/>
          </a:prstGeom>
          <a:gradFill flip="none" rotWithShape="1">
            <a:gsLst>
              <a:gs pos="0">
                <a:srgbClr val="F6B213">
                  <a:shade val="30000"/>
                  <a:satMod val="115000"/>
                </a:srgbClr>
              </a:gs>
              <a:gs pos="50000">
                <a:srgbClr val="F6B213">
                  <a:shade val="67500"/>
                  <a:satMod val="115000"/>
                </a:srgbClr>
              </a:gs>
              <a:gs pos="100000">
                <a:srgbClr val="F6B21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A26D667-A5D4-784A-AC7E-EFA30335892C}"/>
              </a:ext>
            </a:extLst>
          </p:cNvPr>
          <p:cNvSpPr txBox="1"/>
          <p:nvPr/>
        </p:nvSpPr>
        <p:spPr>
          <a:xfrm>
            <a:off x="41675" y="736202"/>
            <a:ext cx="21354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International </a:t>
            </a:r>
            <a:r>
              <a:rPr lang="en-GB" b="1" dirty="0" err="1">
                <a:solidFill>
                  <a:schemeClr val="bg1"/>
                </a:solidFill>
              </a:rPr>
              <a:t>Liasion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14A1189-9360-7F40-B866-EC550C13893A}"/>
              </a:ext>
            </a:extLst>
          </p:cNvPr>
          <p:cNvSpPr/>
          <p:nvPr/>
        </p:nvSpPr>
        <p:spPr>
          <a:xfrm>
            <a:off x="-758284" y="2286002"/>
            <a:ext cx="3236497" cy="440695"/>
          </a:xfrm>
          <a:prstGeom prst="rect">
            <a:avLst/>
          </a:prstGeom>
          <a:gradFill flip="none" rotWithShape="1">
            <a:gsLst>
              <a:gs pos="0">
                <a:srgbClr val="F6B213">
                  <a:shade val="30000"/>
                  <a:satMod val="115000"/>
                </a:srgbClr>
              </a:gs>
              <a:gs pos="50000">
                <a:srgbClr val="F6B213">
                  <a:shade val="67500"/>
                  <a:satMod val="115000"/>
                </a:srgbClr>
              </a:gs>
              <a:gs pos="100000">
                <a:srgbClr val="F6B21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ADF8A67-4F32-964D-A5A1-95EFF2F80A1D}"/>
              </a:ext>
            </a:extLst>
          </p:cNvPr>
          <p:cNvSpPr txBox="1"/>
          <p:nvPr/>
        </p:nvSpPr>
        <p:spPr>
          <a:xfrm>
            <a:off x="298148" y="2341978"/>
            <a:ext cx="77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WP 1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72B48F2-BD9F-0743-A72A-8E6E0B0E266F}"/>
              </a:ext>
            </a:extLst>
          </p:cNvPr>
          <p:cNvSpPr/>
          <p:nvPr/>
        </p:nvSpPr>
        <p:spPr>
          <a:xfrm>
            <a:off x="-780586" y="3902929"/>
            <a:ext cx="3236497" cy="440695"/>
          </a:xfrm>
          <a:prstGeom prst="rect">
            <a:avLst/>
          </a:prstGeom>
          <a:gradFill flip="none" rotWithShape="1">
            <a:gsLst>
              <a:gs pos="0">
                <a:srgbClr val="AF7900"/>
              </a:gs>
              <a:gs pos="50000">
                <a:srgbClr val="F6B213">
                  <a:shade val="67500"/>
                  <a:satMod val="115000"/>
                </a:srgbClr>
              </a:gs>
              <a:gs pos="100000">
                <a:srgbClr val="F6B21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CD52B12-2DCA-D94B-A855-5CAF66B776BF}"/>
              </a:ext>
            </a:extLst>
          </p:cNvPr>
          <p:cNvSpPr txBox="1"/>
          <p:nvPr/>
        </p:nvSpPr>
        <p:spPr>
          <a:xfrm>
            <a:off x="275846" y="3958905"/>
            <a:ext cx="77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WP 2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3" name="Tekstfelt 6">
            <a:extLst>
              <a:ext uri="{FF2B5EF4-FFF2-40B4-BE49-F238E27FC236}">
                <a16:creationId xmlns:a16="http://schemas.microsoft.com/office/drawing/2014/main" id="{2CAF4624-8A40-D244-AF76-41FB4AFB4E8B}"/>
              </a:ext>
            </a:extLst>
          </p:cNvPr>
          <p:cNvSpPr txBox="1"/>
          <p:nvPr/>
        </p:nvSpPr>
        <p:spPr>
          <a:xfrm>
            <a:off x="89198" y="4546872"/>
            <a:ext cx="356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Saara </a:t>
            </a:r>
            <a:r>
              <a:rPr lang="da-DK" b="1" dirty="0" err="1"/>
              <a:t>Kontro</a:t>
            </a:r>
            <a:endParaRPr lang="da-DK" b="1" dirty="0"/>
          </a:p>
          <a:p>
            <a:r>
              <a:rPr lang="da-DK" dirty="0"/>
              <a:t>Project Manager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74F6819-9E51-DD42-B76A-A59C21258963}"/>
              </a:ext>
            </a:extLst>
          </p:cNvPr>
          <p:cNvSpPr/>
          <p:nvPr/>
        </p:nvSpPr>
        <p:spPr>
          <a:xfrm>
            <a:off x="5970855" y="676871"/>
            <a:ext cx="2481276" cy="440695"/>
          </a:xfrm>
          <a:prstGeom prst="rect">
            <a:avLst/>
          </a:prstGeom>
          <a:gradFill flip="none" rotWithShape="1">
            <a:gsLst>
              <a:gs pos="0">
                <a:srgbClr val="F6B213">
                  <a:shade val="30000"/>
                  <a:satMod val="115000"/>
                </a:srgbClr>
              </a:gs>
              <a:gs pos="50000">
                <a:srgbClr val="F6B213">
                  <a:shade val="67500"/>
                  <a:satMod val="115000"/>
                </a:srgbClr>
              </a:gs>
              <a:gs pos="100000">
                <a:srgbClr val="F6B21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07E994C8-AD19-DC45-A735-C66B240A50BA}"/>
              </a:ext>
            </a:extLst>
          </p:cNvPr>
          <p:cNvSpPr/>
          <p:nvPr/>
        </p:nvSpPr>
        <p:spPr>
          <a:xfrm>
            <a:off x="5982006" y="2281766"/>
            <a:ext cx="2481276" cy="440695"/>
          </a:xfrm>
          <a:prstGeom prst="rect">
            <a:avLst/>
          </a:prstGeom>
          <a:gradFill flip="none" rotWithShape="1">
            <a:gsLst>
              <a:gs pos="0">
                <a:srgbClr val="F6B213">
                  <a:shade val="30000"/>
                  <a:satMod val="115000"/>
                </a:srgbClr>
              </a:gs>
              <a:gs pos="50000">
                <a:srgbClr val="F6B213">
                  <a:shade val="67500"/>
                  <a:satMod val="115000"/>
                </a:srgbClr>
              </a:gs>
              <a:gs pos="100000">
                <a:srgbClr val="F6B21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3426782-16DF-5C46-9C2E-0CF75ADF8A4B}"/>
              </a:ext>
            </a:extLst>
          </p:cNvPr>
          <p:cNvSpPr/>
          <p:nvPr/>
        </p:nvSpPr>
        <p:spPr>
          <a:xfrm>
            <a:off x="5982006" y="3887542"/>
            <a:ext cx="2481276" cy="440695"/>
          </a:xfrm>
          <a:prstGeom prst="rect">
            <a:avLst/>
          </a:prstGeom>
          <a:gradFill flip="none" rotWithShape="1">
            <a:gsLst>
              <a:gs pos="0">
                <a:srgbClr val="F6B213">
                  <a:shade val="30000"/>
                  <a:satMod val="115000"/>
                </a:srgbClr>
              </a:gs>
              <a:gs pos="50000">
                <a:srgbClr val="F6B213">
                  <a:shade val="67500"/>
                  <a:satMod val="115000"/>
                </a:srgbClr>
              </a:gs>
              <a:gs pos="100000">
                <a:srgbClr val="F6B21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kstfelt 6">
            <a:extLst>
              <a:ext uri="{FF2B5EF4-FFF2-40B4-BE49-F238E27FC236}">
                <a16:creationId xmlns:a16="http://schemas.microsoft.com/office/drawing/2014/main" id="{6717FFA7-8B2D-C54F-9163-437DACD2F198}"/>
              </a:ext>
            </a:extLst>
          </p:cNvPr>
          <p:cNvSpPr txBox="1"/>
          <p:nvPr/>
        </p:nvSpPr>
        <p:spPr>
          <a:xfrm>
            <a:off x="-5157" y="1396315"/>
            <a:ext cx="356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Damien </a:t>
            </a:r>
            <a:r>
              <a:rPr lang="da-DK" b="1" dirty="0" err="1"/>
              <a:t>Lecarpentier</a:t>
            </a:r>
            <a:endParaRPr lang="da-DK" b="1" dirty="0"/>
          </a:p>
          <a:p>
            <a:r>
              <a:rPr lang="da-DK" dirty="0"/>
              <a:t>Programme </a:t>
            </a:r>
            <a:r>
              <a:rPr lang="da-DK" dirty="0" err="1"/>
              <a:t>Director</a:t>
            </a:r>
            <a:endParaRPr lang="da-DK" dirty="0"/>
          </a:p>
        </p:txBody>
      </p:sp>
      <p:sp>
        <p:nvSpPr>
          <p:cNvPr id="38" name="Tekstfelt 6">
            <a:extLst>
              <a:ext uri="{FF2B5EF4-FFF2-40B4-BE49-F238E27FC236}">
                <a16:creationId xmlns:a16="http://schemas.microsoft.com/office/drawing/2014/main" id="{5FC10677-FBBA-AB49-A6A4-B12E73E5E3EC}"/>
              </a:ext>
            </a:extLst>
          </p:cNvPr>
          <p:cNvSpPr txBox="1"/>
          <p:nvPr/>
        </p:nvSpPr>
        <p:spPr>
          <a:xfrm>
            <a:off x="5986271" y="4542253"/>
            <a:ext cx="356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Minna </a:t>
            </a:r>
            <a:r>
              <a:rPr lang="da-DK" b="1" dirty="0" err="1"/>
              <a:t>Lappalainen</a:t>
            </a:r>
            <a:endParaRPr lang="da-DK" b="1" dirty="0"/>
          </a:p>
          <a:p>
            <a:r>
              <a:rPr lang="da-DK" dirty="0"/>
              <a:t>Head of Communications</a:t>
            </a:r>
          </a:p>
        </p:txBody>
      </p:sp>
      <p:sp>
        <p:nvSpPr>
          <p:cNvPr id="39" name="Tekstfelt 6">
            <a:extLst>
              <a:ext uri="{FF2B5EF4-FFF2-40B4-BE49-F238E27FC236}">
                <a16:creationId xmlns:a16="http://schemas.microsoft.com/office/drawing/2014/main" id="{8A8DC618-058A-AF46-A406-814378A9F9AF}"/>
              </a:ext>
            </a:extLst>
          </p:cNvPr>
          <p:cNvSpPr txBox="1"/>
          <p:nvPr/>
        </p:nvSpPr>
        <p:spPr>
          <a:xfrm>
            <a:off x="6044853" y="3007234"/>
            <a:ext cx="356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Maria Francesca </a:t>
            </a:r>
            <a:r>
              <a:rPr lang="da-DK" b="1" dirty="0" err="1"/>
              <a:t>Lozzi</a:t>
            </a:r>
            <a:r>
              <a:rPr lang="da-DK" b="1" dirty="0"/>
              <a:t> </a:t>
            </a:r>
          </a:p>
          <a:p>
            <a:r>
              <a:rPr lang="da-DK" dirty="0"/>
              <a:t>Senior Advisor</a:t>
            </a:r>
          </a:p>
        </p:txBody>
      </p:sp>
      <p:sp>
        <p:nvSpPr>
          <p:cNvPr id="40" name="Tekstfelt 6">
            <a:extLst>
              <a:ext uri="{FF2B5EF4-FFF2-40B4-BE49-F238E27FC236}">
                <a16:creationId xmlns:a16="http://schemas.microsoft.com/office/drawing/2014/main" id="{D8CABC71-3BAB-F849-8E4E-8FDD88F43D26}"/>
              </a:ext>
            </a:extLst>
          </p:cNvPr>
          <p:cNvSpPr txBox="1"/>
          <p:nvPr/>
        </p:nvSpPr>
        <p:spPr>
          <a:xfrm>
            <a:off x="6187733" y="1386709"/>
            <a:ext cx="356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Andreas </a:t>
            </a:r>
            <a:r>
              <a:rPr lang="en-GB" b="1" dirty="0" err="1"/>
              <a:t>Jaunsen</a:t>
            </a:r>
            <a:endParaRPr lang="en-GB" b="1" dirty="0"/>
          </a:p>
          <a:p>
            <a:r>
              <a:rPr lang="en-GB" dirty="0"/>
              <a:t>Senior Advisor</a:t>
            </a:r>
            <a:endParaRPr lang="da-DK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EB9BD26-556C-3A43-9159-6AEAE17E4F76}"/>
              </a:ext>
            </a:extLst>
          </p:cNvPr>
          <p:cNvSpPr txBox="1"/>
          <p:nvPr/>
        </p:nvSpPr>
        <p:spPr>
          <a:xfrm>
            <a:off x="6184018" y="759114"/>
            <a:ext cx="77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WP 4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67A26285-F1B3-9A4E-9CDB-C42FB2AF3A16}"/>
              </a:ext>
            </a:extLst>
          </p:cNvPr>
          <p:cNvSpPr txBox="1"/>
          <p:nvPr/>
        </p:nvSpPr>
        <p:spPr>
          <a:xfrm>
            <a:off x="6234638" y="2341977"/>
            <a:ext cx="77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WP 5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260B63C-4E15-7343-BE18-860FC0BC50CE}"/>
              </a:ext>
            </a:extLst>
          </p:cNvPr>
          <p:cNvSpPr txBox="1"/>
          <p:nvPr/>
        </p:nvSpPr>
        <p:spPr>
          <a:xfrm>
            <a:off x="6234638" y="3946856"/>
            <a:ext cx="772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WP 6 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32379F6-2EF7-7543-9657-AF09282E34B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81324" y="3902929"/>
            <a:ext cx="1586048" cy="1921936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253704C6-E98D-C34A-B815-6F8CF1E83BB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065" t="4662" r="3876"/>
          <a:stretch/>
        </p:blipFill>
        <p:spPr>
          <a:xfrm>
            <a:off x="2466180" y="5508925"/>
            <a:ext cx="1601192" cy="1662549"/>
          </a:xfrm>
          <a:prstGeom prst="rect">
            <a:avLst/>
          </a:prstGeom>
        </p:spPr>
      </p:pic>
      <p:pic>
        <p:nvPicPr>
          <p:cNvPr id="36" name="Billede 3" descr="/var/folders/08/br1mf1cn21903yccy4wmcjy80000gp/T/com.microsoft.Word/WebArchiveCopyPasteTempFiles/Damien-Lecarpentier-pic_0.jpg">
            <a:extLst>
              <a:ext uri="{FF2B5EF4-FFF2-40B4-BE49-F238E27FC236}">
                <a16:creationId xmlns:a16="http://schemas.microsoft.com/office/drawing/2014/main" id="{72B667D5-38B2-C749-83CC-6283D0F1BCB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r:link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43" b="1"/>
          <a:stretch>
            <a:fillRect/>
          </a:stretch>
        </p:blipFill>
        <p:spPr bwMode="auto">
          <a:xfrm>
            <a:off x="2483282" y="673355"/>
            <a:ext cx="1584090" cy="184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EB6D4740-46FC-7843-821F-8ACEE7318C5D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l="6794" r="-2353"/>
          <a:stretch/>
        </p:blipFill>
        <p:spPr>
          <a:xfrm>
            <a:off x="2444760" y="2302495"/>
            <a:ext cx="1687927" cy="1582840"/>
          </a:xfrm>
          <a:prstGeom prst="rect">
            <a:avLst/>
          </a:prstGeom>
        </p:spPr>
      </p:pic>
      <p:pic>
        <p:nvPicPr>
          <p:cNvPr id="45" name="Billede 2" descr="Andreas Jaunsen">
            <a:extLst>
              <a:ext uri="{FF2B5EF4-FFF2-40B4-BE49-F238E27FC236}">
                <a16:creationId xmlns:a16="http://schemas.microsoft.com/office/drawing/2014/main" id="{3B2087C8-DF66-CB4C-9FAF-0559B8BA3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r:link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2131" y="684569"/>
            <a:ext cx="1451325" cy="1617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" name="Billede 54">
            <a:extLst>
              <a:ext uri="{FF2B5EF4-FFF2-40B4-BE49-F238E27FC236}">
                <a16:creationId xmlns:a16="http://schemas.microsoft.com/office/drawing/2014/main" id="{1D27BF5F-B8E0-D849-8FC4-26B603857CD8}"/>
              </a:ext>
            </a:extLst>
          </p:cNvPr>
          <p:cNvPicPr/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71132" y="3911981"/>
            <a:ext cx="1429428" cy="1629522"/>
          </a:xfrm>
          <a:prstGeom prst="rect">
            <a:avLst/>
          </a:prstGeom>
        </p:spPr>
      </p:pic>
      <p:pic>
        <p:nvPicPr>
          <p:cNvPr id="58" name="Billede 57">
            <a:extLst>
              <a:ext uri="{FF2B5EF4-FFF2-40B4-BE49-F238E27FC236}">
                <a16:creationId xmlns:a16="http://schemas.microsoft.com/office/drawing/2014/main" id="{CFAA0520-D8E6-8F49-89C8-460010A90FCC}"/>
              </a:ext>
            </a:extLst>
          </p:cNvPr>
          <p:cNvPicPr/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460229" y="2293116"/>
            <a:ext cx="1450778" cy="1583184"/>
          </a:xfrm>
          <a:prstGeom prst="rect">
            <a:avLst/>
          </a:prstGeom>
        </p:spPr>
      </p:pic>
      <p:sp>
        <p:nvSpPr>
          <p:cNvPr id="3" name="Tekstfelt 2">
            <a:extLst>
              <a:ext uri="{FF2B5EF4-FFF2-40B4-BE49-F238E27FC236}">
                <a16:creationId xmlns:a16="http://schemas.microsoft.com/office/drawing/2014/main" id="{9E5BDE96-739F-E245-A4FF-523034450F30}"/>
              </a:ext>
            </a:extLst>
          </p:cNvPr>
          <p:cNvSpPr txBox="1"/>
          <p:nvPr/>
        </p:nvSpPr>
        <p:spPr>
          <a:xfrm>
            <a:off x="4249710" y="1063543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CSC Finland</a:t>
            </a:r>
          </a:p>
        </p:txBody>
      </p:sp>
      <p:sp>
        <p:nvSpPr>
          <p:cNvPr id="52" name="Tekstfelt 51">
            <a:extLst>
              <a:ext uri="{FF2B5EF4-FFF2-40B4-BE49-F238E27FC236}">
                <a16:creationId xmlns:a16="http://schemas.microsoft.com/office/drawing/2014/main" id="{77BF12D0-0275-E142-BFB6-0E0E127DDDB3}"/>
              </a:ext>
            </a:extLst>
          </p:cNvPr>
          <p:cNvSpPr txBox="1"/>
          <p:nvPr/>
        </p:nvSpPr>
        <p:spPr>
          <a:xfrm>
            <a:off x="10112718" y="4413037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CSC, Finland</a:t>
            </a:r>
          </a:p>
        </p:txBody>
      </p:sp>
      <p:sp>
        <p:nvSpPr>
          <p:cNvPr id="59" name="Tekstfelt 58">
            <a:extLst>
              <a:ext uri="{FF2B5EF4-FFF2-40B4-BE49-F238E27FC236}">
                <a16:creationId xmlns:a16="http://schemas.microsoft.com/office/drawing/2014/main" id="{23176FEF-AD45-F644-8FC2-AF7972249FAC}"/>
              </a:ext>
            </a:extLst>
          </p:cNvPr>
          <p:cNvSpPr txBox="1"/>
          <p:nvPr/>
        </p:nvSpPr>
        <p:spPr>
          <a:xfrm>
            <a:off x="4297684" y="4413037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CSC, Finland</a:t>
            </a:r>
          </a:p>
        </p:txBody>
      </p:sp>
      <p:sp>
        <p:nvSpPr>
          <p:cNvPr id="60" name="Tekstfelt 59">
            <a:extLst>
              <a:ext uri="{FF2B5EF4-FFF2-40B4-BE49-F238E27FC236}">
                <a16:creationId xmlns:a16="http://schemas.microsoft.com/office/drawing/2014/main" id="{7939B569-0C11-C44B-9EA9-7B3A96A83DBC}"/>
              </a:ext>
            </a:extLst>
          </p:cNvPr>
          <p:cNvSpPr txBox="1"/>
          <p:nvPr/>
        </p:nvSpPr>
        <p:spPr>
          <a:xfrm>
            <a:off x="4209915" y="2761542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DeiC</a:t>
            </a:r>
            <a:endParaRPr lang="da-DK" dirty="0"/>
          </a:p>
          <a:p>
            <a:r>
              <a:rPr lang="da-DK" dirty="0"/>
              <a:t>Denmark</a:t>
            </a:r>
          </a:p>
        </p:txBody>
      </p:sp>
      <p:sp>
        <p:nvSpPr>
          <p:cNvPr id="61" name="Tekstfelt 60">
            <a:extLst>
              <a:ext uri="{FF2B5EF4-FFF2-40B4-BE49-F238E27FC236}">
                <a16:creationId xmlns:a16="http://schemas.microsoft.com/office/drawing/2014/main" id="{EB449943-624B-6749-B064-2978B1853871}"/>
              </a:ext>
            </a:extLst>
          </p:cNvPr>
          <p:cNvSpPr txBox="1"/>
          <p:nvPr/>
        </p:nvSpPr>
        <p:spPr>
          <a:xfrm>
            <a:off x="4318327" y="5894203"/>
            <a:ext cx="1143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/>
              <a:t>ETAIS</a:t>
            </a:r>
          </a:p>
          <a:p>
            <a:r>
              <a:rPr lang="da-DK" dirty="0" err="1"/>
              <a:t>Estonia</a:t>
            </a:r>
            <a:endParaRPr lang="da-DK" dirty="0"/>
          </a:p>
        </p:txBody>
      </p:sp>
      <p:sp>
        <p:nvSpPr>
          <p:cNvPr id="62" name="Tekstfelt 61">
            <a:extLst>
              <a:ext uri="{FF2B5EF4-FFF2-40B4-BE49-F238E27FC236}">
                <a16:creationId xmlns:a16="http://schemas.microsoft.com/office/drawing/2014/main" id="{00274F41-9DD4-7E42-ABF5-41EB380EAB24}"/>
              </a:ext>
            </a:extLst>
          </p:cNvPr>
          <p:cNvSpPr txBox="1"/>
          <p:nvPr/>
        </p:nvSpPr>
        <p:spPr>
          <a:xfrm>
            <a:off x="10247243" y="1261359"/>
            <a:ext cx="179677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NeIC</a:t>
            </a:r>
            <a:r>
              <a:rPr lang="da-DK" dirty="0"/>
              <a:t>/</a:t>
            </a:r>
            <a:r>
              <a:rPr lang="da-DK" dirty="0" err="1"/>
              <a:t>Nordforsk</a:t>
            </a:r>
            <a:endParaRPr lang="da-DK" dirty="0"/>
          </a:p>
          <a:p>
            <a:r>
              <a:rPr lang="da-DK" dirty="0" err="1"/>
              <a:t>Norway</a:t>
            </a:r>
            <a:endParaRPr lang="da-DK" dirty="0"/>
          </a:p>
        </p:txBody>
      </p:sp>
      <p:sp>
        <p:nvSpPr>
          <p:cNvPr id="63" name="Tekstfelt 62">
            <a:extLst>
              <a:ext uri="{FF2B5EF4-FFF2-40B4-BE49-F238E27FC236}">
                <a16:creationId xmlns:a16="http://schemas.microsoft.com/office/drawing/2014/main" id="{6E8184A1-7CF9-6241-AC49-7E36EF14BB0A}"/>
              </a:ext>
            </a:extLst>
          </p:cNvPr>
          <p:cNvSpPr txBox="1"/>
          <p:nvPr/>
        </p:nvSpPr>
        <p:spPr>
          <a:xfrm>
            <a:off x="10093345" y="3091348"/>
            <a:ext cx="19355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 err="1"/>
              <a:t>Uninett</a:t>
            </a:r>
            <a:r>
              <a:rPr lang="da-DK" dirty="0"/>
              <a:t> Sigma 2 </a:t>
            </a:r>
            <a:r>
              <a:rPr lang="da-DK" dirty="0" err="1"/>
              <a:t>Norway</a:t>
            </a:r>
            <a:endParaRPr lang="da-DK" dirty="0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3426782-16DF-5C46-9C2E-0CF75ADF8A4B}"/>
              </a:ext>
            </a:extLst>
          </p:cNvPr>
          <p:cNvSpPr/>
          <p:nvPr/>
        </p:nvSpPr>
        <p:spPr>
          <a:xfrm>
            <a:off x="6030615" y="5508363"/>
            <a:ext cx="2481276" cy="440695"/>
          </a:xfrm>
          <a:prstGeom prst="rect">
            <a:avLst/>
          </a:prstGeom>
          <a:gradFill flip="none" rotWithShape="1">
            <a:gsLst>
              <a:gs pos="0">
                <a:srgbClr val="F6B213">
                  <a:shade val="30000"/>
                  <a:satMod val="115000"/>
                </a:srgbClr>
              </a:gs>
              <a:gs pos="50000">
                <a:srgbClr val="F6B213">
                  <a:shade val="67500"/>
                  <a:satMod val="115000"/>
                </a:srgbClr>
              </a:gs>
              <a:gs pos="100000">
                <a:srgbClr val="F6B213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kstfelt 6">
            <a:extLst>
              <a:ext uri="{FF2B5EF4-FFF2-40B4-BE49-F238E27FC236}">
                <a16:creationId xmlns:a16="http://schemas.microsoft.com/office/drawing/2014/main" id="{5FC10677-FBBA-AB49-A6A4-B12E73E5E3EC}"/>
              </a:ext>
            </a:extLst>
          </p:cNvPr>
          <p:cNvSpPr txBox="1"/>
          <p:nvPr/>
        </p:nvSpPr>
        <p:spPr>
          <a:xfrm>
            <a:off x="6053249" y="6043927"/>
            <a:ext cx="356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/>
              <a:t>Mathias </a:t>
            </a:r>
            <a:r>
              <a:rPr lang="da-DK" b="1" dirty="0" err="1"/>
              <a:t>Brännvall</a:t>
            </a:r>
            <a:endParaRPr lang="da-DK" b="1" dirty="0"/>
          </a:p>
          <a:p>
            <a:r>
              <a:rPr lang="da-DK" dirty="0" err="1"/>
              <a:t>Adm</a:t>
            </a:r>
            <a:r>
              <a:rPr lang="da-DK" dirty="0"/>
              <a:t> </a:t>
            </a:r>
            <a:r>
              <a:rPr lang="da-DK" dirty="0" err="1"/>
              <a:t>coordinator</a:t>
            </a:r>
            <a:endParaRPr lang="da-DK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260B63C-4E15-7343-BE18-860FC0BC50CE}"/>
              </a:ext>
            </a:extLst>
          </p:cNvPr>
          <p:cNvSpPr txBox="1"/>
          <p:nvPr/>
        </p:nvSpPr>
        <p:spPr>
          <a:xfrm>
            <a:off x="6283246" y="5567677"/>
            <a:ext cx="13830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solidFill>
                  <a:schemeClr val="bg1"/>
                </a:solidFill>
              </a:rPr>
              <a:t>Observer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1" name="Tekstfelt 51">
            <a:extLst>
              <a:ext uri="{FF2B5EF4-FFF2-40B4-BE49-F238E27FC236}">
                <a16:creationId xmlns:a16="http://schemas.microsoft.com/office/drawing/2014/main" id="{77BF12D0-0275-E142-BFB6-0E0E127DDDB3}"/>
              </a:ext>
            </a:extLst>
          </p:cNvPr>
          <p:cNvSpPr txBox="1"/>
          <p:nvPr/>
        </p:nvSpPr>
        <p:spPr>
          <a:xfrm>
            <a:off x="10077754" y="5866074"/>
            <a:ext cx="1143000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da-DK" dirty="0"/>
              <a:t>SNIC, </a:t>
            </a:r>
            <a:r>
              <a:rPr lang="da-DK" dirty="0" err="1"/>
              <a:t>Sweden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2457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87488" y="1268760"/>
            <a:ext cx="9145016" cy="5472608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800" u="sng" dirty="0">
                <a:solidFill>
                  <a:srgbClr val="485C88"/>
                </a:solidFill>
              </a:rPr>
              <a:t>How</a:t>
            </a:r>
            <a:r>
              <a:rPr lang="en-US" sz="2800" dirty="0">
                <a:solidFill>
                  <a:srgbClr val="485C88"/>
                </a:solidFill>
              </a:rPr>
              <a:t> to implement the EOSC?</a:t>
            </a:r>
            <a:br>
              <a:rPr lang="en-US" sz="2800" dirty="0">
                <a:solidFill>
                  <a:srgbClr val="485C88"/>
                </a:solidFill>
              </a:rPr>
            </a:br>
            <a:endParaRPr lang="en-GB" sz="800" dirty="0">
              <a:solidFill>
                <a:srgbClr val="485C88"/>
              </a:solidFill>
            </a:endParaRP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dirty="0">
                <a:solidFill>
                  <a:srgbClr val="485C88"/>
                </a:solidFill>
              </a:rPr>
              <a:t>Not a « </a:t>
            </a:r>
            <a:r>
              <a:rPr lang="fr-BE" dirty="0" err="1">
                <a:solidFill>
                  <a:srgbClr val="485C88"/>
                </a:solidFill>
              </a:rPr>
              <a:t>project</a:t>
            </a:r>
            <a:r>
              <a:rPr lang="fr-BE" dirty="0">
                <a:solidFill>
                  <a:srgbClr val="485C88"/>
                </a:solidFill>
              </a:rPr>
              <a:t> </a:t>
            </a:r>
            <a:r>
              <a:rPr lang="fr-BE" dirty="0" err="1">
                <a:solidFill>
                  <a:srgbClr val="485C88"/>
                </a:solidFill>
              </a:rPr>
              <a:t>from</a:t>
            </a:r>
            <a:r>
              <a:rPr lang="fr-BE" dirty="0">
                <a:solidFill>
                  <a:srgbClr val="485C88"/>
                </a:solidFill>
              </a:rPr>
              <a:t> Brussels » but a </a:t>
            </a:r>
            <a:r>
              <a:rPr lang="en-US" dirty="0">
                <a:solidFill>
                  <a:srgbClr val="485C88"/>
                </a:solidFill>
              </a:rPr>
              <a:t>community-driven process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485C88"/>
                </a:solidFill>
              </a:rPr>
              <a:t>Iterative implementation based on mutual alignment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485C88"/>
                </a:solidFill>
              </a:rPr>
              <a:t>Initial phase supported by EOSC-related Horizon 2020 grants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485C88"/>
                </a:solidFill>
              </a:rPr>
              <a:t>Initial phase steered by the EOSC governance 2018-2020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485C88"/>
                </a:solidFill>
              </a:rPr>
              <a:t>Importance of sustaining engagement and self-commitment </a:t>
            </a:r>
          </a:p>
          <a:p>
            <a:pPr lvl="1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dirty="0">
                <a:solidFill>
                  <a:srgbClr val="485C88"/>
                </a:solidFill>
              </a:rPr>
              <a:t>Subject to an evaluation of the initial phase by the Commission and the Member States  </a:t>
            </a:r>
            <a:endParaRPr lang="fr-BE" dirty="0">
              <a:solidFill>
                <a:srgbClr val="485C88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1277218" y="44625"/>
            <a:ext cx="8050231" cy="107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8775" indent="-358775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indent="0" algn="ctr" defTabSz="457200">
              <a:defRPr/>
            </a:pPr>
            <a:r>
              <a:rPr lang="en-GB" sz="3600" b="1" dirty="0">
                <a:solidFill>
                  <a:srgbClr val="FFC000"/>
                </a:solidFill>
                <a:latin typeface="Calibri"/>
              </a:rPr>
              <a:t>From vision to implementation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35556" y="6566791"/>
            <a:ext cx="3856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/>
              <a:t>Source: </a:t>
            </a:r>
            <a:r>
              <a:rPr lang="en-GB" altLang="en-US" sz="1400" i="1" dirty="0">
                <a:ea typeface="Verdana" panose="020B0604030504040204" pitchFamily="34" charset="0"/>
                <a:cs typeface="Verdana" panose="020B0604030504040204" pitchFamily="34" charset="0"/>
              </a:rPr>
              <a:t>Michel </a:t>
            </a:r>
            <a:r>
              <a:rPr lang="en-GB" altLang="en-US" sz="1400" i="1" dirty="0" err="1">
                <a:ea typeface="Verdana" panose="020B0604030504040204" pitchFamily="34" charset="0"/>
                <a:cs typeface="Verdana" panose="020B0604030504040204" pitchFamily="34" charset="0"/>
              </a:rPr>
              <a:t>Schouppe</a:t>
            </a:r>
            <a:r>
              <a:rPr lang="en-GB" altLang="en-US" sz="1400" i="1" dirty="0">
                <a:ea typeface="Verdana" panose="020B0604030504040204" pitchFamily="34" charset="0"/>
                <a:cs typeface="Verdana" panose="020B0604030504040204" pitchFamily="34" charset="0"/>
              </a:rPr>
              <a:t>, EC DG-RTD Open Science</a:t>
            </a:r>
            <a:endParaRPr lang="da-DK" sz="1400" i="1" dirty="0"/>
          </a:p>
        </p:txBody>
      </p:sp>
    </p:spTree>
    <p:extLst>
      <p:ext uri="{BB962C8B-B14F-4D97-AF65-F5344CB8AC3E}">
        <p14:creationId xmlns:p14="http://schemas.microsoft.com/office/powerpoint/2010/main" val="2408606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9C528D3-92E3-9D4E-9B88-4E446ADB0F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7496" y="-2233695"/>
            <a:ext cx="10961648" cy="8995380"/>
          </a:xfrm>
          <a:prstGeom prst="rect">
            <a:avLst/>
          </a:prstGeom>
        </p:spPr>
      </p:pic>
      <p:pic>
        <p:nvPicPr>
          <p:cNvPr id="5" name="Billede 8">
            <a:extLst>
              <a:ext uri="{FF2B5EF4-FFF2-40B4-BE49-F238E27FC236}">
                <a16:creationId xmlns:a16="http://schemas.microsoft.com/office/drawing/2014/main" id="{7130228F-C362-EF4B-ABCF-F6118CC067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0088" y="2779354"/>
            <a:ext cx="1268541" cy="1268541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618A9D40-290E-BB45-90A9-F7C4ABB61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9043" y="-151066"/>
            <a:ext cx="10515600" cy="1325563"/>
          </a:xfrm>
        </p:spPr>
        <p:txBody>
          <a:bodyPr/>
          <a:lstStyle/>
          <a:p>
            <a:r>
              <a:rPr lang="da-DK" b="1" dirty="0">
                <a:latin typeface="+mn-lt"/>
              </a:rPr>
              <a:t>EOSC-Nordic Project Office (PO)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79DCB2-7427-C540-878B-4446AA37E261}"/>
              </a:ext>
            </a:extLst>
          </p:cNvPr>
          <p:cNvSpPr txBox="1"/>
          <p:nvPr/>
        </p:nvSpPr>
        <p:spPr>
          <a:xfrm>
            <a:off x="6434256" y="5341435"/>
            <a:ext cx="1349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Heli </a:t>
            </a:r>
            <a:r>
              <a:rPr lang="en-US" sz="1600" b="1" dirty="0" err="1"/>
              <a:t>Autere</a:t>
            </a:r>
            <a:endParaRPr lang="en-US" sz="1600" b="1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5A47E04-5758-1A42-8154-1C0E179026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5143" y="4917687"/>
            <a:ext cx="1176811" cy="136669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066787C-D3B5-FD48-BB76-6C8BBA55AC02}"/>
              </a:ext>
            </a:extLst>
          </p:cNvPr>
          <p:cNvSpPr txBox="1"/>
          <p:nvPr/>
        </p:nvSpPr>
        <p:spPr>
          <a:xfrm>
            <a:off x="9757322" y="5341435"/>
            <a:ext cx="2007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b="1" dirty="0"/>
              <a:t>Jens Worm </a:t>
            </a:r>
            <a:r>
              <a:rPr lang="en-GB" sz="1600" b="1" dirty="0" err="1"/>
              <a:t>Begtrup</a:t>
            </a:r>
            <a:endParaRPr lang="en-US" sz="1600" b="1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7DAA56D-B16D-A042-B6C3-E1C44EF85444}"/>
              </a:ext>
            </a:extLst>
          </p:cNvPr>
          <p:cNvSpPr txBox="1"/>
          <p:nvPr/>
        </p:nvSpPr>
        <p:spPr>
          <a:xfrm>
            <a:off x="1126276" y="4148255"/>
            <a:ext cx="199606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/>
              <a:t>Lene</a:t>
            </a:r>
            <a:r>
              <a:rPr lang="en-US" sz="1600" b="1" dirty="0"/>
              <a:t> </a:t>
            </a:r>
            <a:r>
              <a:rPr lang="en-US" sz="1600" b="1" dirty="0" err="1"/>
              <a:t>Krøl</a:t>
            </a:r>
            <a:r>
              <a:rPr lang="en-US" sz="1600" b="1" dirty="0"/>
              <a:t> Andersen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3C6B111-457E-1145-B346-4F88041ADFC8}"/>
              </a:ext>
            </a:extLst>
          </p:cNvPr>
          <p:cNvSpPr txBox="1"/>
          <p:nvPr/>
        </p:nvSpPr>
        <p:spPr>
          <a:xfrm>
            <a:off x="9801926" y="5642518"/>
            <a:ext cx="2007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Adm. officer</a:t>
            </a:r>
            <a:endParaRPr lang="en-US" sz="1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F0DABFB-A213-0C43-823D-C42BA230B748}"/>
              </a:ext>
            </a:extLst>
          </p:cNvPr>
          <p:cNvSpPr txBox="1"/>
          <p:nvPr/>
        </p:nvSpPr>
        <p:spPr>
          <a:xfrm>
            <a:off x="6434256" y="5642518"/>
            <a:ext cx="2007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Financial officer</a:t>
            </a:r>
            <a:endParaRPr lang="en-US" sz="1600" b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7A22F51-B30C-AF4C-844F-BD1A579D7C2C}"/>
              </a:ext>
            </a:extLst>
          </p:cNvPr>
          <p:cNvSpPr txBox="1"/>
          <p:nvPr/>
        </p:nvSpPr>
        <p:spPr>
          <a:xfrm>
            <a:off x="1126276" y="4460488"/>
            <a:ext cx="20072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 dirty="0"/>
              <a:t>Project Manager</a:t>
            </a:r>
            <a:endParaRPr lang="en-US" sz="1600" b="1" dirty="0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CC81BE8-656D-5F45-A1C6-D0975AE99857}"/>
              </a:ext>
            </a:extLst>
          </p:cNvPr>
          <p:cNvCxnSpPr>
            <a:cxnSpLocks/>
          </p:cNvCxnSpPr>
          <p:nvPr/>
        </p:nvCxnSpPr>
        <p:spPr>
          <a:xfrm>
            <a:off x="5781905" y="3126114"/>
            <a:ext cx="0" cy="1360695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810C7E7-7391-4E40-AC16-8CB379640940}"/>
              </a:ext>
            </a:extLst>
          </p:cNvPr>
          <p:cNvCxnSpPr>
            <a:cxnSpLocks/>
          </p:cNvCxnSpPr>
          <p:nvPr/>
        </p:nvCxnSpPr>
        <p:spPr>
          <a:xfrm>
            <a:off x="5040351" y="3129823"/>
            <a:ext cx="724828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A9819939-FCF7-9B4B-BB50-9A6432141CF4}"/>
              </a:ext>
            </a:extLst>
          </p:cNvPr>
          <p:cNvCxnSpPr>
            <a:cxnSpLocks/>
          </p:cNvCxnSpPr>
          <p:nvPr/>
        </p:nvCxnSpPr>
        <p:spPr>
          <a:xfrm>
            <a:off x="9513844" y="3556992"/>
            <a:ext cx="0" cy="903496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6628727F-8CEF-774D-8D05-F57C9AE8BD1B}"/>
              </a:ext>
            </a:extLst>
          </p:cNvPr>
          <p:cNvCxnSpPr>
            <a:cxnSpLocks/>
          </p:cNvCxnSpPr>
          <p:nvPr/>
        </p:nvCxnSpPr>
        <p:spPr>
          <a:xfrm>
            <a:off x="8772290" y="3571852"/>
            <a:ext cx="724828" cy="0"/>
          </a:xfrm>
          <a:prstGeom prst="line">
            <a:avLst/>
          </a:prstGeom>
          <a:ln w="190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2086D4F1-4BC3-1F49-9F13-748902FD095E}"/>
              </a:ext>
            </a:extLst>
          </p:cNvPr>
          <p:cNvSpPr txBox="1"/>
          <p:nvPr/>
        </p:nvSpPr>
        <p:spPr>
          <a:xfrm>
            <a:off x="7393254" y="4341554"/>
            <a:ext cx="1349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CSC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0F6B29A0-C134-B34C-AD9C-A8431D9D0460}"/>
              </a:ext>
            </a:extLst>
          </p:cNvPr>
          <p:cNvSpPr txBox="1"/>
          <p:nvPr/>
        </p:nvSpPr>
        <p:spPr>
          <a:xfrm>
            <a:off x="10285138" y="4372332"/>
            <a:ext cx="13492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NORDFORSK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D3468101-9EDA-2C4D-A980-7A2876574062}"/>
              </a:ext>
            </a:extLst>
          </p:cNvPr>
          <p:cNvSpPr txBox="1"/>
          <p:nvPr/>
        </p:nvSpPr>
        <p:spPr>
          <a:xfrm>
            <a:off x="1037068" y="2308304"/>
            <a:ext cx="13492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/>
              <a:t>DeIC</a:t>
            </a:r>
            <a:endParaRPr lang="en-US" b="1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1B8EB28B-2FC4-4E46-9A84-0BD5A7B929F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2821" y="4953626"/>
            <a:ext cx="999105" cy="1314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04579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0F51530-84CC-4540-81F5-C183ACEAE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665917"/>
            <a:ext cx="10515600" cy="1325563"/>
          </a:xfrm>
        </p:spPr>
        <p:txBody>
          <a:bodyPr>
            <a:normAutofit fontScale="90000"/>
          </a:bodyPr>
          <a:lstStyle/>
          <a:p>
            <a:pPr marL="0" indent="0"/>
            <a:r>
              <a:rPr lang="da-DK" b="1" dirty="0">
                <a:latin typeface="+mn-lt"/>
              </a:rPr>
              <a:t>International </a:t>
            </a:r>
            <a:r>
              <a:rPr lang="da-DK" b="1" dirty="0" err="1">
                <a:latin typeface="+mn-lt"/>
              </a:rPr>
              <a:t>Advisory</a:t>
            </a:r>
            <a:r>
              <a:rPr lang="da-DK" b="1" dirty="0">
                <a:latin typeface="+mn-lt"/>
              </a:rPr>
              <a:t> </a:t>
            </a:r>
            <a:r>
              <a:rPr lang="da-DK" b="1" dirty="0" err="1">
                <a:latin typeface="+mn-lt"/>
              </a:rPr>
              <a:t>Committee</a:t>
            </a:r>
            <a:r>
              <a:rPr lang="da-DK" b="1" dirty="0">
                <a:latin typeface="+mn-lt"/>
              </a:rPr>
              <a:t> (IAC)  </a:t>
            </a:r>
            <a:br>
              <a:rPr lang="da-DK" dirty="0"/>
            </a:br>
            <a:r>
              <a:rPr lang="da-DK" sz="3100" dirty="0"/>
              <a:t>Experts </a:t>
            </a:r>
            <a:r>
              <a:rPr lang="da-DK" sz="3100" dirty="0" err="1"/>
              <a:t>who</a:t>
            </a:r>
            <a:r>
              <a:rPr lang="da-DK" sz="3100" dirty="0"/>
              <a:t> </a:t>
            </a:r>
            <a:r>
              <a:rPr lang="da-DK" sz="3100" dirty="0" err="1"/>
              <a:t>advise</a:t>
            </a:r>
            <a:r>
              <a:rPr lang="da-DK" sz="3100" dirty="0"/>
              <a:t> and support the </a:t>
            </a:r>
            <a:r>
              <a:rPr lang="da-DK" sz="3100" dirty="0" err="1"/>
              <a:t>Executive</a:t>
            </a:r>
            <a:r>
              <a:rPr lang="da-DK" sz="3100" dirty="0"/>
              <a:t> </a:t>
            </a:r>
            <a:r>
              <a:rPr lang="da-DK" sz="3100" dirty="0" err="1"/>
              <a:t>board</a:t>
            </a:r>
            <a:r>
              <a:rPr lang="da-DK" sz="3100" dirty="0"/>
              <a:t> of EOSC Nordic  </a:t>
            </a:r>
            <a:br>
              <a:rPr lang="da-DK" dirty="0"/>
            </a:b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C81F51B-0B0C-F147-BC1E-B6B6C15EB6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65465"/>
            <a:ext cx="10515600" cy="4351338"/>
          </a:xfrm>
        </p:spPr>
        <p:txBody>
          <a:bodyPr>
            <a:no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da-DK" sz="1800" b="1" dirty="0"/>
              <a:t>Ana </a:t>
            </a:r>
            <a:r>
              <a:rPr lang="da-DK" sz="1800" b="1" dirty="0" err="1"/>
              <a:t>Proykova</a:t>
            </a:r>
            <a:br>
              <a:rPr lang="da-DK" sz="1800" b="1" dirty="0"/>
            </a:br>
            <a:r>
              <a:rPr lang="da-DK" sz="1800" dirty="0"/>
              <a:t>Professor, </a:t>
            </a:r>
            <a:r>
              <a:rPr lang="da-DK" sz="1800" dirty="0" err="1"/>
              <a:t>Atomic</a:t>
            </a:r>
            <a:r>
              <a:rPr lang="da-DK" sz="1800" dirty="0"/>
              <a:t> and </a:t>
            </a:r>
            <a:r>
              <a:rPr lang="da-DK" sz="1800" dirty="0" err="1"/>
              <a:t>Molecular</a:t>
            </a:r>
            <a:r>
              <a:rPr lang="da-DK" sz="1800" dirty="0"/>
              <a:t> </a:t>
            </a:r>
            <a:r>
              <a:rPr lang="da-DK" sz="1800" dirty="0" err="1"/>
              <a:t>Physics</a:t>
            </a:r>
            <a:r>
              <a:rPr lang="da-DK" sz="1800" dirty="0"/>
              <a:t>, </a:t>
            </a:r>
            <a:r>
              <a:rPr lang="da-DK" sz="1800" dirty="0" err="1"/>
              <a:t>University</a:t>
            </a:r>
            <a:r>
              <a:rPr lang="da-DK" sz="1800" dirty="0"/>
              <a:t> of Sofia </a:t>
            </a:r>
            <a:r>
              <a:rPr lang="da-DK" sz="1800" b="1" dirty="0"/>
              <a:t>(</a:t>
            </a:r>
            <a:r>
              <a:rPr lang="da-DK" sz="1800" b="1" dirty="0" err="1"/>
              <a:t>Bulgaria</a:t>
            </a:r>
            <a:r>
              <a:rPr lang="da-DK" sz="1800" b="1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b="1" dirty="0"/>
              <a:t>Francoise Genova</a:t>
            </a:r>
            <a:br>
              <a:rPr lang="da-DK" sz="1800" b="1" dirty="0"/>
            </a:br>
            <a:r>
              <a:rPr lang="da-DK" sz="1800" dirty="0"/>
              <a:t>Senior Researcher at Strasbourg </a:t>
            </a:r>
            <a:r>
              <a:rPr lang="da-DK" sz="1800" dirty="0" err="1"/>
              <a:t>astronomical</a:t>
            </a:r>
            <a:r>
              <a:rPr lang="da-DK" sz="1800" dirty="0"/>
              <a:t> data centre </a:t>
            </a:r>
            <a:r>
              <a:rPr lang="da-DK" sz="1800" b="1" dirty="0"/>
              <a:t>(France)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b="1" dirty="0" err="1"/>
              <a:t>Wilco</a:t>
            </a:r>
            <a:r>
              <a:rPr lang="da-DK" sz="1800" b="1" dirty="0"/>
              <a:t> Hazeleger</a:t>
            </a:r>
            <a:br>
              <a:rPr lang="da-DK" sz="1800" b="1" dirty="0"/>
            </a:br>
            <a:r>
              <a:rPr lang="da-DK" sz="1800" dirty="0" err="1"/>
              <a:t>Director</a:t>
            </a:r>
            <a:r>
              <a:rPr lang="da-DK" sz="1800" dirty="0"/>
              <a:t>, </a:t>
            </a:r>
            <a:r>
              <a:rPr lang="da-DK" sz="1800" dirty="0" err="1"/>
              <a:t>Netherlands</a:t>
            </a:r>
            <a:r>
              <a:rPr lang="da-DK" sz="1800" dirty="0"/>
              <a:t> </a:t>
            </a:r>
            <a:r>
              <a:rPr lang="da-DK" sz="1800" dirty="0" err="1"/>
              <a:t>eScience</a:t>
            </a:r>
            <a:r>
              <a:rPr lang="da-DK" sz="1800" dirty="0"/>
              <a:t> Center, </a:t>
            </a:r>
            <a:r>
              <a:rPr lang="da-DK" sz="1800" b="1" dirty="0"/>
              <a:t>(</a:t>
            </a:r>
            <a:r>
              <a:rPr lang="da-DK" sz="1800" b="1" dirty="0" err="1"/>
              <a:t>Netherlands</a:t>
            </a:r>
            <a:r>
              <a:rPr lang="da-DK" sz="1800" b="1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b="1" dirty="0"/>
              <a:t>Ingrid </a:t>
            </a:r>
            <a:r>
              <a:rPr lang="da-DK" sz="1800" b="1" dirty="0" err="1"/>
              <a:t>Dillo</a:t>
            </a:r>
            <a:br>
              <a:rPr lang="da-DK" sz="1800" b="1" dirty="0"/>
            </a:br>
            <a:r>
              <a:rPr lang="da-DK" sz="1800" dirty="0" err="1"/>
              <a:t>Deputy</a:t>
            </a:r>
            <a:r>
              <a:rPr lang="da-DK" sz="1800" dirty="0"/>
              <a:t> </a:t>
            </a:r>
            <a:r>
              <a:rPr lang="da-DK" sz="1800" dirty="0" err="1"/>
              <a:t>Director</a:t>
            </a:r>
            <a:r>
              <a:rPr lang="da-DK" sz="1800" dirty="0"/>
              <a:t>, Data </a:t>
            </a:r>
            <a:r>
              <a:rPr lang="da-DK" sz="1800" dirty="0" err="1"/>
              <a:t>Archiving</a:t>
            </a:r>
            <a:r>
              <a:rPr lang="da-DK" sz="1800" dirty="0"/>
              <a:t> and </a:t>
            </a:r>
            <a:r>
              <a:rPr lang="da-DK" sz="1800" dirty="0" err="1"/>
              <a:t>Networked</a:t>
            </a:r>
            <a:r>
              <a:rPr lang="da-DK" sz="1800" dirty="0"/>
              <a:t> Services (DANS) </a:t>
            </a:r>
            <a:r>
              <a:rPr lang="da-DK" sz="1800" b="1" dirty="0"/>
              <a:t>(</a:t>
            </a:r>
            <a:r>
              <a:rPr lang="da-DK" sz="1800" b="1" dirty="0" err="1"/>
              <a:t>Netherlands</a:t>
            </a:r>
            <a:r>
              <a:rPr lang="da-DK" sz="1800" b="1" dirty="0"/>
              <a:t>)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b="1" dirty="0"/>
              <a:t>Daniel </a:t>
            </a:r>
            <a:r>
              <a:rPr lang="da-DK" sz="1800" b="1" dirty="0" err="1"/>
              <a:t>Mallmann</a:t>
            </a:r>
            <a:br>
              <a:rPr lang="da-DK" sz="1800" b="1" dirty="0"/>
            </a:br>
            <a:r>
              <a:rPr lang="da-DK" sz="1800" dirty="0"/>
              <a:t>Head of Data Services, </a:t>
            </a:r>
            <a:r>
              <a:rPr lang="da-DK" sz="1800" dirty="0" err="1"/>
              <a:t>Juelich</a:t>
            </a:r>
            <a:r>
              <a:rPr lang="da-DK" sz="1800" dirty="0"/>
              <a:t> </a:t>
            </a:r>
            <a:r>
              <a:rPr lang="da-DK" sz="1800" b="1" dirty="0"/>
              <a:t>(Germany)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b="1" dirty="0"/>
              <a:t>Andrew </a:t>
            </a:r>
            <a:r>
              <a:rPr lang="da-DK" sz="1800" b="1" dirty="0" err="1"/>
              <a:t>Treloar</a:t>
            </a:r>
            <a:br>
              <a:rPr lang="da-DK" sz="1800" b="1" dirty="0"/>
            </a:br>
            <a:r>
              <a:rPr lang="da-DK" sz="1800" dirty="0" err="1"/>
              <a:t>Director</a:t>
            </a:r>
            <a:r>
              <a:rPr lang="da-DK" sz="1800" dirty="0"/>
              <a:t>, The </a:t>
            </a:r>
            <a:r>
              <a:rPr lang="da-DK" sz="1800" dirty="0" err="1"/>
              <a:t>Australian</a:t>
            </a:r>
            <a:r>
              <a:rPr lang="da-DK" sz="1800" dirty="0"/>
              <a:t> Research Data Commons (ARDC) </a:t>
            </a:r>
            <a:r>
              <a:rPr lang="da-DK" sz="1800" b="1" dirty="0"/>
              <a:t>(Australia)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b="1" dirty="0"/>
              <a:t>Christine </a:t>
            </a:r>
            <a:r>
              <a:rPr lang="da-DK" sz="1800" b="1" dirty="0" err="1"/>
              <a:t>Kirkpatrick</a:t>
            </a:r>
            <a:br>
              <a:rPr lang="da-DK" sz="1800" b="1" dirty="0"/>
            </a:br>
            <a:r>
              <a:rPr lang="da-DK" sz="1800" dirty="0" err="1"/>
              <a:t>Executive</a:t>
            </a:r>
            <a:r>
              <a:rPr lang="da-DK" sz="1800" dirty="0"/>
              <a:t> </a:t>
            </a:r>
            <a:r>
              <a:rPr lang="da-DK" sz="1800" dirty="0" err="1"/>
              <a:t>Director</a:t>
            </a:r>
            <a:r>
              <a:rPr lang="da-DK" sz="1800" dirty="0"/>
              <a:t>, National Data Service </a:t>
            </a:r>
            <a:r>
              <a:rPr lang="da-DK" sz="1800" b="1" dirty="0"/>
              <a:t>(US).</a:t>
            </a:r>
          </a:p>
          <a:p>
            <a:pPr marL="342900" indent="-342900">
              <a:buFont typeface="+mj-lt"/>
              <a:buAutoNum type="arabicPeriod"/>
            </a:pPr>
            <a:r>
              <a:rPr lang="da-DK" sz="1800" b="1" dirty="0"/>
              <a:t>Open </a:t>
            </a:r>
            <a:r>
              <a:rPr lang="da-DK" sz="1800" b="1" dirty="0" err="1"/>
              <a:t>seat</a:t>
            </a:r>
            <a:r>
              <a:rPr lang="da-DK" sz="1800" b="1" dirty="0"/>
              <a:t>(s) - </a:t>
            </a:r>
            <a:r>
              <a:rPr lang="en" sz="1800" dirty="0"/>
              <a:t>to perhaps other 5b interlinking projects (?)</a:t>
            </a:r>
            <a:endParaRPr lang="en" sz="1800" dirty="0">
              <a:highlight>
                <a:srgbClr val="FFFF00"/>
              </a:highlight>
            </a:endParaRPr>
          </a:p>
          <a:p>
            <a:pPr marL="342900" indent="-342900">
              <a:buFont typeface="+mj-lt"/>
              <a:buAutoNum type="arabicPeriod"/>
            </a:pPr>
            <a:endParaRPr lang="da-DK" sz="1800" b="1" dirty="0"/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0DE5EC3D-0784-CD4A-B605-93876553657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200" y="124687"/>
            <a:ext cx="1727200" cy="99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48202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C1B665E-05CF-FA41-B2A9-786D8DF1F5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Open invitation to </a:t>
            </a:r>
            <a:r>
              <a:rPr lang="da-DK" dirty="0" err="1"/>
              <a:t>engage</a:t>
            </a:r>
            <a:r>
              <a:rPr lang="da-DK" dirty="0"/>
              <a:t>…</a:t>
            </a:r>
            <a:endParaRPr lang="da-DK" b="1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3C0918C-C085-A247-9B03-7F7DCD4145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National Access points </a:t>
            </a:r>
            <a:r>
              <a:rPr lang="da-DK" dirty="0" err="1"/>
              <a:t>through</a:t>
            </a:r>
            <a:r>
              <a:rPr lang="da-DK" dirty="0"/>
              <a:t> </a:t>
            </a:r>
            <a:r>
              <a:rPr lang="da-DK" dirty="0" err="1"/>
              <a:t>your</a:t>
            </a:r>
            <a:r>
              <a:rPr lang="da-DK" dirty="0"/>
              <a:t> </a:t>
            </a:r>
            <a:r>
              <a:rPr lang="da-DK" dirty="0" err="1"/>
              <a:t>infrastructure</a:t>
            </a:r>
            <a:r>
              <a:rPr lang="da-DK" dirty="0"/>
              <a:t> </a:t>
            </a:r>
            <a:r>
              <a:rPr lang="da-DK" dirty="0" err="1"/>
              <a:t>providers</a:t>
            </a:r>
            <a:endParaRPr lang="da-DK" dirty="0"/>
          </a:p>
          <a:p>
            <a:r>
              <a:rPr lang="da-DK" dirty="0"/>
              <a:t>EOSC-Nordic Knowledge Hub</a:t>
            </a:r>
          </a:p>
          <a:p>
            <a:pPr lvl="1"/>
            <a:r>
              <a:rPr lang="da-DK" dirty="0"/>
              <a:t>Train-the-</a:t>
            </a:r>
            <a:r>
              <a:rPr lang="da-DK" dirty="0" err="1"/>
              <a:t>Trainers</a:t>
            </a:r>
            <a:r>
              <a:rPr lang="da-DK" dirty="0"/>
              <a:t> event</a:t>
            </a:r>
          </a:p>
          <a:p>
            <a:pPr lvl="1"/>
            <a:r>
              <a:rPr lang="da-DK" dirty="0"/>
              <a:t>Policy workshops</a:t>
            </a:r>
          </a:p>
          <a:p>
            <a:pPr lvl="1"/>
            <a:r>
              <a:rPr lang="da-DK" dirty="0" err="1"/>
              <a:t>Hackathons</a:t>
            </a:r>
            <a:r>
              <a:rPr lang="da-DK" dirty="0"/>
              <a:t>, </a:t>
            </a:r>
            <a:r>
              <a:rPr lang="da-DK" dirty="0" err="1"/>
              <a:t>webinars</a:t>
            </a:r>
            <a:r>
              <a:rPr lang="da-DK" dirty="0"/>
              <a:t>, etc.</a:t>
            </a:r>
          </a:p>
          <a:p>
            <a:r>
              <a:rPr lang="da-DK" dirty="0"/>
              <a:t>EOSC-Nordic </a:t>
            </a:r>
            <a:r>
              <a:rPr lang="da-DK" dirty="0" err="1"/>
              <a:t>Flagship</a:t>
            </a:r>
            <a:r>
              <a:rPr lang="da-DK" dirty="0"/>
              <a:t> events</a:t>
            </a:r>
          </a:p>
          <a:p>
            <a:r>
              <a:rPr lang="da-DK" dirty="0"/>
              <a:t>EOSC-Nordic Kick-</a:t>
            </a:r>
            <a:r>
              <a:rPr lang="da-DK" dirty="0" err="1"/>
              <a:t>Off</a:t>
            </a:r>
            <a:r>
              <a:rPr lang="da-DK" dirty="0"/>
              <a:t>: </a:t>
            </a:r>
            <a:r>
              <a:rPr lang="da-DK" dirty="0" err="1"/>
              <a:t>Sep</a:t>
            </a:r>
            <a:r>
              <a:rPr lang="da-DK" dirty="0"/>
              <a:t> 2-3, in </a:t>
            </a:r>
            <a:r>
              <a:rPr lang="da-DK" dirty="0" err="1"/>
              <a:t>Espoo</a:t>
            </a:r>
            <a:r>
              <a:rPr lang="da-DK" dirty="0"/>
              <a:t>, Finland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35422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>
            <a:extLst>
              <a:ext uri="{FF2B5EF4-FFF2-40B4-BE49-F238E27FC236}">
                <a16:creationId xmlns:a16="http://schemas.microsoft.com/office/drawing/2014/main" id="{A7C411C1-9E1E-EF45-B95D-979616E870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5587" y="-50719"/>
            <a:ext cx="7975379" cy="6207318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9" name="Håndskrift 28">
                <a:extLst>
                  <a:ext uri="{FF2B5EF4-FFF2-40B4-BE49-F238E27FC236}">
                    <a16:creationId xmlns:a16="http://schemas.microsoft.com/office/drawing/2014/main" id="{E607AEDA-59DC-7A4B-A933-0A13D887A68E}"/>
                  </a:ext>
                </a:extLst>
              </p14:cNvPr>
              <p14:cNvContentPartPr/>
              <p14:nvPr/>
            </p14:nvContentPartPr>
            <p14:xfrm>
              <a:off x="3120390" y="898537"/>
              <a:ext cx="360" cy="360"/>
            </p14:xfrm>
          </p:contentPart>
        </mc:Choice>
        <mc:Fallback xmlns="">
          <p:pic>
            <p:nvPicPr>
              <p:cNvPr id="29" name="Håndskrift 28">
                <a:extLst>
                  <a:ext uri="{FF2B5EF4-FFF2-40B4-BE49-F238E27FC236}">
                    <a16:creationId xmlns:a16="http://schemas.microsoft.com/office/drawing/2014/main" id="{E607AEDA-59DC-7A4B-A933-0A13D887A68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111390" y="88953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0" name="Håndskrift 29">
                <a:extLst>
                  <a:ext uri="{FF2B5EF4-FFF2-40B4-BE49-F238E27FC236}">
                    <a16:creationId xmlns:a16="http://schemas.microsoft.com/office/drawing/2014/main" id="{A1110692-7DA4-4C47-A0D9-7B56931BC276}"/>
                  </a:ext>
                </a:extLst>
              </p14:cNvPr>
              <p14:cNvContentPartPr/>
              <p14:nvPr/>
            </p14:nvContentPartPr>
            <p14:xfrm>
              <a:off x="577710" y="1427737"/>
              <a:ext cx="360" cy="360"/>
            </p14:xfrm>
          </p:contentPart>
        </mc:Choice>
        <mc:Fallback xmlns="">
          <p:pic>
            <p:nvPicPr>
              <p:cNvPr id="30" name="Håndskrift 29">
                <a:extLst>
                  <a:ext uri="{FF2B5EF4-FFF2-40B4-BE49-F238E27FC236}">
                    <a16:creationId xmlns:a16="http://schemas.microsoft.com/office/drawing/2014/main" id="{A1110692-7DA4-4C47-A0D9-7B56931BC276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569070" y="1419097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7" name="Picture 7" descr="cid:1064C27F-008F-41B6-B392-592B93D4DFE4@csc.fi">
            <a:extLst>
              <a:ext uri="{FF2B5EF4-FFF2-40B4-BE49-F238E27FC236}">
                <a16:creationId xmlns:a16="http://schemas.microsoft.com/office/drawing/2014/main" id="{2BFCDF95-7FAA-1847-BC6D-657582A85B0B}"/>
              </a:ext>
            </a:extLst>
          </p:cNvPr>
          <p:cNvPicPr/>
          <p:nvPr/>
        </p:nvPicPr>
        <p:blipFill>
          <a:blip r:embed="rId6" r:link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1840" y="2509168"/>
            <a:ext cx="2017648" cy="1079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141C8977-5C89-704C-8A21-F7CE5F34B82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1911" y="4431702"/>
            <a:ext cx="12192000" cy="2589780"/>
          </a:xfrm>
          <a:prstGeom prst="rect">
            <a:avLst/>
          </a:prstGeom>
        </p:spPr>
      </p:pic>
      <p:sp>
        <p:nvSpPr>
          <p:cNvPr id="4" name="Tekstfelt 3">
            <a:extLst>
              <a:ext uri="{FF2B5EF4-FFF2-40B4-BE49-F238E27FC236}">
                <a16:creationId xmlns:a16="http://schemas.microsoft.com/office/drawing/2014/main" id="{B697B836-9FED-614F-AD09-A39B02DF3FA1}"/>
              </a:ext>
            </a:extLst>
          </p:cNvPr>
          <p:cNvSpPr txBox="1"/>
          <p:nvPr/>
        </p:nvSpPr>
        <p:spPr>
          <a:xfrm>
            <a:off x="1166597" y="2183712"/>
            <a:ext cx="26403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3600" b="1" dirty="0"/>
              <a:t>ADVENTURE </a:t>
            </a:r>
          </a:p>
          <a:p>
            <a:r>
              <a:rPr lang="da-DK" sz="3600" b="1" dirty="0"/>
              <a:t>AHEAD!</a:t>
            </a:r>
          </a:p>
          <a:p>
            <a:r>
              <a:rPr lang="da-DK" dirty="0"/>
              <a:t>Building the bridges </a:t>
            </a:r>
            <a:r>
              <a:rPr lang="da-DK" dirty="0" err="1"/>
              <a:t>together</a:t>
            </a:r>
            <a:r>
              <a:rPr lang="da-DK" dirty="0"/>
              <a:t> as </a:t>
            </a:r>
            <a:r>
              <a:rPr lang="da-DK" dirty="0" err="1"/>
              <a:t>we</a:t>
            </a:r>
            <a:r>
              <a:rPr lang="da-DK" dirty="0"/>
              <a:t> go..</a:t>
            </a:r>
          </a:p>
        </p:txBody>
      </p:sp>
    </p:spTree>
    <p:extLst>
      <p:ext uri="{BB962C8B-B14F-4D97-AF65-F5344CB8AC3E}">
        <p14:creationId xmlns:p14="http://schemas.microsoft.com/office/powerpoint/2010/main" val="36048470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1955540" y="1534722"/>
            <a:ext cx="8712968" cy="45357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F5494"/>
              </a:buClr>
              <a:buSzPct val="120000"/>
              <a:buFont typeface="Arial" pitchFamily="34" charset="0"/>
              <a:buChar char="•"/>
              <a:defRPr sz="2400" i="1">
                <a:solidFill>
                  <a:srgbClr val="0F5494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AEF0"/>
              </a:buClr>
              <a:buChar char="•"/>
              <a:tabLst>
                <a:tab pos="7623175" algn="l"/>
              </a:tabLst>
              <a:defRPr sz="2000" b="1">
                <a:solidFill>
                  <a:srgbClr val="0F5494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Tx/>
              <a:buChar char="-"/>
              <a:defRPr sz="1400">
                <a:solidFill>
                  <a:srgbClr val="0F5494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indent="0">
              <a:lnSpc>
                <a:spcPct val="150000"/>
              </a:lnSpc>
              <a:spcBef>
                <a:spcPts val="1000"/>
              </a:spcBef>
              <a:buNone/>
              <a:defRPr/>
            </a:pPr>
            <a:endParaRPr lang="en-GB" sz="1400" kern="0" dirty="0">
              <a:sym typeface="Arial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7A38C8BF-13A8-46E7-B133-ABC2D2204FA4}" type="slidenum">
              <a:rPr lang="en-GB" altLang="en-US" sz="1400" ker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34</a:t>
            </a:fld>
            <a:endParaRPr lang="en-GB" altLang="en-US" sz="1400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" name="Picture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1578" y="1704056"/>
            <a:ext cx="5688632" cy="4486602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9070444" y="4062714"/>
            <a:ext cx="2754858" cy="2072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55600" lvl="1" indent="363538">
              <a:lnSpc>
                <a:spcPct val="120000"/>
              </a:lnSpc>
              <a:spcBef>
                <a:spcPts val="8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n-GB" sz="1400" i="1" kern="0" dirty="0">
                <a:solidFill>
                  <a:srgbClr val="0F5494"/>
                </a:solidFill>
                <a:latin typeface="Arial"/>
                <a:ea typeface="Arial"/>
                <a:cs typeface="Arial"/>
                <a:sym typeface="Arial"/>
              </a:rPr>
              <a:t>Architecture</a:t>
            </a:r>
            <a:endParaRPr lang="en-GB" sz="1400" kern="0" dirty="0">
              <a:solidFill>
                <a:srgbClr val="0F549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55600" lvl="1" indent="363538">
              <a:lnSpc>
                <a:spcPct val="120000"/>
              </a:lnSpc>
              <a:spcBef>
                <a:spcPts val="8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n-GB" sz="1400" i="1" kern="0" dirty="0">
                <a:solidFill>
                  <a:srgbClr val="0F5494"/>
                </a:solidFill>
                <a:latin typeface="Arial"/>
                <a:ea typeface="Arial"/>
                <a:cs typeface="Arial"/>
                <a:sym typeface="Arial"/>
              </a:rPr>
              <a:t>Sustainability</a:t>
            </a:r>
          </a:p>
          <a:p>
            <a:pPr marL="355600" lvl="1" indent="363538">
              <a:lnSpc>
                <a:spcPct val="120000"/>
              </a:lnSpc>
              <a:spcBef>
                <a:spcPts val="8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n-GB" sz="1400" i="1" kern="0" dirty="0">
                <a:solidFill>
                  <a:srgbClr val="0F5494"/>
                </a:solidFill>
                <a:latin typeface="Arial"/>
                <a:ea typeface="Arial"/>
                <a:cs typeface="Arial"/>
                <a:sym typeface="Arial"/>
              </a:rPr>
              <a:t>Rules of participation</a:t>
            </a:r>
          </a:p>
          <a:p>
            <a:pPr marL="355600" lvl="1" indent="363538">
              <a:lnSpc>
                <a:spcPct val="120000"/>
              </a:lnSpc>
              <a:spcBef>
                <a:spcPts val="8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n-GB" sz="1400" i="1" kern="0" dirty="0">
                <a:solidFill>
                  <a:srgbClr val="0F5494"/>
                </a:solidFill>
                <a:latin typeface="Arial"/>
                <a:ea typeface="Arial"/>
                <a:cs typeface="Arial"/>
                <a:sym typeface="Arial"/>
              </a:rPr>
              <a:t>FAIR</a:t>
            </a:r>
          </a:p>
          <a:p>
            <a:pPr marL="355600" lvl="1" indent="363538">
              <a:lnSpc>
                <a:spcPct val="120000"/>
              </a:lnSpc>
              <a:spcBef>
                <a:spcPts val="800"/>
              </a:spcBef>
              <a:buClr>
                <a:srgbClr val="000000"/>
              </a:buClr>
              <a:buFont typeface="Wingdings" panose="05000000000000000000" pitchFamily="2" charset="2"/>
              <a:buChar char="Ø"/>
              <a:defRPr/>
            </a:pPr>
            <a:r>
              <a:rPr lang="en-GB" sz="1400" i="1" kern="0" dirty="0">
                <a:solidFill>
                  <a:srgbClr val="0F5494"/>
                </a:solidFill>
                <a:latin typeface="Arial"/>
                <a:ea typeface="Arial"/>
                <a:cs typeface="Arial"/>
                <a:sym typeface="Arial"/>
              </a:rPr>
              <a:t>Landscape</a:t>
            </a:r>
          </a:p>
          <a:p>
            <a:pPr>
              <a:buClr>
                <a:srgbClr val="000000"/>
              </a:buClr>
              <a:buFont typeface="Arial"/>
              <a:buNone/>
            </a:pPr>
            <a:endParaRPr lang="en-GB" kern="0" dirty="0">
              <a:solidFill>
                <a:srgbClr val="0F549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810228" y="256705"/>
            <a:ext cx="7886195" cy="1325468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orbel"/>
                <a:ea typeface="ＭＳ Ｐゴシック" charset="0"/>
                <a:cs typeface="Corbel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94C5F"/>
                </a:solidFill>
                <a:latin typeface="Candara" charset="0"/>
                <a:ea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94C5F"/>
                </a:solidFill>
                <a:latin typeface="Candara" charset="0"/>
                <a:ea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94C5F"/>
                </a:solidFill>
                <a:latin typeface="Candara" charset="0"/>
                <a:ea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94C5F"/>
                </a:solidFill>
                <a:latin typeface="Candara" charset="0"/>
                <a:ea typeface="ＭＳ Ｐゴシック" charset="0"/>
              </a:defRPr>
            </a:lvl5pPr>
            <a:lvl6pPr marL="4572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94C5F"/>
                </a:solidFill>
                <a:latin typeface="Candara" charset="0"/>
                <a:ea typeface="ＭＳ Ｐゴシック" charset="0"/>
              </a:defRPr>
            </a:lvl6pPr>
            <a:lvl7pPr marL="9144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94C5F"/>
                </a:solidFill>
                <a:latin typeface="Candara" charset="0"/>
                <a:ea typeface="ＭＳ Ｐゴシック" charset="0"/>
              </a:defRPr>
            </a:lvl7pPr>
            <a:lvl8pPr marL="13716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94C5F"/>
                </a:solidFill>
                <a:latin typeface="Candara" charset="0"/>
                <a:ea typeface="ＭＳ Ｐゴシック" charset="0"/>
              </a:defRPr>
            </a:lvl8pPr>
            <a:lvl9pPr marL="1828800"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2800" b="1">
                <a:solidFill>
                  <a:srgbClr val="094C5F"/>
                </a:solidFill>
                <a:latin typeface="Candara" charset="0"/>
                <a:ea typeface="ＭＳ Ｐゴシック" charset="0"/>
              </a:defRPr>
            </a:lvl9pPr>
          </a:lstStyle>
          <a:p>
            <a:r>
              <a:rPr lang="en-GB" dirty="0"/>
              <a:t>EOSC Governance (as proposed by the EOSC </a:t>
            </a:r>
            <a:r>
              <a:rPr lang="en-GB"/>
              <a:t>Implementation Roadmap)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561460" y="2466822"/>
            <a:ext cx="1696790" cy="307777"/>
          </a:xfrm>
          <a:prstGeom prst="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sz="1400" dirty="0"/>
              <a:t>National Initiatives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534174" y="4691091"/>
            <a:ext cx="1696790" cy="307777"/>
          </a:xfrm>
          <a:prstGeom prst="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sz="1400" dirty="0"/>
              <a:t>National Initiatives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5219" y="5504559"/>
            <a:ext cx="1696790" cy="523220"/>
          </a:xfrm>
          <a:prstGeom prst="rect">
            <a:avLst/>
          </a:prstGeom>
          <a:ln>
            <a:prstDash val="sysDot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CA" sz="1400" dirty="0"/>
              <a:t>Coordination of National Initiatives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 flipV="1">
            <a:off x="2349661" y="2164466"/>
            <a:ext cx="671331" cy="302356"/>
          </a:xfrm>
          <a:prstGeom prst="straightConnector1">
            <a:avLst/>
          </a:prstGeom>
          <a:ln w="9525">
            <a:solidFill>
              <a:schemeClr val="accent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349661" y="2620710"/>
            <a:ext cx="579572" cy="562328"/>
          </a:xfrm>
          <a:prstGeom prst="straightConnector1">
            <a:avLst/>
          </a:prstGeom>
          <a:ln w="9525">
            <a:solidFill>
              <a:schemeClr val="accent3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863787" y="4062714"/>
            <a:ext cx="0" cy="439838"/>
          </a:xfrm>
          <a:prstGeom prst="straightConnector1">
            <a:avLst/>
          </a:prstGeom>
          <a:ln w="9525">
            <a:solidFill>
              <a:schemeClr val="accent3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6227180" y="4844979"/>
            <a:ext cx="173620" cy="0"/>
          </a:xfrm>
          <a:prstGeom prst="straightConnector1">
            <a:avLst/>
          </a:prstGeom>
          <a:ln w="9525">
            <a:solidFill>
              <a:schemeClr val="accent3"/>
            </a:solidFill>
            <a:prstDash val="sysDot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1853184" y="5766169"/>
            <a:ext cx="347472" cy="0"/>
          </a:xfrm>
          <a:prstGeom prst="straightConnector1">
            <a:avLst/>
          </a:prstGeom>
          <a:ln w="9525">
            <a:solidFill>
              <a:schemeClr val="accent3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Højrepil 4">
            <a:extLst>
              <a:ext uri="{FF2B5EF4-FFF2-40B4-BE49-F238E27FC236}">
                <a16:creationId xmlns:a16="http://schemas.microsoft.com/office/drawing/2014/main" id="{66CA8D77-F1C7-0A42-B752-6721C881DF4A}"/>
              </a:ext>
            </a:extLst>
          </p:cNvPr>
          <p:cNvSpPr/>
          <p:nvPr/>
        </p:nvSpPr>
        <p:spPr>
          <a:xfrm>
            <a:off x="6554913" y="5073049"/>
            <a:ext cx="2825393" cy="523220"/>
          </a:xfrm>
          <a:prstGeom prst="rightArrow">
            <a:avLst/>
          </a:prstGeom>
          <a:solidFill>
            <a:srgbClr val="76C5C0"/>
          </a:solidFill>
          <a:ln>
            <a:solidFill>
              <a:srgbClr val="76C5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7" name="Tekstfelt 6">
            <a:extLst>
              <a:ext uri="{FF2B5EF4-FFF2-40B4-BE49-F238E27FC236}">
                <a16:creationId xmlns:a16="http://schemas.microsoft.com/office/drawing/2014/main" id="{7EFF0FA3-DFE2-4743-8519-4EA2686A72F2}"/>
              </a:ext>
            </a:extLst>
          </p:cNvPr>
          <p:cNvSpPr txBox="1"/>
          <p:nvPr/>
        </p:nvSpPr>
        <p:spPr>
          <a:xfrm>
            <a:off x="6554912" y="5175656"/>
            <a:ext cx="28253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600" dirty="0"/>
              <a:t>5 </a:t>
            </a:r>
            <a:r>
              <a:rPr lang="da-DK" sz="1600" dirty="0" err="1"/>
              <a:t>Working</a:t>
            </a:r>
            <a:r>
              <a:rPr lang="da-DK" sz="1600" dirty="0"/>
              <a:t> Groups. </a:t>
            </a:r>
            <a:r>
              <a:rPr lang="da-DK" sz="1600" dirty="0" err="1"/>
              <a:t>proposed</a:t>
            </a:r>
            <a:endParaRPr lang="da-DK" sz="160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3A2AAE1-9550-744D-A4DC-20D4FC0DB8B4}"/>
              </a:ext>
            </a:extLst>
          </p:cNvPr>
          <p:cNvSpPr txBox="1"/>
          <p:nvPr/>
        </p:nvSpPr>
        <p:spPr>
          <a:xfrm>
            <a:off x="6554913" y="5897585"/>
            <a:ext cx="606171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>
                <a:solidFill>
                  <a:srgbClr val="FF0000"/>
                </a:solidFill>
              </a:rPr>
              <a:t>WG </a:t>
            </a:r>
            <a:r>
              <a:rPr lang="da-DK" sz="1600" i="1" dirty="0" err="1">
                <a:solidFill>
                  <a:srgbClr val="FF0000"/>
                </a:solidFill>
              </a:rPr>
              <a:t>members</a:t>
            </a:r>
            <a:r>
              <a:rPr lang="da-DK" sz="1600" i="1" dirty="0">
                <a:solidFill>
                  <a:srgbClr val="FF0000"/>
                </a:solidFill>
              </a:rPr>
              <a:t> to </a:t>
            </a:r>
            <a:r>
              <a:rPr lang="da-DK" sz="1600" i="1" dirty="0" err="1">
                <a:solidFill>
                  <a:srgbClr val="FF0000"/>
                </a:solidFill>
              </a:rPr>
              <a:t>be</a:t>
            </a:r>
            <a:r>
              <a:rPr lang="da-DK" sz="1600" i="1" dirty="0">
                <a:solidFill>
                  <a:srgbClr val="FF0000"/>
                </a:solidFill>
              </a:rPr>
              <a:t> </a:t>
            </a:r>
            <a:r>
              <a:rPr lang="da-DK" sz="1600" i="1" dirty="0" err="1">
                <a:solidFill>
                  <a:srgbClr val="FF0000"/>
                </a:solidFill>
              </a:rPr>
              <a:t>appointed</a:t>
            </a:r>
            <a:r>
              <a:rPr lang="da-DK" sz="1600" i="1" dirty="0">
                <a:solidFill>
                  <a:srgbClr val="FF0000"/>
                </a:solidFill>
              </a:rPr>
              <a:t> by EOSC </a:t>
            </a:r>
            <a:r>
              <a:rPr lang="da-DK" sz="1600" i="1" dirty="0" err="1">
                <a:solidFill>
                  <a:srgbClr val="FF0000"/>
                </a:solidFill>
              </a:rPr>
              <a:t>governance</a:t>
            </a:r>
            <a:endParaRPr lang="da-DK" sz="1600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a-DK" sz="1600" i="1" dirty="0" err="1">
                <a:solidFill>
                  <a:srgbClr val="FF0000"/>
                </a:solidFill>
              </a:rPr>
              <a:t>Expected</a:t>
            </a:r>
            <a:r>
              <a:rPr lang="da-DK" sz="1600" i="1" dirty="0">
                <a:solidFill>
                  <a:srgbClr val="FF0000"/>
                </a:solidFill>
              </a:rPr>
              <a:t> to </a:t>
            </a:r>
            <a:r>
              <a:rPr lang="da-DK" sz="1600" i="1" dirty="0" err="1">
                <a:solidFill>
                  <a:srgbClr val="FF0000"/>
                </a:solidFill>
              </a:rPr>
              <a:t>be</a:t>
            </a:r>
            <a:r>
              <a:rPr lang="da-DK" sz="1600" i="1" dirty="0">
                <a:solidFill>
                  <a:srgbClr val="FF0000"/>
                </a:solidFill>
              </a:rPr>
              <a:t> </a:t>
            </a:r>
            <a:r>
              <a:rPr lang="da-DK" sz="1600" i="1" dirty="0" err="1">
                <a:solidFill>
                  <a:srgbClr val="FF0000"/>
                </a:solidFill>
              </a:rPr>
              <a:t>launched</a:t>
            </a:r>
            <a:r>
              <a:rPr lang="da-DK" sz="1600" i="1" dirty="0">
                <a:solidFill>
                  <a:srgbClr val="FF0000"/>
                </a:solidFill>
              </a:rPr>
              <a:t> in  May/June</a:t>
            </a:r>
          </a:p>
        </p:txBody>
      </p:sp>
    </p:spTree>
    <p:extLst>
      <p:ext uri="{BB962C8B-B14F-4D97-AF65-F5344CB8AC3E}">
        <p14:creationId xmlns:p14="http://schemas.microsoft.com/office/powerpoint/2010/main" val="13811718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6C0C3061-FC4E-0A4E-9E77-2CCC36361461}"/>
              </a:ext>
            </a:extLst>
          </p:cNvPr>
          <p:cNvSpPr/>
          <p:nvPr/>
        </p:nvSpPr>
        <p:spPr>
          <a:xfrm>
            <a:off x="928253" y="1524001"/>
            <a:ext cx="9587345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a-DK" sz="2000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2000" b="1" dirty="0">
                <a:solidFill>
                  <a:srgbClr val="404040"/>
                </a:solidFill>
                <a:latin typeface="Arial" panose="020B0604020202020204" pitchFamily="34" charset="0"/>
              </a:rPr>
              <a:t>CESAER </a:t>
            </a:r>
            <a:r>
              <a:rPr lang="da-DK" sz="2000" b="1" dirty="0" err="1">
                <a:solidFill>
                  <a:srgbClr val="404040"/>
                </a:solidFill>
                <a:latin typeface="Arial" panose="020B0604020202020204" pitchFamily="34" charset="0"/>
              </a:rPr>
              <a:t>represented</a:t>
            </a:r>
            <a:r>
              <a:rPr lang="da-DK" sz="2000" b="1" dirty="0">
                <a:solidFill>
                  <a:srgbClr val="404040"/>
                </a:solidFill>
                <a:latin typeface="Arial" panose="020B0604020202020204" pitchFamily="34" charset="0"/>
              </a:rPr>
              <a:t> by Karel LUYBEN – CHAIR</a:t>
            </a:r>
          </a:p>
          <a:p>
            <a:pPr marL="342900" indent="-342900">
              <a:buFont typeface="+mj-lt"/>
              <a:buAutoNum type="arabicPeriod"/>
            </a:pPr>
            <a:endParaRPr lang="da-DK" sz="2000" b="1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2000" dirty="0">
                <a:solidFill>
                  <a:srgbClr val="404040"/>
                </a:solidFill>
                <a:latin typeface="Arial" panose="020B0604020202020204" pitchFamily="34" charset="0"/>
              </a:rPr>
              <a:t>CESSDA ERIC </a:t>
            </a:r>
            <a:r>
              <a:rPr lang="da-DK" sz="2000" dirty="0" err="1">
                <a:solidFill>
                  <a:srgbClr val="404040"/>
                </a:solidFill>
                <a:latin typeface="Arial" panose="020B0604020202020204" pitchFamily="34" charset="0"/>
              </a:rPr>
              <a:t>represented</a:t>
            </a:r>
            <a:r>
              <a:rPr lang="da-DK" sz="2000" dirty="0">
                <a:solidFill>
                  <a:srgbClr val="404040"/>
                </a:solidFill>
                <a:latin typeface="Arial" panose="020B0604020202020204" pitchFamily="34" charset="0"/>
              </a:rPr>
              <a:t> by Ronald DEKKER</a:t>
            </a:r>
          </a:p>
          <a:p>
            <a:pPr marL="342900" indent="-342900">
              <a:buFont typeface="+mj-lt"/>
              <a:buAutoNum type="arabicPeriod"/>
            </a:pPr>
            <a:endParaRPr lang="da-DK" sz="2000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2000" dirty="0">
                <a:solidFill>
                  <a:srgbClr val="404040"/>
                </a:solidFill>
                <a:latin typeface="Arial" panose="020B0604020202020204" pitchFamily="34" charset="0"/>
              </a:rPr>
              <a:t>EMBL </a:t>
            </a:r>
            <a:r>
              <a:rPr lang="da-DK" sz="2000" dirty="0" err="1">
                <a:solidFill>
                  <a:srgbClr val="404040"/>
                </a:solidFill>
                <a:latin typeface="Arial" panose="020B0604020202020204" pitchFamily="34" charset="0"/>
              </a:rPr>
              <a:t>represented</a:t>
            </a:r>
            <a:r>
              <a:rPr lang="da-DK" sz="2000" dirty="0">
                <a:solidFill>
                  <a:srgbClr val="404040"/>
                </a:solidFill>
                <a:latin typeface="Arial" panose="020B0604020202020204" pitchFamily="34" charset="0"/>
              </a:rPr>
              <a:t> by Rupert LÜCK</a:t>
            </a:r>
          </a:p>
          <a:p>
            <a:pPr marL="342900" indent="-342900">
              <a:buFont typeface="+mj-lt"/>
              <a:buAutoNum type="arabicPeriod"/>
            </a:pPr>
            <a:endParaRPr lang="da-DK" sz="2000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2000" dirty="0">
                <a:solidFill>
                  <a:srgbClr val="404040"/>
                </a:solidFill>
                <a:latin typeface="Arial" panose="020B0604020202020204" pitchFamily="34" charset="0"/>
              </a:rPr>
              <a:t>European </a:t>
            </a:r>
            <a:r>
              <a:rPr lang="da-DK" sz="2000" dirty="0" err="1">
                <a:solidFill>
                  <a:srgbClr val="404040"/>
                </a:solidFill>
                <a:latin typeface="Arial" panose="020B0604020202020204" pitchFamily="34" charset="0"/>
              </a:rPr>
              <a:t>Spallation</a:t>
            </a:r>
            <a:r>
              <a:rPr lang="da-DK" sz="2000" dirty="0">
                <a:solidFill>
                  <a:srgbClr val="404040"/>
                </a:solidFill>
                <a:latin typeface="Arial" panose="020B0604020202020204" pitchFamily="34" charset="0"/>
              </a:rPr>
              <a:t> Source ERIC </a:t>
            </a:r>
            <a:r>
              <a:rPr lang="da-DK" sz="2000" dirty="0" err="1">
                <a:solidFill>
                  <a:srgbClr val="404040"/>
                </a:solidFill>
                <a:latin typeface="Arial" panose="020B0604020202020204" pitchFamily="34" charset="0"/>
              </a:rPr>
              <a:t>represented</a:t>
            </a:r>
            <a:r>
              <a:rPr lang="da-DK" sz="2000" dirty="0">
                <a:solidFill>
                  <a:srgbClr val="404040"/>
                </a:solidFill>
                <a:latin typeface="Arial" panose="020B0604020202020204" pitchFamily="34" charset="0"/>
              </a:rPr>
              <a:t> by John WOMERSLEY</a:t>
            </a:r>
          </a:p>
          <a:p>
            <a:pPr marL="342900" indent="-342900">
              <a:buFont typeface="+mj-lt"/>
              <a:buAutoNum type="arabicPeriod"/>
            </a:pPr>
            <a:endParaRPr lang="da-DK" sz="2000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2000" b="1" dirty="0">
                <a:solidFill>
                  <a:srgbClr val="404040"/>
                </a:solidFill>
                <a:latin typeface="Arial" panose="020B0604020202020204" pitchFamily="34" charset="0"/>
              </a:rPr>
              <a:t>GÉANT </a:t>
            </a:r>
            <a:r>
              <a:rPr lang="da-DK" sz="2000" b="1" dirty="0" err="1">
                <a:solidFill>
                  <a:srgbClr val="404040"/>
                </a:solidFill>
                <a:latin typeface="Arial" panose="020B0604020202020204" pitchFamily="34" charset="0"/>
              </a:rPr>
              <a:t>represented</a:t>
            </a:r>
            <a:r>
              <a:rPr lang="da-DK" sz="2000" b="1" dirty="0">
                <a:solidFill>
                  <a:srgbClr val="404040"/>
                </a:solidFill>
                <a:latin typeface="Arial" panose="020B0604020202020204" pitchFamily="34" charset="0"/>
              </a:rPr>
              <a:t> by Cathrin STÖVER – VICE CHAIR</a:t>
            </a:r>
          </a:p>
          <a:p>
            <a:pPr marL="342900" indent="-342900">
              <a:buFont typeface="+mj-lt"/>
              <a:buAutoNum type="arabicPeriod"/>
            </a:pPr>
            <a:endParaRPr lang="da-DK" sz="2000" b="1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2000" dirty="0">
                <a:solidFill>
                  <a:srgbClr val="404040"/>
                </a:solidFill>
                <a:latin typeface="Arial" panose="020B0604020202020204" pitchFamily="34" charset="0"/>
              </a:rPr>
              <a:t>OPENAIRE </a:t>
            </a:r>
            <a:r>
              <a:rPr lang="da-DK" sz="2000" dirty="0" err="1">
                <a:solidFill>
                  <a:srgbClr val="404040"/>
                </a:solidFill>
                <a:latin typeface="Arial" panose="020B0604020202020204" pitchFamily="34" charset="0"/>
              </a:rPr>
              <a:t>represented</a:t>
            </a:r>
            <a:r>
              <a:rPr lang="da-DK" sz="2000" dirty="0">
                <a:solidFill>
                  <a:srgbClr val="404040"/>
                </a:solidFill>
                <a:latin typeface="Arial" panose="020B0604020202020204" pitchFamily="34" charset="0"/>
              </a:rPr>
              <a:t> by Natalia MANOLA</a:t>
            </a:r>
          </a:p>
          <a:p>
            <a:pPr marL="342900" indent="-342900">
              <a:buFont typeface="+mj-lt"/>
              <a:buAutoNum type="arabicPeriod"/>
            </a:pPr>
            <a:endParaRPr lang="da-DK" sz="2000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2000" dirty="0">
                <a:solidFill>
                  <a:srgbClr val="404040"/>
                </a:solidFill>
                <a:latin typeface="Arial" panose="020B0604020202020204" pitchFamily="34" charset="0"/>
              </a:rPr>
              <a:t>Research Data Alliance (RDA) </a:t>
            </a:r>
            <a:r>
              <a:rPr lang="da-DK" sz="2000" dirty="0" err="1">
                <a:solidFill>
                  <a:srgbClr val="404040"/>
                </a:solidFill>
                <a:latin typeface="Arial" panose="020B0604020202020204" pitchFamily="34" charset="0"/>
              </a:rPr>
              <a:t>represented</a:t>
            </a:r>
            <a:r>
              <a:rPr lang="da-DK" sz="2000" dirty="0">
                <a:solidFill>
                  <a:srgbClr val="404040"/>
                </a:solidFill>
                <a:latin typeface="Arial" panose="020B0604020202020204" pitchFamily="34" charset="0"/>
              </a:rPr>
              <a:t> by Juan BICARREGUI</a:t>
            </a:r>
          </a:p>
          <a:p>
            <a:pPr marL="342900" indent="-342900">
              <a:buFont typeface="+mj-lt"/>
              <a:buAutoNum type="arabicPeriod"/>
            </a:pPr>
            <a:endParaRPr lang="da-DK" sz="2000" dirty="0">
              <a:solidFill>
                <a:srgbClr val="404040"/>
              </a:solidFill>
              <a:latin typeface="Arial" panose="020B06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da-DK" sz="2000" dirty="0">
                <a:solidFill>
                  <a:srgbClr val="404040"/>
                </a:solidFill>
                <a:latin typeface="Arial" panose="020B0604020202020204" pitchFamily="34" charset="0"/>
              </a:rPr>
              <a:t>Science Europe </a:t>
            </a:r>
            <a:r>
              <a:rPr lang="da-DK" sz="2000" dirty="0" err="1">
                <a:solidFill>
                  <a:srgbClr val="404040"/>
                </a:solidFill>
                <a:latin typeface="Arial" panose="020B0604020202020204" pitchFamily="34" charset="0"/>
              </a:rPr>
              <a:t>represented</a:t>
            </a:r>
            <a:r>
              <a:rPr lang="da-DK" sz="2000" dirty="0">
                <a:solidFill>
                  <a:srgbClr val="404040"/>
                </a:solidFill>
                <a:latin typeface="Arial" panose="020B0604020202020204" pitchFamily="34" charset="0"/>
              </a:rPr>
              <a:t> by Stephan KUSTER</a:t>
            </a:r>
            <a:endParaRPr lang="da-DK" sz="2000" b="0" i="0" u="none" strike="noStrike" dirty="0">
              <a:solidFill>
                <a:srgbClr val="404040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7" name="Titel 6">
            <a:extLst>
              <a:ext uri="{FF2B5EF4-FFF2-40B4-BE49-F238E27FC236}">
                <a16:creationId xmlns:a16="http://schemas.microsoft.com/office/drawing/2014/main" id="{9DFFC4D7-2312-E54C-B8F6-02CD39640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EOSC </a:t>
            </a:r>
            <a:r>
              <a:rPr lang="da-DK" dirty="0" err="1"/>
              <a:t>Executive</a:t>
            </a:r>
            <a:r>
              <a:rPr lang="da-DK" dirty="0"/>
              <a:t> Board</a:t>
            </a:r>
          </a:p>
        </p:txBody>
      </p:sp>
    </p:spTree>
    <p:extLst>
      <p:ext uri="{BB962C8B-B14F-4D97-AF65-F5344CB8AC3E}">
        <p14:creationId xmlns:p14="http://schemas.microsoft.com/office/powerpoint/2010/main" val="70455262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5D9BD64-584D-D242-9D34-1DADCED8DC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EOSC-Nordic </a:t>
            </a:r>
            <a:r>
              <a:rPr lang="da-DK" dirty="0" err="1"/>
              <a:t>Editorial</a:t>
            </a:r>
            <a:r>
              <a:rPr lang="da-DK" dirty="0"/>
              <a:t> </a:t>
            </a:r>
            <a:r>
              <a:rPr lang="da-DK" dirty="0" err="1"/>
              <a:t>Lead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F5B77CC-6490-A34A-B676-8990F494DC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b="1" dirty="0"/>
              <a:t>CSC</a:t>
            </a:r>
            <a:r>
              <a:rPr lang="da-DK" dirty="0"/>
              <a:t>: Damien </a:t>
            </a:r>
            <a:r>
              <a:rPr lang="da-DK" dirty="0" err="1"/>
              <a:t>Lecarpentier</a:t>
            </a:r>
            <a:r>
              <a:rPr lang="da-DK" dirty="0"/>
              <a:t>, Heli </a:t>
            </a:r>
            <a:r>
              <a:rPr lang="da-DK" dirty="0" err="1"/>
              <a:t>Autere</a:t>
            </a:r>
            <a:endParaRPr lang="da-DK" dirty="0"/>
          </a:p>
          <a:p>
            <a:r>
              <a:rPr lang="da-DK" b="1" dirty="0"/>
              <a:t>SNIC</a:t>
            </a:r>
            <a:r>
              <a:rPr lang="da-DK" dirty="0"/>
              <a:t>: Per-Olov </a:t>
            </a:r>
            <a:r>
              <a:rPr lang="da-DK" dirty="0" err="1"/>
              <a:t>Hammargren</a:t>
            </a:r>
            <a:r>
              <a:rPr lang="da-DK" dirty="0"/>
              <a:t> &amp; Ann-Charlotte Sonnhammer</a:t>
            </a:r>
          </a:p>
          <a:p>
            <a:r>
              <a:rPr lang="da-DK" b="1" dirty="0" err="1"/>
              <a:t>Uninett</a:t>
            </a:r>
            <a:r>
              <a:rPr lang="da-DK" b="1" dirty="0"/>
              <a:t> Sigma2</a:t>
            </a:r>
            <a:r>
              <a:rPr lang="da-DK" dirty="0"/>
              <a:t>: Francesca </a:t>
            </a:r>
            <a:r>
              <a:rPr lang="da-DK" dirty="0" err="1"/>
              <a:t>Iozzi</a:t>
            </a:r>
            <a:r>
              <a:rPr lang="da-DK" dirty="0"/>
              <a:t> &amp; Hans Eide</a:t>
            </a:r>
          </a:p>
          <a:p>
            <a:r>
              <a:rPr lang="da-DK" b="1" dirty="0"/>
              <a:t>ETAIS</a:t>
            </a:r>
            <a:r>
              <a:rPr lang="da-DK" dirty="0"/>
              <a:t>: Ilja </a:t>
            </a:r>
            <a:r>
              <a:rPr lang="da-DK" dirty="0" err="1"/>
              <a:t>Livenson</a:t>
            </a:r>
            <a:endParaRPr lang="da-DK" dirty="0"/>
          </a:p>
          <a:p>
            <a:r>
              <a:rPr lang="da-DK" b="1" dirty="0" err="1"/>
              <a:t>DeiC</a:t>
            </a:r>
            <a:r>
              <a:rPr lang="da-DK" dirty="0"/>
              <a:t>: Lene Krøl Andersen</a:t>
            </a:r>
          </a:p>
          <a:p>
            <a:r>
              <a:rPr lang="da-DK" b="1" dirty="0"/>
              <a:t>RH net</a:t>
            </a:r>
            <a:r>
              <a:rPr lang="da-DK" dirty="0"/>
              <a:t>: Ebba </a:t>
            </a:r>
            <a:r>
              <a:rPr lang="da-DK" dirty="0" err="1"/>
              <a:t>Hvannberg</a:t>
            </a:r>
            <a:r>
              <a:rPr lang="da-DK" dirty="0"/>
              <a:t> </a:t>
            </a:r>
          </a:p>
          <a:p>
            <a:r>
              <a:rPr lang="da-DK" b="1" dirty="0" err="1"/>
              <a:t>NeIC</a:t>
            </a:r>
            <a:r>
              <a:rPr lang="da-DK" dirty="0"/>
              <a:t>: Gudmund Høst, Kine Halvorsen, Rob Pennington, Lene Krøl Andersen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277796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C3CDE09-0B60-4A82-97BA-17A18B411550}"/>
              </a:ext>
            </a:extLst>
          </p:cNvPr>
          <p:cNvSpPr/>
          <p:nvPr/>
        </p:nvSpPr>
        <p:spPr>
          <a:xfrm>
            <a:off x="1524001" y="1808609"/>
            <a:ext cx="9144000" cy="67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90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FEBCD12-6BBE-4078-BD75-5C10B9A001F2}"/>
              </a:ext>
            </a:extLst>
          </p:cNvPr>
          <p:cNvSpPr/>
          <p:nvPr/>
        </p:nvSpPr>
        <p:spPr>
          <a:xfrm>
            <a:off x="1535570" y="1744422"/>
            <a:ext cx="9144000" cy="6759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9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6935AC0-FCA9-415F-8AEF-C1D9A0DC89D8}"/>
              </a:ext>
            </a:extLst>
          </p:cNvPr>
          <p:cNvSpPr/>
          <p:nvPr/>
        </p:nvSpPr>
        <p:spPr>
          <a:xfrm>
            <a:off x="1524000" y="1106441"/>
            <a:ext cx="4139896" cy="507839"/>
          </a:xfrm>
          <a:prstGeom prst="rect">
            <a:avLst/>
          </a:prstGeom>
        </p:spPr>
        <p:txBody>
          <a:bodyPr wrap="square" lIns="91450" tIns="45724" rIns="91450" bIns="45724">
            <a:spAutoFit/>
          </a:bodyPr>
          <a:lstStyle/>
          <a:p>
            <a:pPr marL="0" lvl="1"/>
            <a:r>
              <a:rPr lang="en-US" sz="2700" b="1" dirty="0">
                <a:solidFill>
                  <a:schemeClr val="bg1"/>
                </a:solidFill>
                <a:latin typeface="Verdana(body)"/>
              </a:rPr>
              <a:t>The vision (2016)</a:t>
            </a:r>
            <a:endParaRPr lang="en-US" sz="2700" kern="0" dirty="0">
              <a:solidFill>
                <a:schemeClr val="bg1"/>
              </a:solidFill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F1956B4-C570-4222-BA50-D474759B9420}"/>
              </a:ext>
            </a:extLst>
          </p:cNvPr>
          <p:cNvSpPr/>
          <p:nvPr/>
        </p:nvSpPr>
        <p:spPr>
          <a:xfrm>
            <a:off x="1547139" y="1030651"/>
            <a:ext cx="8761879" cy="507839"/>
          </a:xfrm>
          <a:prstGeom prst="rect">
            <a:avLst/>
          </a:prstGeom>
        </p:spPr>
        <p:txBody>
          <a:bodyPr wrap="square" lIns="91450" tIns="45724" rIns="91450" bIns="45724">
            <a:spAutoFit/>
          </a:bodyPr>
          <a:lstStyle/>
          <a:p>
            <a:pPr marL="0" lvl="1"/>
            <a:r>
              <a:rPr lang="en-US" sz="2700" b="1" dirty="0">
                <a:solidFill>
                  <a:schemeClr val="bg1"/>
                </a:solidFill>
                <a:latin typeface="Verdana(body)"/>
              </a:rPr>
              <a:t>Key issues for the next two years</a:t>
            </a:r>
            <a:endParaRPr lang="en-US" sz="2700" kern="0" dirty="0">
              <a:solidFill>
                <a:schemeClr val="bg1"/>
              </a:solidFill>
            </a:endParaRPr>
          </a:p>
        </p:txBody>
      </p:sp>
      <p:sp>
        <p:nvSpPr>
          <p:cNvPr id="20" name="CustomShape 1">
            <a:extLst>
              <a:ext uri="{FF2B5EF4-FFF2-40B4-BE49-F238E27FC236}">
                <a16:creationId xmlns:a16="http://schemas.microsoft.com/office/drawing/2014/main" id="{CFBA9A04-2665-4437-A8F3-8FA8D5E463BF}"/>
              </a:ext>
            </a:extLst>
          </p:cNvPr>
          <p:cNvSpPr/>
          <p:nvPr/>
        </p:nvSpPr>
        <p:spPr>
          <a:xfrm>
            <a:off x="1522820" y="1437980"/>
            <a:ext cx="7160920" cy="407925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67509" tIns="33754" rIns="67509" bIns="33754"/>
          <a:lstStyle/>
          <a:p>
            <a:pPr marL="405054" lvl="1" indent="-257209">
              <a:spcBef>
                <a:spcPts val="1350"/>
              </a:spcBef>
              <a:buClr>
                <a:srgbClr val="0F5494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dirty="0">
                <a:latin typeface="Verdana(body)"/>
                <a:ea typeface="Microsoft YaHei" pitchFamily="2"/>
                <a:cs typeface="Mangal" pitchFamily="2"/>
              </a:rPr>
              <a:t>New </a:t>
            </a:r>
            <a:r>
              <a:rPr lang="en-GB" b="1" dirty="0">
                <a:latin typeface="Verdana(body)"/>
                <a:ea typeface="Microsoft YaHei" pitchFamily="2"/>
                <a:cs typeface="Mangal" pitchFamily="2"/>
              </a:rPr>
              <a:t>governance model </a:t>
            </a:r>
            <a:r>
              <a:rPr lang="en-GB" dirty="0">
                <a:latin typeface="Verdana(body)"/>
                <a:ea typeface="Microsoft YaHei" pitchFamily="2"/>
                <a:cs typeface="Mangal" pitchFamily="2"/>
              </a:rPr>
              <a:t>and best-fit </a:t>
            </a:r>
            <a:r>
              <a:rPr lang="en-GB" b="1" dirty="0">
                <a:latin typeface="Verdana(body)"/>
                <a:ea typeface="Microsoft YaHei" pitchFamily="2"/>
                <a:cs typeface="Mangal" pitchFamily="2"/>
              </a:rPr>
              <a:t>legal vehicle </a:t>
            </a:r>
            <a:r>
              <a:rPr lang="en-GB" dirty="0">
                <a:latin typeface="Verdana(body)"/>
                <a:ea typeface="Microsoft YaHei" pitchFamily="2"/>
                <a:cs typeface="Mangal" pitchFamily="2"/>
              </a:rPr>
              <a:t>for after 2020</a:t>
            </a:r>
          </a:p>
          <a:p>
            <a:pPr marL="405054" lvl="1" indent="-257209">
              <a:spcBef>
                <a:spcPts val="1350"/>
              </a:spcBef>
              <a:buClr>
                <a:srgbClr val="0F5494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dirty="0">
                <a:latin typeface="Verdana(body)"/>
                <a:ea typeface="Microsoft YaHei" pitchFamily="2"/>
                <a:cs typeface="Mangal" pitchFamily="2"/>
              </a:rPr>
              <a:t>F</a:t>
            </a:r>
            <a:r>
              <a:rPr lang="en-GB" b="1" dirty="0">
                <a:latin typeface="Verdana(body)"/>
                <a:ea typeface="Microsoft YaHei" pitchFamily="2"/>
                <a:cs typeface="Mangal" pitchFamily="2"/>
              </a:rPr>
              <a:t>inancing model(s) </a:t>
            </a:r>
            <a:r>
              <a:rPr lang="en-GB" dirty="0">
                <a:latin typeface="Verdana(body)"/>
                <a:ea typeface="Microsoft YaHei" pitchFamily="2"/>
                <a:cs typeface="Mangal" pitchFamily="2"/>
              </a:rPr>
              <a:t>to sustain EOSC services in the long run</a:t>
            </a:r>
          </a:p>
          <a:p>
            <a:pPr marL="405054" lvl="1" indent="-257209">
              <a:spcBef>
                <a:spcPts val="1350"/>
              </a:spcBef>
              <a:buClr>
                <a:srgbClr val="0F5494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b="1" dirty="0">
                <a:latin typeface="Verdana(body)"/>
                <a:ea typeface="Microsoft YaHei" pitchFamily="2"/>
                <a:cs typeface="Mangal" pitchFamily="2"/>
              </a:rPr>
              <a:t>Rules of participation </a:t>
            </a:r>
            <a:r>
              <a:rPr lang="en-GB" dirty="0">
                <a:latin typeface="Verdana(body)"/>
                <a:ea typeface="Microsoft YaHei" pitchFamily="2"/>
                <a:cs typeface="Mangal" pitchFamily="2"/>
              </a:rPr>
              <a:t>that will govern future EOSC transactions</a:t>
            </a:r>
          </a:p>
          <a:p>
            <a:pPr marL="405054" lvl="1" indent="-257209">
              <a:spcBef>
                <a:spcPts val="1350"/>
              </a:spcBef>
              <a:buClr>
                <a:srgbClr val="0F5494"/>
              </a:buClr>
              <a:buSzPct val="100000"/>
              <a:buFont typeface="Wingdings" panose="05000000000000000000" pitchFamily="2" charset="2"/>
              <a:buChar char="ü"/>
            </a:pPr>
            <a:r>
              <a:rPr lang="fr-BE" dirty="0">
                <a:latin typeface="Verdana(body)"/>
                <a:ea typeface="Microsoft YaHei" pitchFamily="2"/>
                <a:cs typeface="Mangal" pitchFamily="2"/>
              </a:rPr>
              <a:t>Coordination of </a:t>
            </a:r>
            <a:r>
              <a:rPr lang="fr-BE" b="1" dirty="0">
                <a:latin typeface="Verdana(body)"/>
                <a:ea typeface="Microsoft YaHei" pitchFamily="2"/>
                <a:cs typeface="Mangal" pitchFamily="2"/>
              </a:rPr>
              <a:t>EOSC-relevant national initiatives</a:t>
            </a:r>
            <a:endParaRPr lang="en-GB" dirty="0">
              <a:latin typeface="Verdana(body)"/>
              <a:ea typeface="Microsoft YaHei" pitchFamily="2"/>
              <a:cs typeface="Mangal" pitchFamily="2"/>
            </a:endParaRPr>
          </a:p>
          <a:p>
            <a:pPr marL="405054" lvl="1" indent="-257209">
              <a:spcBef>
                <a:spcPts val="1350"/>
              </a:spcBef>
              <a:buClr>
                <a:srgbClr val="0F5494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dirty="0">
                <a:latin typeface="Verdana(body)"/>
                <a:ea typeface="Microsoft YaHei" pitchFamily="2"/>
                <a:cs typeface="Mangal" pitchFamily="2"/>
              </a:rPr>
              <a:t>Evolution of the </a:t>
            </a:r>
            <a:r>
              <a:rPr lang="en-GB" b="1" dirty="0">
                <a:latin typeface="Verdana(body)"/>
                <a:ea typeface="Microsoft YaHei" pitchFamily="2"/>
                <a:cs typeface="Mangal" pitchFamily="2"/>
              </a:rPr>
              <a:t>EOSC Portal </a:t>
            </a:r>
            <a:r>
              <a:rPr lang="en-GB" dirty="0">
                <a:latin typeface="Verdana(body)"/>
                <a:ea typeface="Microsoft YaHei" pitchFamily="2"/>
                <a:cs typeface="Mangal" pitchFamily="2"/>
              </a:rPr>
              <a:t>and its interfaces, expansion of the </a:t>
            </a:r>
            <a:r>
              <a:rPr lang="en-GB" b="1" dirty="0">
                <a:latin typeface="Verdana(body)"/>
                <a:ea typeface="Microsoft YaHei" pitchFamily="2"/>
                <a:cs typeface="Mangal" pitchFamily="2"/>
              </a:rPr>
              <a:t>EOSC service offering </a:t>
            </a:r>
            <a:r>
              <a:rPr lang="en-GB" dirty="0">
                <a:latin typeface="Verdana(body)"/>
                <a:ea typeface="Microsoft YaHei" pitchFamily="2"/>
                <a:cs typeface="Mangal" pitchFamily="2"/>
              </a:rPr>
              <a:t>to the researchers</a:t>
            </a:r>
          </a:p>
          <a:p>
            <a:pPr marL="405054" lvl="1" indent="-257209">
              <a:spcBef>
                <a:spcPts val="1350"/>
              </a:spcBef>
              <a:buClr>
                <a:srgbClr val="0F5494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b="1" dirty="0">
                <a:latin typeface="Verdana(body)"/>
                <a:ea typeface="Microsoft YaHei" pitchFamily="2"/>
                <a:cs typeface="Mangal" pitchFamily="2"/>
              </a:rPr>
              <a:t>FAIR digital objects</a:t>
            </a:r>
            <a:r>
              <a:rPr lang="en-GB" dirty="0">
                <a:latin typeface="Verdana(body)"/>
                <a:ea typeface="Microsoft YaHei" pitchFamily="2"/>
                <a:cs typeface="Mangal" pitchFamily="2"/>
              </a:rPr>
              <a:t>: turning principles into practice</a:t>
            </a:r>
          </a:p>
          <a:p>
            <a:pPr marL="405054" lvl="1" indent="-257209">
              <a:spcBef>
                <a:spcPts val="1350"/>
              </a:spcBef>
              <a:buClr>
                <a:srgbClr val="0F5494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dirty="0">
                <a:latin typeface="Verdana(body)"/>
                <a:ea typeface="Microsoft YaHei" pitchFamily="2"/>
                <a:cs typeface="Mangal" pitchFamily="2"/>
              </a:rPr>
              <a:t>Widening strategy for the </a:t>
            </a:r>
            <a:r>
              <a:rPr lang="en-GB" b="1" dirty="0">
                <a:latin typeface="Verdana(body)"/>
                <a:ea typeface="Microsoft YaHei" pitchFamily="2"/>
                <a:cs typeface="Mangal" pitchFamily="2"/>
              </a:rPr>
              <a:t>EOSC user base</a:t>
            </a:r>
            <a:endParaRPr lang="en-GB" dirty="0">
              <a:latin typeface="Verdana(body)"/>
              <a:ea typeface="Microsoft YaHei" pitchFamily="2"/>
              <a:cs typeface="Mangal" pitchFamily="2"/>
            </a:endParaRPr>
          </a:p>
          <a:p>
            <a:pPr marL="405054" lvl="1" indent="-257209">
              <a:spcBef>
                <a:spcPts val="1350"/>
              </a:spcBef>
              <a:buClr>
                <a:srgbClr val="0F5494"/>
              </a:buClr>
              <a:buSzPct val="100000"/>
              <a:buFont typeface="Wingdings" panose="05000000000000000000" pitchFamily="2" charset="2"/>
              <a:buChar char="ü"/>
            </a:pPr>
            <a:r>
              <a:rPr lang="en-GB" dirty="0">
                <a:latin typeface="Verdana(body)"/>
                <a:ea typeface="Microsoft YaHei" pitchFamily="2"/>
                <a:cs typeface="Mangal" pitchFamily="2"/>
              </a:rPr>
              <a:t>EOSC in the </a:t>
            </a:r>
            <a:r>
              <a:rPr lang="en-GB" b="1" dirty="0">
                <a:latin typeface="Verdana(body)"/>
                <a:ea typeface="Microsoft YaHei" pitchFamily="2"/>
                <a:cs typeface="Mangal" pitchFamily="2"/>
              </a:rPr>
              <a:t>international context</a:t>
            </a:r>
            <a:endParaRPr lang="en-GB" dirty="0">
              <a:latin typeface="Verdana(body)"/>
              <a:ea typeface="Microsoft YaHei" pitchFamily="2"/>
              <a:cs typeface="Mangal" pitchFamily="2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8692" y="3867632"/>
            <a:ext cx="1621563" cy="229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3191" y="1437046"/>
            <a:ext cx="1624999" cy="2297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0A13380C-CAB6-4394-B61E-4E5A5C20E5BB}"/>
              </a:ext>
            </a:extLst>
          </p:cNvPr>
          <p:cNvSpPr txBox="1">
            <a:spLocks/>
          </p:cNvSpPr>
          <p:nvPr/>
        </p:nvSpPr>
        <p:spPr bwMode="auto">
          <a:xfrm>
            <a:off x="4511825" y="6370372"/>
            <a:ext cx="6158513" cy="51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68589" tIns="34294" rIns="68589" bIns="34294" numCol="1" anchor="ctr" anchorCtr="0" compatLnSpc="1">
            <a:prstTxWarp prst="textNoShape">
              <a:avLst/>
            </a:prstTxWarp>
          </a:bodyPr>
          <a:lstStyle>
            <a:defPPr marL="432000" lvl="0" indent="-324000" algn="l" rtl="0" hangingPunct="1">
              <a:spcBef>
                <a:spcPts val="0"/>
              </a:spcBef>
              <a:spcAft>
                <a:spcPts val="1417"/>
              </a:spcAft>
              <a:buSzPct val="45000"/>
              <a:buFont typeface="StarSymbol"/>
              <a:buNone/>
              <a:defRPr lang="en-GB" sz="2400" b="1" i="0" u="none" strike="noStrike" kern="1200" spc="0">
                <a:ln>
                  <a:noFill/>
                </a:ln>
                <a:solidFill>
                  <a:srgbClr val="0F5494"/>
                </a:solidFill>
                <a:latin typeface="Verdana"/>
                <a:ea typeface="Microsoft YaHei" pitchFamily="2"/>
                <a:cs typeface="Mangal" pitchFamily="2"/>
              </a:defRPr>
            </a:defPPr>
            <a:lvl1pPr marL="432000" lvl="0" indent="-324000" algn="l" rtl="0" eaLnBrk="1" fontAlgn="base" hangingPunct="1">
              <a:spcBef>
                <a:spcPts val="0"/>
              </a:spcBef>
              <a:spcAft>
                <a:spcPts val="1417"/>
              </a:spcAft>
              <a:buClr>
                <a:schemeClr val="bg1"/>
              </a:buClr>
              <a:buSzPct val="45000"/>
              <a:buFont typeface="StarSymbol"/>
              <a:buChar char="●"/>
              <a:defRPr lang="en-GB" sz="2400" b="1" i="0" u="none" strike="noStrike" kern="1200" spc="0">
                <a:ln>
                  <a:noFill/>
                </a:ln>
                <a:solidFill>
                  <a:srgbClr val="0F5494"/>
                </a:solidFill>
                <a:latin typeface="Verdana"/>
                <a:ea typeface="Microsoft YaHei" pitchFamily="2"/>
                <a:cs typeface="Mangal" pitchFamily="2"/>
              </a:defRPr>
            </a:lvl1pPr>
            <a:lvl2pPr marL="864000" lvl="1" indent="-324000" algn="l" rtl="0" eaLnBrk="1" fontAlgn="base" hangingPunct="1">
              <a:spcBef>
                <a:spcPts val="0"/>
              </a:spcBef>
              <a:spcAft>
                <a:spcPts val="1134"/>
              </a:spcAft>
              <a:buClr>
                <a:srgbClr val="009FBA"/>
              </a:buClr>
              <a:buSzPct val="75000"/>
              <a:buFont typeface="StarSymbol"/>
              <a:buChar char="–"/>
              <a:defRPr lang="en-GB" sz="1600" b="0" i="0" u="none" strike="noStrike" kern="1200" spc="0">
                <a:ln>
                  <a:noFill/>
                </a:ln>
                <a:solidFill>
                  <a:srgbClr val="0F5494"/>
                </a:solidFill>
                <a:latin typeface="Verdana"/>
                <a:ea typeface="Microsoft YaHei" pitchFamily="2"/>
                <a:cs typeface="Mangal" pitchFamily="2"/>
              </a:defRPr>
            </a:lvl2pPr>
            <a:lvl3pPr marL="1295999" lvl="2" indent="-288000" algn="l" rtl="0" eaLnBrk="1" fontAlgn="base" hangingPunct="1">
              <a:spcBef>
                <a:spcPts val="0"/>
              </a:spcBef>
              <a:spcAft>
                <a:spcPts val="850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3pPr>
            <a:lvl4pPr marL="1728000" lvl="3" indent="-216000" algn="l" rtl="0" eaLnBrk="1" fontAlgn="base" hangingPunct="1">
              <a:spcBef>
                <a:spcPts val="0"/>
              </a:spcBef>
              <a:spcAft>
                <a:spcPts val="567"/>
              </a:spcAft>
              <a:buSzPct val="75000"/>
              <a:buFont typeface="StarSymbol"/>
              <a:buChar char="–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4pPr>
            <a:lvl5pPr marL="2160000" lvl="4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5pPr>
            <a:lvl6pPr marL="2592000" lvl="5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6pPr>
            <a:lvl7pPr marL="3024000" lvl="6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7pPr>
            <a:lvl8pPr marL="3456000" lvl="7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8pPr>
            <a:lvl9pPr marL="3887999" lvl="8" indent="-216000" algn="l" rtl="0" eaLnBrk="1" fontAlgn="base" hangingPunct="1">
              <a:spcBef>
                <a:spcPts val="0"/>
              </a:spcBef>
              <a:spcAft>
                <a:spcPts val="283"/>
              </a:spcAft>
              <a:buSzPct val="45000"/>
              <a:buFont typeface="StarSymbol"/>
              <a:buChar char="●"/>
              <a:defRPr lang="en-GB" sz="20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/>
                <a:ea typeface="Microsoft YaHei" pitchFamily="2"/>
                <a:cs typeface="Mangal" pitchFamily="2"/>
              </a:defRPr>
            </a:lvl9pPr>
          </a:lstStyle>
          <a:p>
            <a:pPr marL="0" lvl="1" indent="0" algn="r">
              <a:spcBef>
                <a:spcPts val="450"/>
              </a:spcBef>
              <a:spcAft>
                <a:spcPts val="0"/>
              </a:spcAft>
              <a:buClr>
                <a:srgbClr val="0F5494"/>
              </a:buClr>
              <a:buSzPct val="100000"/>
              <a:buNone/>
            </a:pPr>
            <a:r>
              <a:rPr lang="en-GB" sz="1050" b="1" dirty="0">
                <a:latin typeface="Arial"/>
                <a:cs typeface="Arial"/>
              </a:rPr>
              <a:t>Turning FAIR into Reality: Report and Action Plan: </a:t>
            </a:r>
            <a:r>
              <a:rPr lang="en-GB" sz="1050" b="1" dirty="0">
                <a:latin typeface="Arial"/>
                <a:cs typeface="Arial"/>
                <a:hlinkClick r:id="rId5"/>
              </a:rPr>
              <a:t>https://doi.org/10.2777/1524</a:t>
            </a:r>
            <a:br>
              <a:rPr lang="en-GB" sz="1050" b="1" dirty="0">
                <a:latin typeface="Arial"/>
                <a:cs typeface="Arial"/>
              </a:rPr>
            </a:br>
            <a:r>
              <a:rPr lang="en-GB" sz="1050" b="1" dirty="0">
                <a:latin typeface="Arial"/>
                <a:cs typeface="Arial"/>
              </a:rPr>
              <a:t> Prompting an EOSC in practice: </a:t>
            </a:r>
            <a:r>
              <a:rPr lang="en-GB" sz="1050" kern="0" dirty="0">
                <a:solidFill>
                  <a:srgbClr val="315BA1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https://ec.europa.eu/info/events/2nd-eosc-summit-2018-jun-11_en</a:t>
            </a:r>
            <a:endParaRPr lang="en-GB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itle 1"/>
          <p:cNvSpPr txBox="1">
            <a:spLocks/>
          </p:cNvSpPr>
          <p:nvPr/>
        </p:nvSpPr>
        <p:spPr bwMode="auto">
          <a:xfrm>
            <a:off x="1522820" y="116977"/>
            <a:ext cx="8050231" cy="107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8775" indent="-358775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indent="0" algn="ctr" defTabSz="457200">
              <a:defRPr/>
            </a:pPr>
            <a:r>
              <a:rPr lang="en-GB" sz="3600" b="1" dirty="0">
                <a:solidFill>
                  <a:srgbClr val="FFC000"/>
                </a:solidFill>
                <a:latin typeface="Calibri"/>
              </a:rPr>
              <a:t>Key issues by end of 2020</a:t>
            </a:r>
          </a:p>
        </p:txBody>
      </p:sp>
    </p:spTree>
    <p:extLst>
      <p:ext uri="{BB962C8B-B14F-4D97-AF65-F5344CB8AC3E}">
        <p14:creationId xmlns:p14="http://schemas.microsoft.com/office/powerpoint/2010/main" val="6471971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1206" y="3116054"/>
            <a:ext cx="3813026" cy="254519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5680" y="1984916"/>
            <a:ext cx="3026440" cy="20201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4222" y="885892"/>
            <a:ext cx="4772510" cy="790965"/>
          </a:xfrm>
        </p:spPr>
        <p:txBody>
          <a:bodyPr/>
          <a:lstStyle/>
          <a:p>
            <a:pPr algn="l"/>
            <a:r>
              <a:rPr lang="en-GB" sz="1800" i="1" dirty="0">
                <a:solidFill>
                  <a:schemeClr val="bg1"/>
                </a:solidFill>
                <a:latin typeface="Arial"/>
                <a:ea typeface="+mn-ea"/>
                <a:cs typeface="Arial"/>
              </a:rPr>
              <a:t>EOSC launch event 23 Nov 2018</a:t>
            </a:r>
            <a:endParaRPr lang="en-IE" i="1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513" y="1284534"/>
            <a:ext cx="1977475" cy="257651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228" y="3861048"/>
            <a:ext cx="2908500" cy="1941424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 bwMode="auto">
          <a:xfrm>
            <a:off x="1641305" y="17064"/>
            <a:ext cx="8005609" cy="107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8775" indent="-358775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indent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solidFill>
                  <a:srgbClr val="FFC000"/>
                </a:solidFill>
                <a:latin typeface="Calibri"/>
              </a:rPr>
              <a:t>Launch of the EOSC – Vienna, 23/11/18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2080" y="1124745"/>
            <a:ext cx="2369202" cy="3553803"/>
          </a:xfrm>
          <a:prstGeom prst="rect">
            <a:avLst/>
          </a:prstGeom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5656366"/>
            <a:ext cx="8728908" cy="12290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22493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2064012" y="811212"/>
            <a:ext cx="4057363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2019</a:t>
            </a:r>
          </a:p>
        </p:txBody>
      </p:sp>
      <p:cxnSp>
        <p:nvCxnSpPr>
          <p:cNvPr id="43" name="Straight Connector 42"/>
          <p:cNvCxnSpPr/>
          <p:nvPr/>
        </p:nvCxnSpPr>
        <p:spPr bwMode="auto">
          <a:xfrm>
            <a:off x="2061431" y="1272876"/>
            <a:ext cx="0" cy="504000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3099986" y="1272876"/>
            <a:ext cx="0" cy="504000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/>
          <p:cNvCxnSpPr/>
          <p:nvPr/>
        </p:nvCxnSpPr>
        <p:spPr bwMode="auto">
          <a:xfrm>
            <a:off x="4108098" y="1272876"/>
            <a:ext cx="0" cy="504000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" name="Title 1"/>
          <p:cNvSpPr txBox="1">
            <a:spLocks/>
          </p:cNvSpPr>
          <p:nvPr/>
        </p:nvSpPr>
        <p:spPr bwMode="auto">
          <a:xfrm>
            <a:off x="2565864" y="-61640"/>
            <a:ext cx="8343606" cy="107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8775" indent="-358775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indent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nl-BE" sz="3600" b="1" dirty="0">
                <a:solidFill>
                  <a:srgbClr val="FFC000"/>
                </a:solidFill>
                <a:latin typeface="Calibri"/>
              </a:rPr>
              <a:t>EOSC 2019-2020: timeline</a:t>
            </a:r>
            <a:endParaRPr lang="en-GB" sz="3600" b="1" dirty="0">
              <a:solidFill>
                <a:srgbClr val="FFC000"/>
              </a:solidFill>
              <a:latin typeface="Calibri"/>
            </a:endParaRPr>
          </a:p>
        </p:txBody>
      </p:sp>
      <p:cxnSp>
        <p:nvCxnSpPr>
          <p:cNvPr id="11" name="Straight Connector 10"/>
          <p:cNvCxnSpPr/>
          <p:nvPr/>
        </p:nvCxnSpPr>
        <p:spPr bwMode="auto">
          <a:xfrm>
            <a:off x="5116210" y="1265155"/>
            <a:ext cx="0" cy="504000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2" name="Straight Connector 11"/>
          <p:cNvCxnSpPr/>
          <p:nvPr/>
        </p:nvCxnSpPr>
        <p:spPr bwMode="auto">
          <a:xfrm>
            <a:off x="6124322" y="1272876"/>
            <a:ext cx="0" cy="504000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>
            <a:off x="7132434" y="1272876"/>
            <a:ext cx="0" cy="504000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8212554" y="1272876"/>
            <a:ext cx="0" cy="504000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/>
          <p:cNvCxnSpPr/>
          <p:nvPr/>
        </p:nvCxnSpPr>
        <p:spPr bwMode="auto">
          <a:xfrm>
            <a:off x="9210880" y="1272876"/>
            <a:ext cx="10253" cy="504000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2235890" y="1315268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Q1</a:t>
            </a:r>
            <a:endParaRPr lang="en-GB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16010" y="1315268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Q2</a:t>
            </a:r>
            <a:endParaRPr lang="en-GB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180106" y="1315268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Q3</a:t>
            </a:r>
            <a:endParaRPr lang="en-GB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60226" y="1315268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Q4</a:t>
            </a:r>
            <a:endParaRPr lang="en-GB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340346" y="1315268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Q1</a:t>
            </a:r>
            <a:endParaRPr lang="en-GB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7348458" y="1315268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Q2</a:t>
            </a:r>
            <a:endParaRPr lang="en-GB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428578" y="1315268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Q3</a:t>
            </a:r>
            <a:endParaRPr lang="en-GB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64682" y="1315268"/>
            <a:ext cx="6480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Q4</a:t>
            </a:r>
            <a:endParaRPr lang="en-GB" sz="2400" b="1" dirty="0">
              <a:solidFill>
                <a:srgbClr val="C00000"/>
              </a:solidFill>
              <a:latin typeface="Calibri" panose="020F050202020403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24322" y="811212"/>
            <a:ext cx="4067944" cy="461665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2400" b="1" dirty="0">
                <a:solidFill>
                  <a:srgbClr val="C00000"/>
                </a:solidFill>
                <a:latin typeface="Calibri" panose="020F0502020204030204" pitchFamily="34" charset="0"/>
              </a:rPr>
              <a:t>2020</a:t>
            </a:r>
          </a:p>
        </p:txBody>
      </p:sp>
      <p:cxnSp>
        <p:nvCxnSpPr>
          <p:cNvPr id="28" name="Straight Connector 27"/>
          <p:cNvCxnSpPr/>
          <p:nvPr/>
        </p:nvCxnSpPr>
        <p:spPr bwMode="auto">
          <a:xfrm flipH="1">
            <a:off x="2053118" y="1776932"/>
            <a:ext cx="8139148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Box 43"/>
          <p:cNvSpPr txBox="1"/>
          <p:nvPr/>
        </p:nvSpPr>
        <p:spPr>
          <a:xfrm rot="5400000">
            <a:off x="7745925" y="3893764"/>
            <a:ext cx="4464494" cy="338554"/>
          </a:xfrm>
          <a:prstGeom prst="rect">
            <a:avLst/>
          </a:prstGeom>
          <a:solidFill>
            <a:srgbClr val="9ED3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dirty="0">
                <a:latin typeface="Calibri" panose="020F0502020204030204" pitchFamily="34" charset="0"/>
              </a:rPr>
              <a:t>MS + EC </a:t>
            </a:r>
            <a:r>
              <a:rPr lang="fr-BE" sz="1600" dirty="0" err="1">
                <a:latin typeface="Calibri" panose="020F0502020204030204" pitchFamily="34" charset="0"/>
              </a:rPr>
              <a:t>evaluation</a:t>
            </a:r>
            <a:r>
              <a:rPr lang="fr-BE" sz="1600" dirty="0">
                <a:latin typeface="Calibri" panose="020F0502020204030204" pitchFamily="34" charset="0"/>
              </a:rPr>
              <a:t> of Phase 1 </a:t>
            </a:r>
            <a:endParaRPr lang="en-GB" sz="1600" dirty="0">
              <a:latin typeface="Calibri" panose="020F050202020403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2067416" y="2219644"/>
            <a:ext cx="4050248" cy="338554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Calibri" panose="020F0502020204030204" pitchFamily="34" charset="0"/>
              </a:rPr>
              <a:t>Init</a:t>
            </a:r>
            <a:r>
              <a:rPr lang="fr-BE" sz="1600" dirty="0">
                <a:latin typeface="Calibri" panose="020F0502020204030204" pitchFamily="34" charset="0"/>
              </a:rPr>
              <a:t>. </a:t>
            </a:r>
            <a:r>
              <a:rPr lang="fr-BE" sz="1600" dirty="0" err="1">
                <a:latin typeface="Calibri" panose="020F0502020204030204" pitchFamily="34" charset="0"/>
              </a:rPr>
              <a:t>registry</a:t>
            </a:r>
            <a:r>
              <a:rPr lang="fr-BE" sz="1600" dirty="0">
                <a:latin typeface="Calibri" panose="020F0502020204030204" pitchFamily="34" charset="0"/>
              </a:rPr>
              <a:t> of data infrastructures &amp; services</a:t>
            </a:r>
            <a:endParaRPr lang="en-GB" sz="1600" dirty="0">
              <a:latin typeface="Calibri" panose="020F050202020403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2066505" y="1830791"/>
            <a:ext cx="4054870" cy="338554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dirty="0">
                <a:latin typeface="Calibri" panose="020F0502020204030204" pitchFamily="34" charset="0"/>
              </a:rPr>
              <a:t>Initial EOSC </a:t>
            </a:r>
            <a:r>
              <a:rPr lang="fr-BE" sz="1600" dirty="0" err="1">
                <a:latin typeface="Calibri" panose="020F0502020204030204" pitchFamily="34" charset="0"/>
              </a:rPr>
              <a:t>federating</a:t>
            </a:r>
            <a:r>
              <a:rPr lang="fr-BE" sz="1600" dirty="0">
                <a:latin typeface="Calibri" panose="020F0502020204030204" pitchFamily="34" charset="0"/>
              </a:rPr>
              <a:t> </a:t>
            </a:r>
            <a:r>
              <a:rPr lang="fr-BE" sz="1600" dirty="0" err="1">
                <a:latin typeface="Calibri" panose="020F0502020204030204" pitchFamily="34" charset="0"/>
              </a:rPr>
              <a:t>core</a:t>
            </a:r>
            <a:r>
              <a:rPr lang="fr-BE" sz="1600" dirty="0">
                <a:latin typeface="Calibri" panose="020F0502020204030204" pitchFamily="34" charset="0"/>
              </a:rPr>
              <a:t> in place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6185863" y="2030845"/>
            <a:ext cx="2025545" cy="830997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dirty="0">
                <a:latin typeface="Calibri" panose="020F0502020204030204" pitchFamily="34" charset="0"/>
              </a:rPr>
              <a:t>Connection of </a:t>
            </a:r>
            <a:r>
              <a:rPr lang="fr-BE" sz="1600" dirty="0" err="1">
                <a:latin typeface="Calibri" panose="020F0502020204030204" pitchFamily="34" charset="0"/>
              </a:rPr>
              <a:t>most</a:t>
            </a:r>
            <a:r>
              <a:rPr lang="fr-BE" sz="1600" dirty="0">
                <a:latin typeface="Calibri" panose="020F0502020204030204" pitchFamily="34" charset="0"/>
              </a:rPr>
              <a:t> infrastructures and services to the EOSC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650934" y="4654041"/>
            <a:ext cx="5570198" cy="338554"/>
          </a:xfrm>
          <a:prstGeom prst="rect">
            <a:avLst/>
          </a:prstGeom>
          <a:solidFill>
            <a:srgbClr val="9ED3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dirty="0">
                <a:latin typeface="Calibri" panose="020F0502020204030204" pitchFamily="34" charset="0"/>
              </a:rPr>
              <a:t>Strategic, </a:t>
            </a:r>
            <a:r>
              <a:rPr lang="fr-BE" sz="1600" dirty="0" err="1">
                <a:latin typeface="Calibri" panose="020F0502020204030204" pitchFamily="34" charset="0"/>
              </a:rPr>
              <a:t>financing</a:t>
            </a:r>
            <a:r>
              <a:rPr lang="fr-BE" sz="1600" dirty="0">
                <a:latin typeface="Calibri" panose="020F0502020204030204" pitchFamily="34" charset="0"/>
              </a:rPr>
              <a:t>, </a:t>
            </a:r>
            <a:r>
              <a:rPr lang="fr-BE" sz="1600" dirty="0" err="1">
                <a:latin typeface="Calibri" panose="020F0502020204030204" pitchFamily="34" charset="0"/>
              </a:rPr>
              <a:t>organisational</a:t>
            </a:r>
            <a:r>
              <a:rPr lang="fr-BE" sz="1600" dirty="0">
                <a:latin typeface="Calibri" panose="020F0502020204030204" pitchFamily="34" charset="0"/>
              </a:rPr>
              <a:t> model of the EOSC Post-2020</a:t>
            </a:r>
            <a:endParaRPr lang="en-GB" sz="1600" dirty="0">
              <a:latin typeface="Calibri" panose="020F0502020204030204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2061431" y="3636206"/>
            <a:ext cx="4056232" cy="584775"/>
          </a:xfrm>
          <a:prstGeom prst="rect">
            <a:avLst/>
          </a:prstGeom>
          <a:solidFill>
            <a:srgbClr val="9ED3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Calibri" panose="020F0502020204030204" pitchFamily="34" charset="0"/>
              </a:rPr>
              <a:t>Outline</a:t>
            </a:r>
            <a:r>
              <a:rPr lang="fr-BE" sz="1600" dirty="0">
                <a:latin typeface="Calibri" panose="020F0502020204030204" pitchFamily="34" charset="0"/>
              </a:rPr>
              <a:t> FAIR </a:t>
            </a:r>
            <a:r>
              <a:rPr lang="fr-BE" sz="1600" dirty="0" err="1">
                <a:latin typeface="Calibri" panose="020F0502020204030204" pitchFamily="34" charset="0"/>
              </a:rPr>
              <a:t>metrics</a:t>
            </a:r>
            <a:r>
              <a:rPr lang="fr-BE" sz="1600" dirty="0">
                <a:latin typeface="Calibri" panose="020F0502020204030204" pitchFamily="34" charset="0"/>
              </a:rPr>
              <a:t>, </a:t>
            </a:r>
            <a:r>
              <a:rPr lang="fr-BE" sz="1600" dirty="0" err="1">
                <a:latin typeface="Calibri" panose="020F0502020204030204" pitchFamily="34" charset="0"/>
              </a:rPr>
              <a:t>repository</a:t>
            </a:r>
            <a:r>
              <a:rPr lang="fr-BE" sz="1600" dirty="0">
                <a:latin typeface="Calibri" panose="020F0502020204030204" pitchFamily="34" charset="0"/>
              </a:rPr>
              <a:t> certification and </a:t>
            </a:r>
            <a:r>
              <a:rPr lang="fr-BE" sz="1600" dirty="0" err="1">
                <a:latin typeface="Calibri" panose="020F0502020204030204" pitchFamily="34" charset="0"/>
              </a:rPr>
              <a:t>outline</a:t>
            </a:r>
            <a:r>
              <a:rPr lang="fr-BE" sz="1600" dirty="0">
                <a:latin typeface="Calibri" panose="020F0502020204030204" pitchFamily="34" charset="0"/>
              </a:rPr>
              <a:t> PID </a:t>
            </a:r>
            <a:r>
              <a:rPr lang="fr-BE" sz="1600" dirty="0" err="1">
                <a:latin typeface="Calibri" panose="020F0502020204030204" pitchFamily="34" charset="0"/>
              </a:rPr>
              <a:t>policy</a:t>
            </a:r>
            <a:endParaRPr lang="fr-BE" sz="1600" dirty="0">
              <a:latin typeface="Calibri" panose="020F0502020204030204" pitchFamily="34" charset="0"/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5032503" y="5719224"/>
            <a:ext cx="1154507" cy="584775"/>
          </a:xfrm>
          <a:prstGeom prst="rect">
            <a:avLst/>
          </a:prstGeom>
          <a:solidFill>
            <a:srgbClr val="9ED3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dirty="0">
                <a:latin typeface="Calibri" panose="020F0502020204030204" pitchFamily="34" charset="0"/>
              </a:rPr>
              <a:t>EOSC Symposium</a:t>
            </a:r>
            <a:endParaRPr lang="en-GB" sz="1600" dirty="0">
              <a:latin typeface="Calibri" panose="020F0502020204030204" pitchFamily="34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643499" y="4274679"/>
            <a:ext cx="2474164" cy="338554"/>
          </a:xfrm>
          <a:prstGeom prst="rect">
            <a:avLst/>
          </a:prstGeom>
          <a:solidFill>
            <a:srgbClr val="9ED3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dirty="0">
                <a:latin typeface="Calibri" panose="020F0502020204030204" pitchFamily="34" charset="0"/>
              </a:rPr>
              <a:t>Initial </a:t>
            </a:r>
            <a:r>
              <a:rPr lang="fr-BE" sz="1600" dirty="0" err="1">
                <a:latin typeface="Calibri" panose="020F0502020204030204" pitchFamily="34" charset="0"/>
              </a:rPr>
              <a:t>Rules</a:t>
            </a:r>
            <a:r>
              <a:rPr lang="fr-BE" sz="1600" dirty="0">
                <a:latin typeface="Calibri" panose="020F0502020204030204" pitchFamily="34" charset="0"/>
              </a:rPr>
              <a:t> of Participation</a:t>
            </a:r>
          </a:p>
        </p:txBody>
      </p:sp>
      <p:cxnSp>
        <p:nvCxnSpPr>
          <p:cNvPr id="46" name="Straight Connector 45"/>
          <p:cNvCxnSpPr/>
          <p:nvPr/>
        </p:nvCxnSpPr>
        <p:spPr bwMode="auto">
          <a:xfrm>
            <a:off x="10184266" y="1242406"/>
            <a:ext cx="10253" cy="504000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39" name="TextBox 38"/>
          <p:cNvSpPr txBox="1"/>
          <p:nvPr/>
        </p:nvSpPr>
        <p:spPr>
          <a:xfrm>
            <a:off x="3644276" y="5038763"/>
            <a:ext cx="2480047" cy="584775"/>
          </a:xfrm>
          <a:prstGeom prst="rect">
            <a:avLst/>
          </a:prstGeom>
          <a:solidFill>
            <a:srgbClr val="9ED3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Calibri" panose="020F0502020204030204" pitchFamily="34" charset="0"/>
              </a:rPr>
              <a:t>Mapping</a:t>
            </a:r>
            <a:r>
              <a:rPr lang="fr-BE" sz="1600" dirty="0">
                <a:latin typeface="Calibri" panose="020F0502020204030204" pitchFamily="34" charset="0"/>
              </a:rPr>
              <a:t> of EOSC-relevant national initiatives</a:t>
            </a:r>
            <a:endParaRPr lang="en-GB" sz="1600" dirty="0">
              <a:latin typeface="Calibri" panose="020F0502020204030204" pitchFamily="34" charset="0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2064011" y="2614619"/>
            <a:ext cx="4053653" cy="338554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Calibri" panose="020F0502020204030204" pitchFamily="34" charset="0"/>
              </a:rPr>
              <a:t>Updated</a:t>
            </a:r>
            <a:r>
              <a:rPr lang="fr-BE" sz="1600" dirty="0">
                <a:latin typeface="Calibri" panose="020F0502020204030204" pitchFamily="34" charset="0"/>
              </a:rPr>
              <a:t> catalogue of services and Portal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2066506" y="2997983"/>
            <a:ext cx="2113601" cy="584775"/>
          </a:xfrm>
          <a:prstGeom prst="rect">
            <a:avLst/>
          </a:prstGeom>
          <a:solidFill>
            <a:srgbClr val="FFCC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dirty="0">
                <a:latin typeface="Calibri" panose="020F0502020204030204" pitchFamily="34" charset="0"/>
              </a:rPr>
              <a:t>Initial EOSC catalogue of </a:t>
            </a:r>
            <a:r>
              <a:rPr lang="fr-BE" sz="1600" dirty="0" err="1">
                <a:latin typeface="Calibri" panose="020F0502020204030204" pitchFamily="34" charset="0"/>
              </a:rPr>
              <a:t>datasets</a:t>
            </a:r>
            <a:r>
              <a:rPr lang="fr-BE" sz="1600" dirty="0">
                <a:latin typeface="Calibri" panose="020F0502020204030204" pitchFamily="34" charset="0"/>
              </a:rPr>
              <a:t> accessible</a:t>
            </a:r>
          </a:p>
        </p:txBody>
      </p:sp>
      <p:sp>
        <p:nvSpPr>
          <p:cNvPr id="62" name="TextBox 61"/>
          <p:cNvSpPr txBox="1"/>
          <p:nvPr/>
        </p:nvSpPr>
        <p:spPr>
          <a:xfrm>
            <a:off x="6907089" y="4279063"/>
            <a:ext cx="2664296" cy="338554"/>
          </a:xfrm>
          <a:prstGeom prst="rect">
            <a:avLst/>
          </a:prstGeom>
          <a:solidFill>
            <a:srgbClr val="9ED3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Calibri" panose="020F0502020204030204" pitchFamily="34" charset="0"/>
              </a:rPr>
              <a:t>Revised</a:t>
            </a:r>
            <a:r>
              <a:rPr lang="fr-BE" sz="1600" dirty="0">
                <a:latin typeface="Calibri" panose="020F0502020204030204" pitchFamily="34" charset="0"/>
              </a:rPr>
              <a:t> </a:t>
            </a:r>
            <a:r>
              <a:rPr lang="fr-BE" sz="1600" dirty="0" err="1">
                <a:latin typeface="Calibri" panose="020F0502020204030204" pitchFamily="34" charset="0"/>
              </a:rPr>
              <a:t>Rules</a:t>
            </a:r>
            <a:r>
              <a:rPr lang="fr-BE" sz="1600" dirty="0">
                <a:latin typeface="Calibri" panose="020F0502020204030204" pitchFamily="34" charset="0"/>
              </a:rPr>
              <a:t> of Participation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594722" y="5608307"/>
            <a:ext cx="1005733" cy="830997"/>
          </a:xfrm>
          <a:prstGeom prst="rect">
            <a:avLst/>
          </a:prstGeom>
          <a:solidFill>
            <a:srgbClr val="9ED3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dirty="0">
                <a:latin typeface="Calibri" panose="020F0502020204030204" pitchFamily="34" charset="0"/>
              </a:rPr>
              <a:t>Set up of </a:t>
            </a:r>
            <a:r>
              <a:rPr lang="fr-BE" sz="1600" dirty="0" err="1">
                <a:latin typeface="Calibri" panose="020F0502020204030204" pitchFamily="34" charset="0"/>
              </a:rPr>
              <a:t>Working</a:t>
            </a:r>
            <a:r>
              <a:rPr lang="fr-BE" sz="1600" dirty="0">
                <a:latin typeface="Calibri" panose="020F0502020204030204" pitchFamily="34" charset="0"/>
              </a:rPr>
              <a:t> Groups</a:t>
            </a:r>
            <a:endParaRPr lang="en-GB" sz="1600" dirty="0">
              <a:latin typeface="Calibri" panose="020F050202020403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632903" y="5719224"/>
            <a:ext cx="1154507" cy="584775"/>
          </a:xfrm>
          <a:prstGeom prst="rect">
            <a:avLst/>
          </a:prstGeom>
          <a:solidFill>
            <a:srgbClr val="9ED3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dirty="0">
                <a:latin typeface="Calibri" panose="020F0502020204030204" pitchFamily="34" charset="0"/>
              </a:rPr>
              <a:t>EOSC Symposium</a:t>
            </a:r>
            <a:endParaRPr lang="en-GB" sz="1600" dirty="0">
              <a:latin typeface="Calibri" panose="020F0502020204030204" pitchFamily="34" charset="0"/>
            </a:endParaRPr>
          </a:p>
        </p:txBody>
      </p:sp>
      <p:sp>
        <p:nvSpPr>
          <p:cNvPr id="54" name="TextBox 53"/>
          <p:cNvSpPr txBox="1"/>
          <p:nvPr/>
        </p:nvSpPr>
        <p:spPr>
          <a:xfrm>
            <a:off x="6185862" y="3630992"/>
            <a:ext cx="3529539" cy="584775"/>
          </a:xfrm>
          <a:prstGeom prst="rect">
            <a:avLst/>
          </a:prstGeom>
          <a:solidFill>
            <a:srgbClr val="9ED3D7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BE" sz="1600" dirty="0" err="1">
                <a:latin typeface="Calibri" panose="020F0502020204030204" pitchFamily="34" charset="0"/>
              </a:rPr>
              <a:t>Updated</a:t>
            </a:r>
            <a:r>
              <a:rPr lang="fr-BE" sz="1600" dirty="0">
                <a:latin typeface="Calibri" panose="020F0502020204030204" pitchFamily="34" charset="0"/>
              </a:rPr>
              <a:t> FAIR </a:t>
            </a:r>
            <a:r>
              <a:rPr lang="en-US" sz="1600" dirty="0">
                <a:latin typeface="Calibri" panose="020F0502020204030204" pitchFamily="34" charset="0"/>
              </a:rPr>
              <a:t>metrics, repository certification and PID policy</a:t>
            </a:r>
            <a:endParaRPr lang="fr-BE" sz="1600" dirty="0">
              <a:latin typeface="Calibri" panose="020F050202020403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8335556" y="6566791"/>
            <a:ext cx="3856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/>
              <a:t>Source: </a:t>
            </a:r>
            <a:r>
              <a:rPr lang="en-GB" altLang="en-US" sz="1400" i="1" dirty="0">
                <a:ea typeface="Verdana" panose="020B0604030504040204" pitchFamily="34" charset="0"/>
                <a:cs typeface="Verdana" panose="020B0604030504040204" pitchFamily="34" charset="0"/>
              </a:rPr>
              <a:t>Michel </a:t>
            </a:r>
            <a:r>
              <a:rPr lang="en-GB" altLang="en-US" sz="1400" i="1" dirty="0" err="1">
                <a:ea typeface="Verdana" panose="020B0604030504040204" pitchFamily="34" charset="0"/>
                <a:cs typeface="Verdana" panose="020B0604030504040204" pitchFamily="34" charset="0"/>
              </a:rPr>
              <a:t>Schouppe</a:t>
            </a:r>
            <a:r>
              <a:rPr lang="en-GB" altLang="en-US" sz="1400" i="1" dirty="0">
                <a:ea typeface="Verdana" panose="020B0604030504040204" pitchFamily="34" charset="0"/>
                <a:cs typeface="Verdana" panose="020B0604030504040204" pitchFamily="34" charset="0"/>
              </a:rPr>
              <a:t>, EC DG-RTD Open Science</a:t>
            </a:r>
            <a:endParaRPr lang="da-DK" sz="1400" i="1" dirty="0"/>
          </a:p>
        </p:txBody>
      </p:sp>
    </p:spTree>
    <p:extLst>
      <p:ext uri="{BB962C8B-B14F-4D97-AF65-F5344CB8AC3E}">
        <p14:creationId xmlns:p14="http://schemas.microsoft.com/office/powerpoint/2010/main" val="38495489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/>
          </p:cNvPr>
          <p:cNvSpPr/>
          <p:nvPr/>
        </p:nvSpPr>
        <p:spPr>
          <a:xfrm>
            <a:off x="7175500" y="2565401"/>
            <a:ext cx="3384550" cy="6889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100" dirty="0">
                <a:solidFill>
                  <a:srgbClr val="00B050"/>
                </a:solidFill>
              </a:rPr>
              <a:t>INFRAEOSC-01-2018 </a:t>
            </a:r>
          </a:p>
          <a:p>
            <a:pPr>
              <a:defRPr/>
            </a:pPr>
            <a:r>
              <a:rPr lang="en-GB" sz="2000" dirty="0">
                <a:solidFill>
                  <a:srgbClr val="00B050"/>
                </a:solidFill>
              </a:rPr>
              <a:t>Access to commercial services</a:t>
            </a:r>
          </a:p>
        </p:txBody>
      </p:sp>
      <p:sp>
        <p:nvSpPr>
          <p:cNvPr id="5123" name="Rectangle 1"/>
          <p:cNvSpPr>
            <a:spLocks noChangeArrowheads="1"/>
          </p:cNvSpPr>
          <p:nvPr/>
        </p:nvSpPr>
        <p:spPr bwMode="auto">
          <a:xfrm>
            <a:off x="1242647" y="103511"/>
            <a:ext cx="9993924" cy="1076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ctr"/>
          <a:lstStyle>
            <a:lvl1pPr>
              <a:lnSpc>
                <a:spcPct val="102000"/>
              </a:lnSpc>
              <a:spcAft>
                <a:spcPts val="14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400" i="1">
                <a:solidFill>
                  <a:srgbClr val="0F5494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102000"/>
              </a:lnSpc>
              <a:spcAft>
                <a:spcPts val="113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1400">
                <a:solidFill>
                  <a:srgbClr val="0F5494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Aft>
                <a:spcPts val="85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Aft>
                <a:spcPts val="5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eaLnBrk="0" fontAlgn="base" hangingPunct="0">
              <a:lnSpc>
                <a:spcPct val="93000"/>
              </a:lnSpc>
              <a:spcBef>
                <a:spcPct val="0"/>
              </a:spcBef>
              <a:spcAft>
                <a:spcPts val="288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eaLnBrk="1">
              <a:lnSpc>
                <a:spcPct val="100000"/>
              </a:lnSpc>
              <a:spcAft>
                <a:spcPct val="0"/>
              </a:spcAft>
            </a:pPr>
            <a:r>
              <a:rPr lang="fr-BE" altLang="fr-FR" sz="3600" b="1" i="0" dirty="0">
                <a:solidFill>
                  <a:srgbClr val="FFC000"/>
                </a:solidFill>
              </a:rPr>
              <a:t>EOSC </a:t>
            </a:r>
            <a:r>
              <a:rPr lang="fr-BE" altLang="fr-FR" sz="3600" b="1" i="0" dirty="0" err="1">
                <a:solidFill>
                  <a:srgbClr val="FFC000"/>
                </a:solidFill>
              </a:rPr>
              <a:t>dedicated</a:t>
            </a:r>
            <a:r>
              <a:rPr lang="fr-BE" altLang="fr-FR" sz="3600" b="1" i="0" dirty="0">
                <a:solidFill>
                  <a:srgbClr val="FFC000"/>
                </a:solidFill>
              </a:rPr>
              <a:t> </a:t>
            </a:r>
            <a:r>
              <a:rPr lang="fr-BE" altLang="fr-FR" sz="3600" b="1" i="0" dirty="0" err="1">
                <a:solidFill>
                  <a:srgbClr val="FFC000"/>
                </a:solidFill>
              </a:rPr>
              <a:t>activities</a:t>
            </a:r>
            <a:r>
              <a:rPr lang="fr-BE" altLang="fr-FR" sz="3600" b="1" i="0" dirty="0">
                <a:solidFill>
                  <a:srgbClr val="FFC000"/>
                </a:solidFill>
              </a:rPr>
              <a:t> to prototype the EOSC</a:t>
            </a:r>
          </a:p>
        </p:txBody>
      </p:sp>
      <p:pic>
        <p:nvPicPr>
          <p:cNvPr id="5124" name="Picture 2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8003">
            <a:off x="2295525" y="4692651"/>
            <a:ext cx="42545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3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179036">
            <a:off x="2347914" y="2185989"/>
            <a:ext cx="4505325" cy="1311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Rectangle 32">
            <a:extLst/>
          </p:cNvPr>
          <p:cNvSpPr/>
          <p:nvPr/>
        </p:nvSpPr>
        <p:spPr>
          <a:xfrm>
            <a:off x="3359151" y="5762626"/>
            <a:ext cx="2232025" cy="9064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dirty="0">
                <a:solidFill>
                  <a:srgbClr val="FF0000"/>
                </a:solidFill>
              </a:rPr>
              <a:t>Governance and policy</a:t>
            </a:r>
          </a:p>
        </p:txBody>
      </p:sp>
      <p:sp>
        <p:nvSpPr>
          <p:cNvPr id="34" name="Rectangle 33">
            <a:extLst/>
          </p:cNvPr>
          <p:cNvSpPr/>
          <p:nvPr/>
        </p:nvSpPr>
        <p:spPr>
          <a:xfrm>
            <a:off x="3935413" y="3716338"/>
            <a:ext cx="2520950" cy="10080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dirty="0">
                <a:solidFill>
                  <a:srgbClr val="00B050"/>
                </a:solidFill>
              </a:rPr>
              <a:t>New services</a:t>
            </a:r>
            <a:br>
              <a:rPr lang="en-GB" sz="3200" b="1" dirty="0">
                <a:solidFill>
                  <a:srgbClr val="00B050"/>
                </a:solidFill>
              </a:rPr>
            </a:br>
            <a:r>
              <a:rPr lang="en-GB" sz="3200" b="1" dirty="0">
                <a:solidFill>
                  <a:srgbClr val="00B050"/>
                </a:solidFill>
              </a:rPr>
              <a:t>new users</a:t>
            </a:r>
          </a:p>
        </p:txBody>
      </p:sp>
      <p:grpSp>
        <p:nvGrpSpPr>
          <p:cNvPr id="5128" name="Group 34"/>
          <p:cNvGrpSpPr>
            <a:grpSpLocks/>
          </p:cNvGrpSpPr>
          <p:nvPr/>
        </p:nvGrpSpPr>
        <p:grpSpPr bwMode="auto">
          <a:xfrm>
            <a:off x="2640013" y="2841626"/>
            <a:ext cx="3384550" cy="2728913"/>
            <a:chOff x="1211378" y="347330"/>
            <a:chExt cx="8049580" cy="3638841"/>
          </a:xfrm>
        </p:grpSpPr>
        <p:sp>
          <p:nvSpPr>
            <p:cNvPr id="36" name="Freeform 18">
              <a:extLst/>
            </p:cNvPr>
            <p:cNvSpPr/>
            <p:nvPr/>
          </p:nvSpPr>
          <p:spPr>
            <a:xfrm flipV="1">
              <a:off x="1211378" y="2500152"/>
              <a:ext cx="8049580" cy="1486019"/>
            </a:xfrm>
            <a:custGeom>
              <a:avLst/>
              <a:gdLst>
                <a:gd name="connsiteX0" fmla="*/ 0 w 8048846"/>
                <a:gd name="connsiteY0" fmla="*/ 1010093 h 1012838"/>
                <a:gd name="connsiteX1" fmla="*/ 2445488 w 8048846"/>
                <a:gd name="connsiteY1" fmla="*/ 946298 h 1012838"/>
                <a:gd name="connsiteX2" fmla="*/ 5847907 w 8048846"/>
                <a:gd name="connsiteY2" fmla="*/ 563526 h 1012838"/>
                <a:gd name="connsiteX3" fmla="*/ 8048846 w 8048846"/>
                <a:gd name="connsiteY3" fmla="*/ 0 h 1012838"/>
                <a:gd name="connsiteX4" fmla="*/ 8048846 w 8048846"/>
                <a:gd name="connsiteY4" fmla="*/ 0 h 101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8846" h="1012838">
                  <a:moveTo>
                    <a:pt x="0" y="1010093"/>
                  </a:moveTo>
                  <a:cubicBezTo>
                    <a:pt x="735418" y="1015409"/>
                    <a:pt x="1470837" y="1020726"/>
                    <a:pt x="2445488" y="946298"/>
                  </a:cubicBezTo>
                  <a:cubicBezTo>
                    <a:pt x="3420139" y="871870"/>
                    <a:pt x="4914014" y="721242"/>
                    <a:pt x="5847907" y="563526"/>
                  </a:cubicBezTo>
                  <a:cubicBezTo>
                    <a:pt x="6781800" y="405810"/>
                    <a:pt x="8048846" y="0"/>
                    <a:pt x="8048846" y="0"/>
                  </a:cubicBezTo>
                  <a:lnTo>
                    <a:pt x="8048846" y="0"/>
                  </a:lnTo>
                </a:path>
              </a:pathLst>
            </a:custGeom>
            <a:noFill/>
            <a:ln w="95250">
              <a:solidFill>
                <a:srgbClr val="00B050"/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37" name="Freeform 19">
              <a:extLst/>
            </p:cNvPr>
            <p:cNvSpPr/>
            <p:nvPr/>
          </p:nvSpPr>
          <p:spPr>
            <a:xfrm>
              <a:off x="1211378" y="347330"/>
              <a:ext cx="8049580" cy="1486019"/>
            </a:xfrm>
            <a:custGeom>
              <a:avLst/>
              <a:gdLst>
                <a:gd name="connsiteX0" fmla="*/ 0 w 8048846"/>
                <a:gd name="connsiteY0" fmla="*/ 1010093 h 1012838"/>
                <a:gd name="connsiteX1" fmla="*/ 2445488 w 8048846"/>
                <a:gd name="connsiteY1" fmla="*/ 946298 h 1012838"/>
                <a:gd name="connsiteX2" fmla="*/ 5847907 w 8048846"/>
                <a:gd name="connsiteY2" fmla="*/ 563526 h 1012838"/>
                <a:gd name="connsiteX3" fmla="*/ 8048846 w 8048846"/>
                <a:gd name="connsiteY3" fmla="*/ 0 h 1012838"/>
                <a:gd name="connsiteX4" fmla="*/ 8048846 w 8048846"/>
                <a:gd name="connsiteY4" fmla="*/ 0 h 1012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48846" h="1012838">
                  <a:moveTo>
                    <a:pt x="0" y="1010093"/>
                  </a:moveTo>
                  <a:cubicBezTo>
                    <a:pt x="735418" y="1015409"/>
                    <a:pt x="1470837" y="1020726"/>
                    <a:pt x="2445488" y="946298"/>
                  </a:cubicBezTo>
                  <a:cubicBezTo>
                    <a:pt x="3420139" y="871870"/>
                    <a:pt x="4914014" y="721242"/>
                    <a:pt x="5847907" y="563526"/>
                  </a:cubicBezTo>
                  <a:cubicBezTo>
                    <a:pt x="6781800" y="405810"/>
                    <a:pt x="8048846" y="0"/>
                    <a:pt x="8048846" y="0"/>
                  </a:cubicBezTo>
                  <a:lnTo>
                    <a:pt x="8048846" y="0"/>
                  </a:lnTo>
                </a:path>
              </a:pathLst>
            </a:custGeom>
            <a:noFill/>
            <a:ln w="95250">
              <a:solidFill>
                <a:srgbClr val="00B050"/>
              </a:solidFill>
              <a:tailEnd type="triangle" w="med" len="lg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5129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6876" y="2472334"/>
            <a:ext cx="1476375" cy="235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" name="Rectangle 39">
            <a:extLst/>
          </p:cNvPr>
          <p:cNvSpPr/>
          <p:nvPr/>
        </p:nvSpPr>
        <p:spPr>
          <a:xfrm>
            <a:off x="6383338" y="3171826"/>
            <a:ext cx="3632200" cy="6889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100" dirty="0">
                <a:solidFill>
                  <a:srgbClr val="00B050"/>
                </a:solidFill>
              </a:rPr>
              <a:t>INFRAEOSC-04-2018</a:t>
            </a:r>
          </a:p>
          <a:p>
            <a:pPr>
              <a:defRPr/>
            </a:pPr>
            <a:r>
              <a:rPr lang="en-GB" sz="2000" b="1" dirty="0">
                <a:solidFill>
                  <a:srgbClr val="00B050"/>
                </a:solidFill>
              </a:rPr>
              <a:t>Connecting ESFRI infrastructures</a:t>
            </a:r>
          </a:p>
        </p:txBody>
      </p:sp>
      <p:sp>
        <p:nvSpPr>
          <p:cNvPr id="17" name="Rectangle 16">
            <a:extLst/>
          </p:cNvPr>
          <p:cNvSpPr/>
          <p:nvPr/>
        </p:nvSpPr>
        <p:spPr>
          <a:xfrm>
            <a:off x="6632575" y="1166814"/>
            <a:ext cx="3384550" cy="68897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100" dirty="0">
                <a:solidFill>
                  <a:srgbClr val="002060"/>
                </a:solidFill>
              </a:rPr>
              <a:t>INFRAEOSC-06-2019</a:t>
            </a:r>
          </a:p>
          <a:p>
            <a:pPr>
              <a:defRPr/>
            </a:pPr>
            <a:r>
              <a:rPr lang="en-GB" sz="2000" dirty="0">
                <a:solidFill>
                  <a:srgbClr val="002060"/>
                </a:solidFill>
              </a:rPr>
              <a:t>Enhancing the user experience</a:t>
            </a:r>
          </a:p>
        </p:txBody>
      </p:sp>
      <p:sp>
        <p:nvSpPr>
          <p:cNvPr id="18" name="Rectangle 17">
            <a:extLst/>
          </p:cNvPr>
          <p:cNvSpPr/>
          <p:nvPr/>
        </p:nvSpPr>
        <p:spPr>
          <a:xfrm>
            <a:off x="6834188" y="1804989"/>
            <a:ext cx="3725862" cy="688975"/>
          </a:xfrm>
          <a:prstGeom prst="rect">
            <a:avLst/>
          </a:prstGeom>
          <a:solidFill>
            <a:schemeClr val="bg1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100" dirty="0">
                <a:solidFill>
                  <a:srgbClr val="002060"/>
                </a:solidFill>
              </a:rPr>
              <a:t>INFRAEOSC-03-2020</a:t>
            </a:r>
          </a:p>
          <a:p>
            <a:pPr>
              <a:defRPr/>
            </a:pPr>
            <a:r>
              <a:rPr lang="en-GB" sz="2000" dirty="0">
                <a:solidFill>
                  <a:srgbClr val="002060"/>
                </a:solidFill>
              </a:rPr>
              <a:t>Portal integration &amp; consolidation</a:t>
            </a:r>
          </a:p>
        </p:txBody>
      </p:sp>
      <p:sp>
        <p:nvSpPr>
          <p:cNvPr id="19" name="Rectangle 5">
            <a:extLst/>
          </p:cNvPr>
          <p:cNvSpPr>
            <a:spLocks noChangeArrowheads="1"/>
          </p:cNvSpPr>
          <p:nvPr/>
        </p:nvSpPr>
        <p:spPr bwMode="auto">
          <a:xfrm>
            <a:off x="1666876" y="4825008"/>
            <a:ext cx="1476375" cy="1484312"/>
          </a:xfrm>
          <a:prstGeom prst="rect">
            <a:avLst/>
          </a:prstGeom>
          <a:solidFill>
            <a:srgbClr val="BBE0E3"/>
          </a:solidFill>
          <a:ln w="9525" cap="flat">
            <a:solidFill>
              <a:srgbClr val="333399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263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80963" algn="ctr">
              <a:spcBef>
                <a:spcPts val="400"/>
              </a:spcBef>
              <a:buClr>
                <a:srgbClr val="000000"/>
              </a:buClr>
              <a:buSzPct val="100000"/>
              <a:defRPr/>
            </a:pPr>
            <a:r>
              <a:rPr lang="en-GB" altLang="fr-FR" sz="1600" b="1" dirty="0">
                <a:solidFill>
                  <a:schemeClr val="accent6"/>
                </a:solidFill>
                <a:latin typeface="Calibri" panose="020F0502020204030204" pitchFamily="34" charset="0"/>
              </a:rPr>
              <a:t>H2020 </a:t>
            </a:r>
            <a:br>
              <a:rPr lang="en-GB" altLang="fr-FR" sz="1600" b="1" dirty="0">
                <a:solidFill>
                  <a:schemeClr val="accent6"/>
                </a:solidFill>
                <a:latin typeface="Calibri" panose="020F0502020204030204" pitchFamily="34" charset="0"/>
              </a:rPr>
            </a:br>
            <a:r>
              <a:rPr lang="en-GB" altLang="fr-FR" sz="1600" b="1" dirty="0">
                <a:solidFill>
                  <a:schemeClr val="accent6"/>
                </a:solidFill>
                <a:latin typeface="Calibri" panose="020F0502020204030204" pitchFamily="34" charset="0"/>
              </a:rPr>
              <a:t>INFRAEOSC Calls</a:t>
            </a:r>
          </a:p>
          <a:p>
            <a:pPr marL="80963" algn="ctr">
              <a:spcBef>
                <a:spcPts val="400"/>
              </a:spcBef>
              <a:buClr>
                <a:srgbClr val="000000"/>
              </a:buClr>
              <a:buSzPct val="100000"/>
              <a:defRPr/>
            </a:pPr>
            <a:r>
              <a:rPr lang="en-GB" altLang="fr-FR" sz="1600" b="1" dirty="0">
                <a:solidFill>
                  <a:schemeClr val="accent6"/>
                </a:solidFill>
                <a:latin typeface="Calibri" panose="020F0502020204030204" pitchFamily="34" charset="0"/>
              </a:rPr>
              <a:t>2018-2020 </a:t>
            </a:r>
          </a:p>
          <a:p>
            <a:pPr marL="80963" algn="ctr">
              <a:spcBef>
                <a:spcPts val="400"/>
              </a:spcBef>
              <a:buClr>
                <a:srgbClr val="000000"/>
              </a:buClr>
              <a:buSzPct val="100000"/>
              <a:defRPr/>
            </a:pPr>
            <a:r>
              <a:rPr lang="en-GB" altLang="fr-FR" sz="1600" b="1" dirty="0">
                <a:solidFill>
                  <a:schemeClr val="accent6"/>
                </a:solidFill>
                <a:latin typeface="Calibri" panose="020F0502020204030204" pitchFamily="34" charset="0"/>
              </a:rPr>
              <a:t>&gt; 250 Mio €</a:t>
            </a:r>
          </a:p>
        </p:txBody>
      </p:sp>
      <p:sp>
        <p:nvSpPr>
          <p:cNvPr id="32" name="Rectangle 31">
            <a:extLst/>
          </p:cNvPr>
          <p:cNvSpPr/>
          <p:nvPr/>
        </p:nvSpPr>
        <p:spPr>
          <a:xfrm>
            <a:off x="3090863" y="1412876"/>
            <a:ext cx="2717800" cy="10763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3200" b="1" dirty="0">
                <a:solidFill>
                  <a:srgbClr val="002060"/>
                </a:solidFill>
              </a:rPr>
              <a:t>Portal</a:t>
            </a:r>
          </a:p>
          <a:p>
            <a:pPr algn="ctr">
              <a:defRPr/>
            </a:pPr>
            <a:r>
              <a:rPr lang="en-GB" sz="3200" b="1" dirty="0">
                <a:solidFill>
                  <a:srgbClr val="002060"/>
                </a:solidFill>
              </a:rPr>
              <a:t>development</a:t>
            </a:r>
          </a:p>
        </p:txBody>
      </p:sp>
      <p:sp>
        <p:nvSpPr>
          <p:cNvPr id="23" name="Rectangle 22">
            <a:extLst/>
          </p:cNvPr>
          <p:cNvSpPr/>
          <p:nvPr/>
        </p:nvSpPr>
        <p:spPr>
          <a:xfrm>
            <a:off x="6299201" y="4437064"/>
            <a:ext cx="4284663" cy="744537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100" dirty="0">
                <a:solidFill>
                  <a:srgbClr val="00B050"/>
                </a:solidFill>
              </a:rPr>
              <a:t>INFRAEOSC-02-2019 </a:t>
            </a:r>
          </a:p>
          <a:p>
            <a:pPr>
              <a:defRPr/>
            </a:pPr>
            <a:r>
              <a:rPr lang="en-GB" sz="2000" dirty="0">
                <a:solidFill>
                  <a:srgbClr val="00B050"/>
                </a:solidFill>
              </a:rPr>
              <a:t>Prototyping new services for new users</a:t>
            </a:r>
          </a:p>
        </p:txBody>
      </p:sp>
      <p:sp>
        <p:nvSpPr>
          <p:cNvPr id="24" name="Rectangle 23">
            <a:extLst/>
          </p:cNvPr>
          <p:cNvSpPr/>
          <p:nvPr/>
        </p:nvSpPr>
        <p:spPr>
          <a:xfrm>
            <a:off x="7505701" y="5116514"/>
            <a:ext cx="2982913" cy="6889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100" dirty="0">
                <a:solidFill>
                  <a:srgbClr val="00B050"/>
                </a:solidFill>
              </a:rPr>
              <a:t>INFRAEOSC-07-2020</a:t>
            </a:r>
          </a:p>
          <a:p>
            <a:pPr>
              <a:defRPr/>
            </a:pPr>
            <a:r>
              <a:rPr lang="en-GB" sz="2000" dirty="0">
                <a:solidFill>
                  <a:srgbClr val="00B050"/>
                </a:solidFill>
              </a:rPr>
              <a:t>Increasing the service offer</a:t>
            </a:r>
          </a:p>
        </p:txBody>
      </p:sp>
      <p:sp>
        <p:nvSpPr>
          <p:cNvPr id="21" name="Rectangle 20">
            <a:extLst/>
          </p:cNvPr>
          <p:cNvSpPr/>
          <p:nvPr/>
        </p:nvSpPr>
        <p:spPr>
          <a:xfrm>
            <a:off x="6632576" y="3819526"/>
            <a:ext cx="3927475" cy="688975"/>
          </a:xfrm>
          <a:prstGeom prst="rect">
            <a:avLst/>
          </a:prstGeom>
          <a:solidFill>
            <a:schemeClr val="bg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100" dirty="0">
                <a:solidFill>
                  <a:srgbClr val="00B050"/>
                </a:solidFill>
              </a:rPr>
              <a:t>INFRAEOSC-05-b-2018-2019</a:t>
            </a:r>
          </a:p>
          <a:p>
            <a:pPr>
              <a:defRPr/>
            </a:pPr>
            <a:r>
              <a:rPr lang="en-GB" sz="2000" b="1" dirty="0">
                <a:solidFill>
                  <a:srgbClr val="00B050"/>
                </a:solidFill>
              </a:rPr>
              <a:t>Coordination of national initiatives</a:t>
            </a:r>
          </a:p>
        </p:txBody>
      </p:sp>
      <p:sp>
        <p:nvSpPr>
          <p:cNvPr id="41" name="Rectangle 40">
            <a:extLst/>
          </p:cNvPr>
          <p:cNvSpPr/>
          <p:nvPr/>
        </p:nvSpPr>
        <p:spPr>
          <a:xfrm>
            <a:off x="6567488" y="5788026"/>
            <a:ext cx="3992562" cy="1025525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GB" sz="2100" dirty="0">
                <a:solidFill>
                  <a:srgbClr val="FF0000"/>
                </a:solidFill>
              </a:rPr>
              <a:t>INFRAEOSC-05-a-c-2018 </a:t>
            </a:r>
          </a:p>
          <a:p>
            <a:pPr>
              <a:defRPr/>
            </a:pPr>
            <a:r>
              <a:rPr lang="en-GB" sz="2100" dirty="0">
                <a:solidFill>
                  <a:srgbClr val="FF0000"/>
                </a:solidFill>
              </a:rPr>
              <a:t>- </a:t>
            </a:r>
            <a:r>
              <a:rPr lang="en-GB" sz="2000" dirty="0">
                <a:solidFill>
                  <a:srgbClr val="FF0000"/>
                </a:solidFill>
              </a:rPr>
              <a:t>EOSC coordination structure</a:t>
            </a:r>
          </a:p>
          <a:p>
            <a:pPr>
              <a:defRPr/>
            </a:pPr>
            <a:r>
              <a:rPr lang="en-GB" sz="2000" dirty="0">
                <a:solidFill>
                  <a:srgbClr val="FF0000"/>
                </a:solidFill>
              </a:rPr>
              <a:t>- </a:t>
            </a:r>
            <a:r>
              <a:rPr lang="en-GB" sz="2000" b="1" dirty="0">
                <a:solidFill>
                  <a:srgbClr val="FF0000"/>
                </a:solidFill>
              </a:rPr>
              <a:t>FAIR Data uptake </a:t>
            </a:r>
            <a:r>
              <a:rPr lang="en-GB" sz="2000" dirty="0">
                <a:solidFill>
                  <a:srgbClr val="FF0000"/>
                </a:solidFill>
              </a:rPr>
              <a:t>and compliance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53549" y="6590517"/>
            <a:ext cx="3856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/>
              <a:t>Source: </a:t>
            </a:r>
            <a:r>
              <a:rPr lang="en-GB" altLang="en-US" sz="1400" i="1" dirty="0">
                <a:ea typeface="Verdana" panose="020B0604030504040204" pitchFamily="34" charset="0"/>
                <a:cs typeface="Verdana" panose="020B0604030504040204" pitchFamily="34" charset="0"/>
              </a:rPr>
              <a:t>Michel </a:t>
            </a:r>
            <a:r>
              <a:rPr lang="en-GB" altLang="en-US" sz="1400" i="1" dirty="0" err="1">
                <a:ea typeface="Verdana" panose="020B0604030504040204" pitchFamily="34" charset="0"/>
                <a:cs typeface="Verdana" panose="020B0604030504040204" pitchFamily="34" charset="0"/>
              </a:rPr>
              <a:t>Schouppe</a:t>
            </a:r>
            <a:r>
              <a:rPr lang="en-GB" altLang="en-US" sz="1400" i="1" dirty="0">
                <a:ea typeface="Verdana" panose="020B0604030504040204" pitchFamily="34" charset="0"/>
                <a:cs typeface="Verdana" panose="020B0604030504040204" pitchFamily="34" charset="0"/>
              </a:rPr>
              <a:t>, EC DG-RTD Open Science</a:t>
            </a:r>
            <a:endParaRPr lang="da-DK" sz="1400" i="1" dirty="0"/>
          </a:p>
        </p:txBody>
      </p:sp>
    </p:spTree>
    <p:extLst>
      <p:ext uri="{BB962C8B-B14F-4D97-AF65-F5344CB8AC3E}">
        <p14:creationId xmlns:p14="http://schemas.microsoft.com/office/powerpoint/2010/main" val="4247815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 bwMode="auto">
          <a:xfrm>
            <a:off x="1728556" y="132548"/>
            <a:ext cx="7884368" cy="107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8775" indent="-358775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indent="0" algn="ctr" defTabSz="457200">
              <a:defRPr/>
            </a:pPr>
            <a:r>
              <a:rPr lang="en-GB" sz="3600" b="1" dirty="0">
                <a:solidFill>
                  <a:srgbClr val="FFC000"/>
                </a:solidFill>
                <a:latin typeface="Calibri"/>
              </a:rPr>
              <a:t>It is all about coordination!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487488" y="1412776"/>
            <a:ext cx="9145016" cy="5472608"/>
          </a:xfrm>
        </p:spPr>
        <p:txBody>
          <a:bodyPr/>
          <a:lstStyle/>
          <a:p>
            <a:pPr marL="457200" lvl="1" indent="0">
              <a:buNone/>
            </a:pPr>
            <a:r>
              <a:rPr lang="en-US" sz="2800" dirty="0">
                <a:solidFill>
                  <a:srgbClr val="485C88"/>
                </a:solidFill>
              </a:rPr>
              <a:t>Collaboration agreements </a:t>
            </a:r>
            <a:br>
              <a:rPr lang="en-US" sz="2800" dirty="0">
                <a:solidFill>
                  <a:srgbClr val="485C88"/>
                </a:solidFill>
              </a:rPr>
            </a:br>
            <a:r>
              <a:rPr lang="en-US" sz="2800" dirty="0">
                <a:solidFill>
                  <a:srgbClr val="485C88"/>
                </a:solidFill>
              </a:rPr>
              <a:t>amongst EOSC-related H2020 projects:</a:t>
            </a:r>
            <a:br>
              <a:rPr lang="en-US" sz="2800" dirty="0">
                <a:solidFill>
                  <a:srgbClr val="485C88"/>
                </a:solidFill>
              </a:rPr>
            </a:br>
            <a:endParaRPr lang="en-GB" sz="800" dirty="0">
              <a:solidFill>
                <a:srgbClr val="485C88"/>
              </a:solidFill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sz="2800" dirty="0" err="1">
                <a:solidFill>
                  <a:srgbClr val="485C88"/>
                </a:solidFill>
              </a:rPr>
              <a:t>Supplementing</a:t>
            </a:r>
            <a:r>
              <a:rPr lang="fr-BE" sz="2800" dirty="0">
                <a:solidFill>
                  <a:srgbClr val="485C88"/>
                </a:solidFill>
              </a:rPr>
              <a:t>, not </a:t>
            </a:r>
            <a:r>
              <a:rPr lang="fr-BE" sz="2800" dirty="0" err="1">
                <a:solidFill>
                  <a:srgbClr val="485C88"/>
                </a:solidFill>
              </a:rPr>
              <a:t>contradicting</a:t>
            </a:r>
            <a:r>
              <a:rPr lang="fr-BE" sz="2800" dirty="0">
                <a:solidFill>
                  <a:srgbClr val="485C88"/>
                </a:solidFill>
              </a:rPr>
              <a:t> </a:t>
            </a:r>
            <a:r>
              <a:rPr lang="fr-BE" sz="2800" dirty="0" err="1">
                <a:solidFill>
                  <a:srgbClr val="485C88"/>
                </a:solidFill>
              </a:rPr>
              <a:t>existing</a:t>
            </a:r>
            <a:r>
              <a:rPr lang="fr-BE" sz="2800" dirty="0">
                <a:solidFill>
                  <a:srgbClr val="485C88"/>
                </a:solidFill>
              </a:rPr>
              <a:t> H2020 </a:t>
            </a:r>
            <a:r>
              <a:rPr lang="fr-BE" sz="2800" dirty="0" err="1">
                <a:solidFill>
                  <a:srgbClr val="485C88"/>
                </a:solidFill>
              </a:rPr>
              <a:t>grants</a:t>
            </a:r>
            <a:endParaRPr lang="fr-BE" sz="2800" dirty="0">
              <a:solidFill>
                <a:srgbClr val="485C88"/>
              </a:solidFill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sz="2800" dirty="0">
                <a:solidFill>
                  <a:srgbClr val="485C88"/>
                </a:solidFill>
              </a:rPr>
              <a:t>Common </a:t>
            </a:r>
            <a:r>
              <a:rPr lang="fr-BE" sz="2800" dirty="0" err="1">
                <a:solidFill>
                  <a:srgbClr val="485C88"/>
                </a:solidFill>
              </a:rPr>
              <a:t>approaches</a:t>
            </a:r>
            <a:r>
              <a:rPr lang="fr-BE" sz="2800" dirty="0">
                <a:solidFill>
                  <a:srgbClr val="485C88"/>
                </a:solidFill>
              </a:rPr>
              <a:t> (e.g. </a:t>
            </a:r>
            <a:r>
              <a:rPr lang="fr-BE" sz="2800" dirty="0" err="1">
                <a:solidFill>
                  <a:srgbClr val="485C88"/>
                </a:solidFill>
              </a:rPr>
              <a:t>dissemination</a:t>
            </a:r>
            <a:r>
              <a:rPr lang="fr-BE" sz="2800" dirty="0">
                <a:solidFill>
                  <a:srgbClr val="485C88"/>
                </a:solidFill>
              </a:rPr>
              <a:t> </a:t>
            </a:r>
            <a:r>
              <a:rPr lang="fr-BE" sz="2800" dirty="0" err="1">
                <a:solidFill>
                  <a:srgbClr val="485C88"/>
                </a:solidFill>
              </a:rPr>
              <a:t>activities</a:t>
            </a:r>
            <a:r>
              <a:rPr lang="fr-BE" sz="2800" dirty="0">
                <a:solidFill>
                  <a:srgbClr val="485C88"/>
                </a:solidFill>
              </a:rPr>
              <a:t>, </a:t>
            </a:r>
            <a:br>
              <a:rPr lang="fr-BE" sz="2800" dirty="0">
                <a:solidFill>
                  <a:srgbClr val="485C88"/>
                </a:solidFill>
              </a:rPr>
            </a:br>
            <a:r>
              <a:rPr lang="fr-BE" sz="2800" dirty="0">
                <a:solidFill>
                  <a:srgbClr val="485C88"/>
                </a:solidFill>
              </a:rPr>
              <a:t>links </a:t>
            </a:r>
            <a:r>
              <a:rPr lang="fr-BE" sz="2800" dirty="0" err="1">
                <a:solidFill>
                  <a:srgbClr val="485C88"/>
                </a:solidFill>
              </a:rPr>
              <a:t>with</a:t>
            </a:r>
            <a:r>
              <a:rPr lang="fr-BE" sz="2800" dirty="0">
                <a:solidFill>
                  <a:srgbClr val="485C88"/>
                </a:solidFill>
              </a:rPr>
              <a:t> the EOSC </a:t>
            </a:r>
            <a:r>
              <a:rPr lang="fr-BE" sz="2800" dirty="0" err="1">
                <a:solidFill>
                  <a:srgbClr val="485C88"/>
                </a:solidFill>
              </a:rPr>
              <a:t>governance</a:t>
            </a:r>
            <a:r>
              <a:rPr lang="fr-BE" sz="2800" dirty="0">
                <a:solidFill>
                  <a:srgbClr val="485C88"/>
                </a:solidFill>
              </a:rPr>
              <a:t> and the </a:t>
            </a:r>
            <a:r>
              <a:rPr lang="fr-BE" sz="2800" dirty="0" err="1">
                <a:solidFill>
                  <a:srgbClr val="485C88"/>
                </a:solidFill>
              </a:rPr>
              <a:t>secretariat</a:t>
            </a:r>
            <a:r>
              <a:rPr lang="fr-BE" sz="2800" dirty="0">
                <a:solidFill>
                  <a:srgbClr val="485C88"/>
                </a:solidFill>
              </a:rPr>
              <a:t>)</a:t>
            </a: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sz="2800" dirty="0">
                <a:solidFill>
                  <a:srgbClr val="485C88"/>
                </a:solidFill>
              </a:rPr>
              <a:t>Collaboration, synchronisation of </a:t>
            </a:r>
            <a:r>
              <a:rPr lang="fr-BE" sz="2800" dirty="0" err="1">
                <a:solidFill>
                  <a:srgbClr val="485C88"/>
                </a:solidFill>
              </a:rPr>
              <a:t>specific</a:t>
            </a:r>
            <a:r>
              <a:rPr lang="fr-BE" sz="2800" dirty="0">
                <a:solidFill>
                  <a:srgbClr val="485C88"/>
                </a:solidFill>
              </a:rPr>
              <a:t> </a:t>
            </a:r>
            <a:r>
              <a:rPr lang="fr-BE" sz="2800" dirty="0" err="1">
                <a:solidFill>
                  <a:srgbClr val="485C88"/>
                </a:solidFill>
              </a:rPr>
              <a:t>activities</a:t>
            </a:r>
            <a:endParaRPr lang="fr-BE" sz="2800" dirty="0">
              <a:solidFill>
                <a:srgbClr val="485C88"/>
              </a:solidFill>
            </a:endParaRPr>
          </a:p>
          <a:p>
            <a:pPr lvl="1"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fr-BE" sz="2800" dirty="0">
                <a:solidFill>
                  <a:srgbClr val="485C88"/>
                </a:solidFill>
              </a:rPr>
              <a:t>Common </a:t>
            </a:r>
            <a:r>
              <a:rPr lang="fr-BE" sz="2800" dirty="0" err="1">
                <a:solidFill>
                  <a:srgbClr val="485C88"/>
                </a:solidFill>
              </a:rPr>
              <a:t>boards</a:t>
            </a:r>
            <a:r>
              <a:rPr lang="fr-BE" sz="2800" dirty="0">
                <a:solidFill>
                  <a:srgbClr val="485C88"/>
                </a:solidFill>
              </a:rPr>
              <a:t> / </a:t>
            </a:r>
            <a:r>
              <a:rPr lang="fr-BE" sz="2800" dirty="0" err="1">
                <a:solidFill>
                  <a:srgbClr val="485C88"/>
                </a:solidFill>
              </a:rPr>
              <a:t>common</a:t>
            </a:r>
            <a:r>
              <a:rPr lang="fr-BE" sz="2800" dirty="0">
                <a:solidFill>
                  <a:srgbClr val="485C88"/>
                </a:solidFill>
              </a:rPr>
              <a:t> </a:t>
            </a:r>
            <a:r>
              <a:rPr lang="fr-BE" sz="2800" dirty="0" err="1">
                <a:solidFill>
                  <a:srgbClr val="485C88"/>
                </a:solidFill>
              </a:rPr>
              <a:t>advisory</a:t>
            </a:r>
            <a:r>
              <a:rPr lang="fr-BE" sz="2800" dirty="0">
                <a:solidFill>
                  <a:srgbClr val="485C88"/>
                </a:solidFill>
              </a:rPr>
              <a:t> structures</a:t>
            </a:r>
            <a:br>
              <a:rPr lang="fr-BE" sz="2800" dirty="0">
                <a:solidFill>
                  <a:srgbClr val="485C88"/>
                </a:solidFill>
              </a:rPr>
            </a:br>
            <a:r>
              <a:rPr lang="fr-BE" sz="2800" dirty="0">
                <a:solidFill>
                  <a:srgbClr val="485C88"/>
                </a:solidFill>
              </a:rPr>
              <a:t>Cross-</a:t>
            </a:r>
            <a:r>
              <a:rPr lang="fr-BE" sz="2800" dirty="0" err="1">
                <a:solidFill>
                  <a:srgbClr val="485C88"/>
                </a:solidFill>
              </a:rPr>
              <a:t>project</a:t>
            </a:r>
            <a:r>
              <a:rPr lang="fr-BE" sz="2800" dirty="0">
                <a:solidFill>
                  <a:srgbClr val="485C88"/>
                </a:solidFill>
              </a:rPr>
              <a:t> Strategic Coordination </a:t>
            </a:r>
            <a:r>
              <a:rPr lang="fr-BE" sz="2800" dirty="0" err="1">
                <a:solidFill>
                  <a:srgbClr val="485C88"/>
                </a:solidFill>
              </a:rPr>
              <a:t>Board</a:t>
            </a:r>
            <a:endParaRPr lang="fr-BE" sz="1800" dirty="0">
              <a:solidFill>
                <a:srgbClr val="0070C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335556" y="6566791"/>
            <a:ext cx="385644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/>
              <a:t>Source: </a:t>
            </a:r>
            <a:r>
              <a:rPr lang="en-GB" altLang="en-US" sz="1400" i="1" dirty="0">
                <a:ea typeface="Verdana" panose="020B0604030504040204" pitchFamily="34" charset="0"/>
                <a:cs typeface="Verdana" panose="020B0604030504040204" pitchFamily="34" charset="0"/>
              </a:rPr>
              <a:t>Michel </a:t>
            </a:r>
            <a:r>
              <a:rPr lang="en-GB" altLang="en-US" sz="1400" i="1" dirty="0" err="1">
                <a:ea typeface="Verdana" panose="020B0604030504040204" pitchFamily="34" charset="0"/>
                <a:cs typeface="Verdana" panose="020B0604030504040204" pitchFamily="34" charset="0"/>
              </a:rPr>
              <a:t>Schouppe</a:t>
            </a:r>
            <a:r>
              <a:rPr lang="en-GB" altLang="en-US" sz="1400" i="1" dirty="0">
                <a:ea typeface="Verdana" panose="020B0604030504040204" pitchFamily="34" charset="0"/>
                <a:cs typeface="Verdana" panose="020B0604030504040204" pitchFamily="34" charset="0"/>
              </a:rPr>
              <a:t>, EC DG-RTD Open Science</a:t>
            </a:r>
            <a:endParaRPr lang="da-DK" sz="1400" i="1" dirty="0"/>
          </a:p>
        </p:txBody>
      </p:sp>
    </p:spTree>
    <p:extLst>
      <p:ext uri="{BB962C8B-B14F-4D97-AF65-F5344CB8AC3E}">
        <p14:creationId xmlns:p14="http://schemas.microsoft.com/office/powerpoint/2010/main" val="7211076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ectangle 48">
            <a:extLst>
              <a:ext uri="{FF2B5EF4-FFF2-40B4-BE49-F238E27FC236}">
                <a16:creationId xmlns:a16="http://schemas.microsoft.com/office/drawing/2014/main" id="{1E8110D5-FC08-4D02-AF96-E6FCE7E1C379}"/>
              </a:ext>
            </a:extLst>
          </p:cNvPr>
          <p:cNvSpPr/>
          <p:nvPr/>
        </p:nvSpPr>
        <p:spPr bwMode="auto">
          <a:xfrm>
            <a:off x="1693986" y="4127333"/>
            <a:ext cx="2915749" cy="1317891"/>
          </a:xfrm>
          <a:prstGeom prst="rect">
            <a:avLst/>
          </a:prstGeom>
          <a:solidFill>
            <a:srgbClr val="9ED3D7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lvl="0" algn="ctr">
              <a:defRPr/>
            </a:pPr>
            <a:endParaRPr lang="en-GB" b="1" dirty="0">
              <a:solidFill>
                <a:schemeClr val="bg1"/>
              </a:solidFill>
              <a:latin typeface="Calibri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1693986" y="2566944"/>
            <a:ext cx="2811402" cy="1551504"/>
          </a:xfrm>
          <a:prstGeom prst="rect">
            <a:avLst/>
          </a:prstGeom>
          <a:solidFill>
            <a:srgbClr val="76BD63"/>
          </a:solidFill>
          <a:ln>
            <a:noFill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t"/>
          <a:lstStyle/>
          <a:p>
            <a:pPr algn="ctr" defTabSz="457200">
              <a:defRPr/>
            </a:pPr>
            <a:r>
              <a:rPr lang="en-GB" sz="2400" b="1" dirty="0">
                <a:solidFill>
                  <a:schemeClr val="bg1"/>
                </a:solidFill>
                <a:cs typeface="Arial" charset="0"/>
              </a:rPr>
              <a:t>Stakeholder Forum</a:t>
            </a:r>
            <a:endParaRPr lang="en-GB" b="1" u="sng" dirty="0">
              <a:solidFill>
                <a:schemeClr val="bg1"/>
              </a:solidFill>
              <a:latin typeface="Calibri"/>
              <a:cs typeface="Calibri" panose="020F050202020403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602957" y="4127333"/>
            <a:ext cx="2986744" cy="1317891"/>
          </a:xfrm>
          <a:prstGeom prst="rect">
            <a:avLst/>
          </a:prstGeom>
          <a:solidFill>
            <a:srgbClr val="9ED3D7"/>
          </a:solidFill>
          <a:ln>
            <a:noFill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/>
            <a:endParaRPr lang="en-GB" kern="0" dirty="0"/>
          </a:p>
        </p:txBody>
      </p:sp>
      <p:sp>
        <p:nvSpPr>
          <p:cNvPr id="3" name="Rectangle 2"/>
          <p:cNvSpPr/>
          <p:nvPr/>
        </p:nvSpPr>
        <p:spPr>
          <a:xfrm>
            <a:off x="4649585" y="2566943"/>
            <a:ext cx="2940116" cy="1569660"/>
          </a:xfrm>
          <a:prstGeom prst="rect">
            <a:avLst/>
          </a:prstGeom>
          <a:solidFill>
            <a:srgbClr val="485C88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bg1"/>
                </a:solidFill>
              </a:rPr>
              <a:t>Governance Board </a:t>
            </a:r>
            <a:br>
              <a:rPr lang="en-GB" b="1" dirty="0">
                <a:solidFill>
                  <a:schemeClr val="bg1"/>
                </a:solidFill>
              </a:rPr>
            </a:br>
            <a:endParaRPr lang="en-GB" b="1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chemeClr val="bg1"/>
              </a:solidFill>
            </a:endParaRPr>
          </a:p>
          <a:p>
            <a:pPr algn="ctr"/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30" name="Title 1"/>
          <p:cNvSpPr txBox="1">
            <a:spLocks/>
          </p:cNvSpPr>
          <p:nvPr/>
        </p:nvSpPr>
        <p:spPr bwMode="auto">
          <a:xfrm>
            <a:off x="2642976" y="5954"/>
            <a:ext cx="7766480" cy="1077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marL="358775" indent="-358775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200">
                <a:solidFill>
                  <a:srgbClr val="0F5494"/>
                </a:solidFill>
                <a:latin typeface="Verdana" pitchFamily="34" charset="0"/>
                <a:cs typeface="Arial" charset="0"/>
              </a:defRPr>
            </a:lvl9pPr>
          </a:lstStyle>
          <a:p>
            <a:pPr marL="0" indent="0" algn="ctr" defTabSz="45720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3600" b="1" dirty="0">
                <a:solidFill>
                  <a:srgbClr val="FFC000"/>
                </a:solidFill>
                <a:latin typeface="Calibri"/>
              </a:rPr>
              <a:t>EOSC governance in 2019-2020</a:t>
            </a:r>
          </a:p>
        </p:txBody>
      </p:sp>
      <p:sp>
        <p:nvSpPr>
          <p:cNvPr id="27" name="Pentagon 26"/>
          <p:cNvSpPr/>
          <p:nvPr/>
        </p:nvSpPr>
        <p:spPr>
          <a:xfrm>
            <a:off x="1631506" y="1364742"/>
            <a:ext cx="2880319" cy="912130"/>
          </a:xfrm>
          <a:prstGeom prst="homePlat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2400" b="1" u="sng" kern="0" dirty="0">
                <a:solidFill>
                  <a:prstClr val="white"/>
                </a:solidFill>
                <a:latin typeface="Calibri"/>
              </a:rPr>
              <a:t>Advise</a:t>
            </a:r>
            <a:r>
              <a:rPr lang="en-GB" sz="2400" b="1" kern="0" dirty="0">
                <a:solidFill>
                  <a:prstClr val="white"/>
                </a:solidFill>
                <a:latin typeface="Calibri"/>
              </a:rPr>
              <a:t> on / </a:t>
            </a:r>
            <a:r>
              <a:rPr lang="en-GB" sz="2400" b="1" u="sng" kern="0" dirty="0">
                <a:solidFill>
                  <a:prstClr val="white"/>
                </a:solidFill>
                <a:latin typeface="Calibri"/>
              </a:rPr>
              <a:t>inform</a:t>
            </a:r>
            <a:r>
              <a:rPr lang="en-GB" sz="2400" b="1" kern="0" dirty="0">
                <a:solidFill>
                  <a:prstClr val="white"/>
                </a:solidFill>
                <a:latin typeface="Calibri"/>
              </a:rPr>
              <a:t> </a:t>
            </a:r>
            <a:br>
              <a:rPr lang="en-GB" sz="2400" b="1" kern="0" dirty="0">
                <a:solidFill>
                  <a:prstClr val="white"/>
                </a:solidFill>
                <a:latin typeface="Calibri"/>
              </a:rPr>
            </a:br>
            <a:r>
              <a:rPr lang="en-GB" sz="2000" b="1" kern="0" dirty="0">
                <a:solidFill>
                  <a:prstClr val="white"/>
                </a:solidFill>
                <a:latin typeface="Calibri"/>
              </a:rPr>
              <a:t>the implementation</a:t>
            </a:r>
          </a:p>
        </p:txBody>
      </p:sp>
      <p:sp>
        <p:nvSpPr>
          <p:cNvPr id="28" name="Pentagon 27"/>
          <p:cNvSpPr/>
          <p:nvPr/>
        </p:nvSpPr>
        <p:spPr>
          <a:xfrm>
            <a:off x="4636081" y="1330536"/>
            <a:ext cx="2953621" cy="946336"/>
          </a:xfrm>
          <a:prstGeom prst="homePlat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en-GB" sz="2400" b="1" u="sng" kern="0" dirty="0">
                <a:solidFill>
                  <a:prstClr val="white"/>
                </a:solidFill>
                <a:latin typeface="Calibri"/>
              </a:rPr>
              <a:t>Steer</a:t>
            </a:r>
            <a:br>
              <a:rPr lang="en-GB" sz="2000" b="1" kern="0" dirty="0">
                <a:solidFill>
                  <a:prstClr val="white"/>
                </a:solidFill>
                <a:latin typeface="Calibri"/>
              </a:rPr>
            </a:br>
            <a:r>
              <a:rPr lang="en-GB" sz="2000" b="1" kern="0" dirty="0">
                <a:solidFill>
                  <a:prstClr val="white"/>
                </a:solidFill>
                <a:latin typeface="Calibri"/>
              </a:rPr>
              <a:t>the implementation</a:t>
            </a:r>
          </a:p>
        </p:txBody>
      </p:sp>
      <p:sp>
        <p:nvSpPr>
          <p:cNvPr id="37" name="Pentagon 36"/>
          <p:cNvSpPr/>
          <p:nvPr/>
        </p:nvSpPr>
        <p:spPr>
          <a:xfrm>
            <a:off x="7752185" y="1347438"/>
            <a:ext cx="2870493" cy="929434"/>
          </a:xfrm>
          <a:prstGeom prst="homePlate">
            <a:avLst/>
          </a:prstGeom>
          <a:solidFill>
            <a:srgbClr val="4F81BD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r>
              <a:rPr lang="fr-BE" sz="2400" b="1" u="sng" kern="0" dirty="0" err="1">
                <a:solidFill>
                  <a:prstClr val="white"/>
                </a:solidFill>
                <a:latin typeface="Calibri"/>
              </a:rPr>
              <a:t>Contribute</a:t>
            </a:r>
            <a:r>
              <a:rPr lang="fr-BE" sz="2400" b="1" kern="0" dirty="0">
                <a:solidFill>
                  <a:prstClr val="white"/>
                </a:solidFill>
                <a:latin typeface="Calibri"/>
              </a:rPr>
              <a:t> to </a:t>
            </a:r>
            <a:br>
              <a:rPr lang="fr-BE" sz="2000" b="1" kern="0" dirty="0">
                <a:solidFill>
                  <a:prstClr val="white"/>
                </a:solidFill>
                <a:latin typeface="Calibri"/>
              </a:rPr>
            </a:br>
            <a:r>
              <a:rPr lang="fr-BE" sz="2000" b="1" kern="0" dirty="0">
                <a:solidFill>
                  <a:prstClr val="white"/>
                </a:solidFill>
                <a:latin typeface="Calibri"/>
              </a:rPr>
              <a:t>the </a:t>
            </a:r>
            <a:r>
              <a:rPr lang="fr-BE" sz="2000" b="1" kern="0" dirty="0" err="1">
                <a:solidFill>
                  <a:prstClr val="white"/>
                </a:solidFill>
                <a:latin typeface="Calibri"/>
              </a:rPr>
              <a:t>implementation</a:t>
            </a:r>
            <a:endParaRPr lang="en-GB" sz="2000" b="1" kern="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54" name="Rounded Rectangle 53"/>
          <p:cNvSpPr/>
          <p:nvPr/>
        </p:nvSpPr>
        <p:spPr bwMode="auto">
          <a:xfrm>
            <a:off x="2397192" y="6128652"/>
            <a:ext cx="7062445" cy="684725"/>
          </a:xfrm>
          <a:prstGeom prst="roundRect">
            <a:avLst/>
          </a:prstGeom>
          <a:solidFill>
            <a:srgbClr val="7CC6CA"/>
          </a:solidFill>
          <a:ln>
            <a:solidFill>
              <a:srgbClr val="080A45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algn="ctr"/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EOSCSecretariat.eu</a:t>
            </a:r>
            <a:b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Coordination and Support Action</a:t>
            </a:r>
          </a:p>
        </p:txBody>
      </p:sp>
      <p:sp>
        <p:nvSpPr>
          <p:cNvPr id="70" name="Rounded Rectangle 69"/>
          <p:cNvSpPr/>
          <p:nvPr/>
        </p:nvSpPr>
        <p:spPr bwMode="auto">
          <a:xfrm>
            <a:off x="1863630" y="3047213"/>
            <a:ext cx="2263490" cy="706477"/>
          </a:xfrm>
          <a:prstGeom prst="roundRect">
            <a:avLst/>
          </a:prstGeom>
          <a:ln>
            <a:solidFill>
              <a:srgbClr val="080A45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algn="ctr"/>
            <a:r>
              <a:rPr lang="en-GB" sz="1400" b="1" dirty="0">
                <a:solidFill>
                  <a:srgbClr val="080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Users, Service Providers, Public sector, Industry, SMEs, etc.  </a:t>
            </a:r>
          </a:p>
        </p:txBody>
      </p:sp>
      <p:sp>
        <p:nvSpPr>
          <p:cNvPr id="73" name="Rounded Rectangle 72"/>
          <p:cNvSpPr/>
          <p:nvPr/>
        </p:nvSpPr>
        <p:spPr bwMode="auto">
          <a:xfrm>
            <a:off x="1955777" y="4777896"/>
            <a:ext cx="441415" cy="311313"/>
          </a:xfrm>
          <a:prstGeom prst="roundRect">
            <a:avLst/>
          </a:prstGeom>
          <a:ln>
            <a:solidFill>
              <a:srgbClr val="080A45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algn="ctr"/>
            <a:r>
              <a:rPr lang="en-GB" sz="1100" b="1" dirty="0">
                <a:solidFill>
                  <a:srgbClr val="080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WG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561946" y="4775404"/>
            <a:ext cx="1589838" cy="318594"/>
            <a:chOff x="891761" y="4694581"/>
            <a:chExt cx="1589838" cy="318594"/>
          </a:xfrm>
        </p:grpSpPr>
        <p:sp>
          <p:nvSpPr>
            <p:cNvPr id="71" name="Rounded Rectangle 70"/>
            <p:cNvSpPr/>
            <p:nvPr/>
          </p:nvSpPr>
          <p:spPr bwMode="auto">
            <a:xfrm>
              <a:off x="891761" y="4694581"/>
              <a:ext cx="441415" cy="311313"/>
            </a:xfrm>
            <a:prstGeom prst="roundRect">
              <a:avLst/>
            </a:prstGeom>
            <a:ln>
              <a:solidFill>
                <a:srgbClr val="080A45"/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algn="ctr"/>
              <a:r>
                <a:rPr lang="en-GB" sz="1100" b="1" dirty="0">
                  <a:solidFill>
                    <a:srgbClr val="080A4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WG</a:t>
              </a:r>
            </a:p>
          </p:txBody>
        </p:sp>
        <p:sp>
          <p:nvSpPr>
            <p:cNvPr id="72" name="Rounded Rectangle 71"/>
            <p:cNvSpPr/>
            <p:nvPr/>
          </p:nvSpPr>
          <p:spPr bwMode="auto">
            <a:xfrm>
              <a:off x="1476671" y="4694581"/>
              <a:ext cx="441415" cy="311313"/>
            </a:xfrm>
            <a:prstGeom prst="roundRect">
              <a:avLst/>
            </a:prstGeom>
            <a:ln>
              <a:solidFill>
                <a:srgbClr val="080A45"/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algn="ctr"/>
              <a:r>
                <a:rPr lang="en-GB" sz="1100" b="1" dirty="0">
                  <a:solidFill>
                    <a:srgbClr val="080A4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WG</a:t>
              </a:r>
            </a:p>
          </p:txBody>
        </p:sp>
        <p:sp>
          <p:nvSpPr>
            <p:cNvPr id="74" name="Rounded Rectangle 73"/>
            <p:cNvSpPr/>
            <p:nvPr/>
          </p:nvSpPr>
          <p:spPr bwMode="auto">
            <a:xfrm>
              <a:off x="2040184" y="4701862"/>
              <a:ext cx="441415" cy="311313"/>
            </a:xfrm>
            <a:prstGeom prst="roundRect">
              <a:avLst/>
            </a:prstGeom>
            <a:ln>
              <a:solidFill>
                <a:srgbClr val="080A45"/>
              </a:solidFill>
            </a:ln>
            <a:ex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3175" algn="ctr"/>
              <a:r>
                <a:rPr lang="en-GB" sz="1100" b="1" dirty="0">
                  <a:solidFill>
                    <a:srgbClr val="080A45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WG</a:t>
              </a:r>
            </a:p>
          </p:txBody>
        </p:sp>
      </p:grpSp>
      <p:sp>
        <p:nvSpPr>
          <p:cNvPr id="12" name="Rectangle 11"/>
          <p:cNvSpPr/>
          <p:nvPr/>
        </p:nvSpPr>
        <p:spPr>
          <a:xfrm>
            <a:off x="1612947" y="3549804"/>
            <a:ext cx="2811402" cy="307777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en-GB" sz="1400" b="1" dirty="0" err="1">
              <a:latin typeface="+mj-lt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4005599" y="3963852"/>
            <a:ext cx="914400" cy="914400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cxnSp>
        <p:nvCxnSpPr>
          <p:cNvPr id="83" name="Straight Arrow Connector 82"/>
          <p:cNvCxnSpPr/>
          <p:nvPr/>
        </p:nvCxnSpPr>
        <p:spPr bwMode="auto">
          <a:xfrm>
            <a:off x="4858180" y="4210453"/>
            <a:ext cx="280013" cy="1019886"/>
          </a:xfrm>
          <a:prstGeom prst="straightConnector1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triangle"/>
          </a:ln>
          <a:effectLst/>
        </p:spPr>
      </p:cxnSp>
      <p:grpSp>
        <p:nvGrpSpPr>
          <p:cNvPr id="4" name="Group 3"/>
          <p:cNvGrpSpPr/>
          <p:nvPr/>
        </p:nvGrpSpPr>
        <p:grpSpPr>
          <a:xfrm>
            <a:off x="7761983" y="2566942"/>
            <a:ext cx="2654497" cy="2878282"/>
            <a:chOff x="6273506" y="1895672"/>
            <a:chExt cx="2654497" cy="3009050"/>
          </a:xfrm>
        </p:grpSpPr>
        <p:sp>
          <p:nvSpPr>
            <p:cNvPr id="2" name="Rectangle 1"/>
            <p:cNvSpPr/>
            <p:nvPr/>
          </p:nvSpPr>
          <p:spPr>
            <a:xfrm>
              <a:off x="6273506" y="1895672"/>
              <a:ext cx="2654497" cy="3009050"/>
            </a:xfrm>
            <a:prstGeom prst="rect">
              <a:avLst/>
            </a:prstGeom>
            <a:solidFill>
              <a:srgbClr val="FFFFCC">
                <a:alpha val="30196"/>
              </a:srgb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  <a:defRPr/>
              </a:pPr>
              <a:endParaRPr lang="en-GB" sz="28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60" name="Rectangle 59"/>
            <p:cNvSpPr/>
            <p:nvPr/>
          </p:nvSpPr>
          <p:spPr>
            <a:xfrm>
              <a:off x="6407724" y="2041633"/>
              <a:ext cx="2376264" cy="506688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500" b="1" dirty="0">
                  <a:solidFill>
                    <a:schemeClr val="bg1"/>
                  </a:solidFill>
                  <a:latin typeface="Calibri"/>
                  <a:cs typeface="Calibri" panose="020F0502020204030204" pitchFamily="34" charset="0"/>
                </a:rPr>
                <a:t>EU-funded projects</a:t>
              </a:r>
            </a:p>
          </p:txBody>
        </p:sp>
        <p:sp>
          <p:nvSpPr>
            <p:cNvPr id="61" name="Rectangle 60"/>
            <p:cNvSpPr/>
            <p:nvPr/>
          </p:nvSpPr>
          <p:spPr>
            <a:xfrm>
              <a:off x="6407724" y="2706671"/>
              <a:ext cx="2376264" cy="564771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500" b="1" dirty="0">
                  <a:solidFill>
                    <a:schemeClr val="bg1"/>
                  </a:solidFill>
                  <a:latin typeface="Calibri"/>
                  <a:cs typeface="Calibri" panose="020F0502020204030204" pitchFamily="34" charset="0"/>
                </a:rPr>
                <a:t>Nationally-funded projects and initiatives</a:t>
              </a:r>
            </a:p>
          </p:txBody>
        </p:sp>
        <p:sp>
          <p:nvSpPr>
            <p:cNvPr id="46" name="Rectangle 45"/>
            <p:cNvSpPr/>
            <p:nvPr/>
          </p:nvSpPr>
          <p:spPr>
            <a:xfrm>
              <a:off x="6407724" y="3441745"/>
              <a:ext cx="2376264" cy="564771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500" b="1" dirty="0">
                  <a:solidFill>
                    <a:schemeClr val="bg1"/>
                  </a:solidFill>
                  <a:latin typeface="Calibri"/>
                  <a:cs typeface="Calibri" panose="020F0502020204030204" pitchFamily="34" charset="0"/>
                </a:rPr>
                <a:t>Other projects and initiatives</a:t>
              </a: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414183" y="4169216"/>
              <a:ext cx="2376264" cy="562211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457200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GB" sz="1500" b="1" dirty="0">
                  <a:solidFill>
                    <a:schemeClr val="bg1"/>
                  </a:solidFill>
                  <a:latin typeface="Calibri"/>
                  <a:cs typeface="Calibri" panose="020F0502020204030204" pitchFamily="34" charset="0"/>
                </a:rPr>
                <a:t>Extended Coalition </a:t>
              </a:r>
              <a:br>
                <a:rPr lang="en-GB" sz="1500" b="1" dirty="0">
                  <a:solidFill>
                    <a:schemeClr val="bg1"/>
                  </a:solidFill>
                  <a:latin typeface="Calibri"/>
                  <a:cs typeface="Calibri" panose="020F0502020204030204" pitchFamily="34" charset="0"/>
                </a:rPr>
              </a:br>
              <a:r>
                <a:rPr lang="en-GB" sz="1500" b="1" dirty="0">
                  <a:solidFill>
                    <a:schemeClr val="bg1"/>
                  </a:solidFill>
                  <a:latin typeface="Calibri"/>
                  <a:cs typeface="Calibri" panose="020F0502020204030204" pitchFamily="34" charset="0"/>
                </a:rPr>
                <a:t>of Doers</a:t>
              </a:r>
            </a:p>
          </p:txBody>
        </p:sp>
      </p:grpSp>
      <p:sp>
        <p:nvSpPr>
          <p:cNvPr id="8" name="Rectangle 7"/>
          <p:cNvSpPr/>
          <p:nvPr/>
        </p:nvSpPr>
        <p:spPr>
          <a:xfrm>
            <a:off x="4554061" y="1977425"/>
            <a:ext cx="3092816" cy="307777"/>
          </a:xfrm>
          <a:prstGeom prst="rect">
            <a:avLst/>
          </a:prstGeom>
        </p:spPr>
        <p:txBody>
          <a:bodyPr rtlCol="0" anchor="ctr">
            <a:spAutoFit/>
          </a:bodyPr>
          <a:lstStyle/>
          <a:p>
            <a:pPr algn="ctr"/>
            <a:endParaRPr lang="en-IE" sz="1400" b="1" dirty="0" err="1">
              <a:latin typeface="+mj-lt"/>
            </a:endParaRPr>
          </a:p>
        </p:txBody>
      </p:sp>
      <p:sp>
        <p:nvSpPr>
          <p:cNvPr id="64" name="Right Arrow 63"/>
          <p:cNvSpPr/>
          <p:nvPr/>
        </p:nvSpPr>
        <p:spPr>
          <a:xfrm rot="16200000">
            <a:off x="5034945" y="3457617"/>
            <a:ext cx="771346" cy="1031309"/>
          </a:xfrm>
          <a:prstGeom prst="rightArrow">
            <a:avLst>
              <a:gd name="adj1" fmla="val 57428"/>
              <a:gd name="adj2" fmla="val 28726"/>
            </a:avLst>
          </a:prstGeom>
          <a:solidFill>
            <a:schemeClr val="bg1">
              <a:lumMod val="65000"/>
            </a:schemeClr>
          </a:solidFill>
        </p:spPr>
        <p:txBody>
          <a:bodyPr vert="vert" wrap="square" rtlCol="0" anchor="ctr">
            <a:spAutoFit/>
          </a:bodyPr>
          <a:lstStyle/>
          <a:p>
            <a:pPr algn="ctr"/>
            <a:r>
              <a:rPr lang="en-IE" sz="1000" b="1" dirty="0">
                <a:latin typeface="+mj-lt"/>
              </a:rPr>
              <a:t>Proposes</a:t>
            </a:r>
            <a:br>
              <a:rPr lang="en-IE" sz="1000" b="1" dirty="0">
                <a:latin typeface="+mj-lt"/>
              </a:rPr>
            </a:br>
            <a:r>
              <a:rPr lang="en-IE" sz="1000" b="1" dirty="0">
                <a:latin typeface="+mj-lt"/>
              </a:rPr>
              <a:t>Monitors</a:t>
            </a:r>
          </a:p>
          <a:p>
            <a:pPr algn="ctr"/>
            <a:r>
              <a:rPr lang="en-IE" sz="1000" b="1" dirty="0">
                <a:latin typeface="+mj-lt"/>
              </a:rPr>
              <a:t>Reports</a:t>
            </a:r>
          </a:p>
        </p:txBody>
      </p:sp>
      <p:sp>
        <p:nvSpPr>
          <p:cNvPr id="76" name="Right Arrow 75"/>
          <p:cNvSpPr/>
          <p:nvPr/>
        </p:nvSpPr>
        <p:spPr>
          <a:xfrm rot="5400000">
            <a:off x="6420093" y="3440794"/>
            <a:ext cx="777597" cy="1137744"/>
          </a:xfrm>
          <a:prstGeom prst="rightArrow">
            <a:avLst>
              <a:gd name="adj1" fmla="val 50000"/>
              <a:gd name="adj2" fmla="val 34109"/>
            </a:avLst>
          </a:prstGeom>
          <a:solidFill>
            <a:schemeClr val="bg1">
              <a:lumMod val="65000"/>
            </a:schemeClr>
          </a:solidFill>
        </p:spPr>
        <p:txBody>
          <a:bodyPr vert="vert270" wrap="square" rtlCol="0" anchor="ctr">
            <a:spAutoFit/>
          </a:bodyPr>
          <a:lstStyle/>
          <a:p>
            <a:pPr algn="ctr"/>
            <a:r>
              <a:rPr lang="en-IE" sz="1000" b="1" dirty="0">
                <a:latin typeface="+mj-lt"/>
              </a:rPr>
              <a:t>Reviews</a:t>
            </a:r>
            <a:br>
              <a:rPr lang="en-IE" sz="1000" b="1" dirty="0">
                <a:latin typeface="+mj-lt"/>
              </a:rPr>
            </a:br>
            <a:r>
              <a:rPr lang="en-IE" sz="1000" b="1" dirty="0">
                <a:latin typeface="+mj-lt"/>
              </a:rPr>
              <a:t>Endorses</a:t>
            </a:r>
          </a:p>
          <a:p>
            <a:pPr algn="ctr"/>
            <a:r>
              <a:rPr lang="en-IE" sz="1000" b="1" dirty="0">
                <a:latin typeface="+mj-lt"/>
              </a:rPr>
              <a:t>Orients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1847528" y="4199341"/>
            <a:ext cx="241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chemeClr val="bg1"/>
                </a:solidFill>
                <a:latin typeface="Calibri"/>
              </a:rPr>
              <a:t>Working Groups</a:t>
            </a:r>
          </a:p>
        </p:txBody>
      </p:sp>
      <p:sp>
        <p:nvSpPr>
          <p:cNvPr id="26" name="Rounded Rectangle 25"/>
          <p:cNvSpPr/>
          <p:nvPr/>
        </p:nvSpPr>
        <p:spPr bwMode="auto">
          <a:xfrm>
            <a:off x="4583832" y="4720034"/>
            <a:ext cx="2921190" cy="631434"/>
          </a:xfrm>
          <a:prstGeom prst="roundRect">
            <a:avLst/>
          </a:prstGeom>
          <a:ln>
            <a:solidFill>
              <a:srgbClr val="080A45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algn="ctr"/>
            <a:r>
              <a:rPr lang="en-GB" sz="1400" b="1" dirty="0">
                <a:solidFill>
                  <a:srgbClr val="080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European stakeholder organisations and individual experts)</a:t>
            </a:r>
          </a:p>
        </p:txBody>
      </p:sp>
      <p:sp>
        <p:nvSpPr>
          <p:cNvPr id="51" name="Right Arrow 50"/>
          <p:cNvSpPr/>
          <p:nvPr/>
        </p:nvSpPr>
        <p:spPr>
          <a:xfrm rot="16200000">
            <a:off x="5857893" y="5165312"/>
            <a:ext cx="476071" cy="1296000"/>
          </a:xfrm>
          <a:prstGeom prst="rightArrow">
            <a:avLst>
              <a:gd name="adj1" fmla="val 57428"/>
              <a:gd name="adj2" fmla="val 51141"/>
            </a:avLst>
          </a:prstGeom>
          <a:solidFill>
            <a:schemeClr val="bg1">
              <a:lumMod val="65000"/>
            </a:schemeClr>
          </a:solidFill>
        </p:spPr>
        <p:txBody>
          <a:bodyPr vert="vert" wrap="square" rtlCol="0" anchor="ctr">
            <a:spAutoFit/>
          </a:bodyPr>
          <a:lstStyle/>
          <a:p>
            <a:pPr algn="ctr"/>
            <a:r>
              <a:rPr lang="en-IE" sz="1000" b="1" dirty="0">
                <a:latin typeface="+mj-lt"/>
              </a:rPr>
              <a:t>Supports</a:t>
            </a:r>
          </a:p>
        </p:txBody>
      </p:sp>
      <p:sp>
        <p:nvSpPr>
          <p:cNvPr id="52" name="Right Arrow 51"/>
          <p:cNvSpPr/>
          <p:nvPr/>
        </p:nvSpPr>
        <p:spPr>
          <a:xfrm rot="16200000">
            <a:off x="2833557" y="5165312"/>
            <a:ext cx="476071" cy="1296000"/>
          </a:xfrm>
          <a:prstGeom prst="rightArrow">
            <a:avLst>
              <a:gd name="adj1" fmla="val 57428"/>
              <a:gd name="adj2" fmla="val 51141"/>
            </a:avLst>
          </a:prstGeom>
          <a:solidFill>
            <a:schemeClr val="bg1">
              <a:lumMod val="65000"/>
            </a:schemeClr>
          </a:solidFill>
        </p:spPr>
        <p:txBody>
          <a:bodyPr vert="vert" wrap="square" rtlCol="0" anchor="ctr">
            <a:spAutoFit/>
          </a:bodyPr>
          <a:lstStyle/>
          <a:p>
            <a:pPr algn="ctr"/>
            <a:r>
              <a:rPr lang="en-IE" sz="1000" b="1" dirty="0">
                <a:latin typeface="+mj-lt"/>
              </a:rPr>
              <a:t>Supports</a:t>
            </a:r>
          </a:p>
        </p:txBody>
      </p:sp>
      <p:sp>
        <p:nvSpPr>
          <p:cNvPr id="53" name="Right Arrow 52"/>
          <p:cNvSpPr/>
          <p:nvPr/>
        </p:nvSpPr>
        <p:spPr>
          <a:xfrm rot="16200000">
            <a:off x="8680770" y="5165312"/>
            <a:ext cx="822305" cy="1296000"/>
          </a:xfrm>
          <a:prstGeom prst="rightArrow">
            <a:avLst>
              <a:gd name="adj1" fmla="val 57428"/>
              <a:gd name="adj2" fmla="val 51141"/>
            </a:avLst>
          </a:prstGeom>
          <a:solidFill>
            <a:schemeClr val="bg1">
              <a:lumMod val="65000"/>
            </a:schemeClr>
          </a:solidFill>
        </p:spPr>
        <p:txBody>
          <a:bodyPr vert="vert" wrap="square" rtlCol="0" anchor="ctr">
            <a:spAutoFit/>
          </a:bodyPr>
          <a:lstStyle/>
          <a:p>
            <a:pPr algn="ctr"/>
            <a:r>
              <a:rPr lang="en-IE" sz="800" b="1" dirty="0">
                <a:latin typeface="+mj-lt"/>
              </a:rPr>
              <a:t>Supports/</a:t>
            </a:r>
            <a:br>
              <a:rPr lang="en-IE" sz="800" b="1" dirty="0">
                <a:latin typeface="+mj-lt"/>
              </a:rPr>
            </a:br>
            <a:r>
              <a:rPr lang="en-IE" sz="800" b="1" dirty="0">
                <a:latin typeface="+mj-lt"/>
              </a:rPr>
              <a:t>coordinates w.</a:t>
            </a:r>
          </a:p>
          <a:p>
            <a:pPr algn="ctr"/>
            <a:endParaRPr lang="en-IE" sz="1000" b="1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84076" y="4226092"/>
            <a:ext cx="24126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GB" sz="2400" b="1" dirty="0">
                <a:solidFill>
                  <a:schemeClr val="bg1"/>
                </a:solidFill>
                <a:latin typeface="Calibri"/>
              </a:rPr>
              <a:t>Executive Board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4813137" y="2975375"/>
            <a:ext cx="2638204" cy="615515"/>
          </a:xfrm>
          <a:prstGeom prst="roundRect">
            <a:avLst/>
          </a:prstGeom>
          <a:ln>
            <a:solidFill>
              <a:srgbClr val="080A45"/>
            </a:solidFill>
          </a:ln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3175" algn="ctr"/>
            <a:r>
              <a:rPr lang="en-GB" sz="1400" b="1" dirty="0">
                <a:solidFill>
                  <a:srgbClr val="080A4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MS/AC delegates and the European Commission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693985" y="3852195"/>
            <a:ext cx="5895716" cy="307777"/>
          </a:xfrm>
          <a:prstGeom prst="rect">
            <a:avLst/>
          </a:prstGeom>
          <a:ln>
            <a:noFill/>
          </a:ln>
        </p:spPr>
        <p:txBody>
          <a:bodyPr rtlCol="0" anchor="ctr">
            <a:spAutoFit/>
          </a:bodyPr>
          <a:lstStyle/>
          <a:p>
            <a:pPr algn="ctr"/>
            <a:endParaRPr lang="en-GB" sz="1400" b="1" dirty="0" err="1">
              <a:latin typeface="+mj-lt"/>
            </a:endParaRPr>
          </a:p>
        </p:txBody>
      </p:sp>
      <p:sp>
        <p:nvSpPr>
          <p:cNvPr id="38" name="Left-Right Arrow 37"/>
          <p:cNvSpPr/>
          <p:nvPr/>
        </p:nvSpPr>
        <p:spPr>
          <a:xfrm>
            <a:off x="7397106" y="4221089"/>
            <a:ext cx="715119" cy="589989"/>
          </a:xfrm>
          <a:prstGeom prst="leftRightArrow">
            <a:avLst>
              <a:gd name="adj1" fmla="val 31585"/>
              <a:gd name="adj2" fmla="val 40793"/>
            </a:avLst>
          </a:prstGeom>
          <a:solidFill>
            <a:srgbClr val="6699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GB" sz="800" b="1" dirty="0">
                <a:solidFill>
                  <a:schemeClr val="tx1"/>
                </a:solidFill>
              </a:rPr>
              <a:t>Interact</a:t>
            </a:r>
            <a:r>
              <a:rPr lang="en-GB" sz="800" dirty="0"/>
              <a:t> 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9823938" y="6290157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1400" i="1" dirty="0"/>
              <a:t>Source: </a:t>
            </a:r>
            <a:r>
              <a:rPr lang="en-GB" altLang="en-US" sz="1400" i="1" dirty="0">
                <a:ea typeface="Verdana" panose="020B0604030504040204" pitchFamily="34" charset="0"/>
                <a:cs typeface="Verdana" panose="020B0604030504040204" pitchFamily="34" charset="0"/>
              </a:rPr>
              <a:t>Michel </a:t>
            </a:r>
            <a:r>
              <a:rPr lang="en-GB" altLang="en-US" sz="1400" i="1" dirty="0" err="1">
                <a:ea typeface="Verdana" panose="020B0604030504040204" pitchFamily="34" charset="0"/>
                <a:cs typeface="Verdana" panose="020B0604030504040204" pitchFamily="34" charset="0"/>
              </a:rPr>
              <a:t>Schouppe</a:t>
            </a:r>
            <a:r>
              <a:rPr lang="en-GB" altLang="en-US" sz="1400" i="1" dirty="0">
                <a:ea typeface="Verdana" panose="020B0604030504040204" pitchFamily="34" charset="0"/>
                <a:cs typeface="Verdana" panose="020B0604030504040204" pitchFamily="34" charset="0"/>
              </a:rPr>
              <a:t>, EC DG-RTD Open Science</a:t>
            </a:r>
            <a:endParaRPr lang="da-DK" sz="1400" i="1" dirty="0"/>
          </a:p>
        </p:txBody>
      </p:sp>
    </p:spTree>
    <p:extLst>
      <p:ext uri="{BB962C8B-B14F-4D97-AF65-F5344CB8AC3E}">
        <p14:creationId xmlns:p14="http://schemas.microsoft.com/office/powerpoint/2010/main" val="1875859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05397"/>
      </a:accent1>
      <a:accent2>
        <a:srgbClr val="007BC3"/>
      </a:accent2>
      <a:accent3>
        <a:srgbClr val="EE7B09"/>
      </a:accent3>
      <a:accent4>
        <a:srgbClr val="F7E918"/>
      </a:accent4>
      <a:accent5>
        <a:srgbClr val="C50C0F"/>
      </a:accent5>
      <a:accent6>
        <a:srgbClr val="E30713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OSC_Nordic_template" id="{E8E8C768-5360-0D44-BD19-0BC28DDE3540}" vid="{0DEF4E94-7335-114B-A1B0-F896A000012B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9271</TotalTime>
  <Words>2192</Words>
  <Application>Microsoft Macintosh PowerPoint</Application>
  <PresentationFormat>Widescreen</PresentationFormat>
  <Paragraphs>502</Paragraphs>
  <Slides>36</Slides>
  <Notes>8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15</vt:i4>
      </vt:variant>
      <vt:variant>
        <vt:lpstr>Tema</vt:lpstr>
      </vt:variant>
      <vt:variant>
        <vt:i4>2</vt:i4>
      </vt:variant>
      <vt:variant>
        <vt:lpstr>Slidetitler</vt:lpstr>
      </vt:variant>
      <vt:variant>
        <vt:i4>36</vt:i4>
      </vt:variant>
    </vt:vector>
  </HeadingPairs>
  <TitlesOfParts>
    <vt:vector size="53" baseType="lpstr">
      <vt:lpstr>Microsoft YaHei</vt:lpstr>
      <vt:lpstr>ＭＳ Ｐゴシック</vt:lpstr>
      <vt:lpstr>ＭＳ Ｐゴシック</vt:lpstr>
      <vt:lpstr>Arial</vt:lpstr>
      <vt:lpstr>Calibri</vt:lpstr>
      <vt:lpstr>Calibri Light</vt:lpstr>
      <vt:lpstr>Corbel</vt:lpstr>
      <vt:lpstr>Gill Sans</vt:lpstr>
      <vt:lpstr>Gill Sans SemiBold</vt:lpstr>
      <vt:lpstr>Mangal</vt:lpstr>
      <vt:lpstr>StarSymbol</vt:lpstr>
      <vt:lpstr>Times New Roman</vt:lpstr>
      <vt:lpstr>Verdana</vt:lpstr>
      <vt:lpstr>Verdana(body)</vt:lpstr>
      <vt:lpstr>Wingdings</vt:lpstr>
      <vt:lpstr>Office-tema</vt:lpstr>
      <vt:lpstr>Office Theme</vt:lpstr>
      <vt:lpstr>EOSC &amp; EOSC-Nordic NORDUgrid Conference Lund, Sweden June 14, 2019</vt:lpstr>
      <vt:lpstr>EOSC - European Commission’s vision for Federating Data Infrastructures</vt:lpstr>
      <vt:lpstr>PowerPoint-præsentation</vt:lpstr>
      <vt:lpstr>PowerPoint-præsentation</vt:lpstr>
      <vt:lpstr>EOSC launch event 23 Nov 2018</vt:lpstr>
      <vt:lpstr>PowerPoint-præsentation</vt:lpstr>
      <vt:lpstr>PowerPoint-præsentation</vt:lpstr>
      <vt:lpstr>PowerPoint-præsentation</vt:lpstr>
      <vt:lpstr>PowerPoint-præsentation</vt:lpstr>
      <vt:lpstr>PowerPoint-præsentation</vt:lpstr>
      <vt:lpstr>Call: INFRAEOSC-05-2018-2019 Participants: 24 Budget: 5.9M€ Coordinator: Gudmund Høst, NeIC Director  - Gudmund.Host@nordforsk.org  Project period: Sep, 2019 – Aug, 2022 Kick off mtg: Sep 2-3, 2019 (CSC, FI)    </vt:lpstr>
      <vt:lpstr>How was EOSC-Nordic established?  </vt:lpstr>
      <vt:lpstr>EOSC-Nordic Editorial Lead</vt:lpstr>
      <vt:lpstr>PowerPoint-præsentation</vt:lpstr>
      <vt:lpstr>Person Months Distribution</vt:lpstr>
      <vt:lpstr>EOSC projects’ contribution to the EOSC  implementation roadmap</vt:lpstr>
      <vt:lpstr>PowerPoint-præsentation</vt:lpstr>
      <vt:lpstr>PowerPoint-præsentation</vt:lpstr>
      <vt:lpstr>PowerPoint-præsentation</vt:lpstr>
      <vt:lpstr>integration and interoperability  of prospective EOSC service providers in Nordic and Baltic countries </vt:lpstr>
      <vt:lpstr>Developing FAIR DATA practices  across the Nordic and Baltic countries</vt:lpstr>
      <vt:lpstr>PowerPoint-præsentation</vt:lpstr>
      <vt:lpstr>EOSC-Nordic Demonstrators (I)</vt:lpstr>
      <vt:lpstr>PowerPoint-præsentation</vt:lpstr>
      <vt:lpstr>NeIC Projects engaging in EOSC-Nordic</vt:lpstr>
      <vt:lpstr>PowerPoint-præsentation</vt:lpstr>
      <vt:lpstr>PowerPoint-præsentation</vt:lpstr>
      <vt:lpstr>PowerPoint-præsentation</vt:lpstr>
      <vt:lpstr>PowerPoint-præsentation</vt:lpstr>
      <vt:lpstr>EOSC-Nordic Project Office (PO)</vt:lpstr>
      <vt:lpstr>International Advisory Committee (IAC)   Experts who advise and support the Executive board of EOSC Nordic   </vt:lpstr>
      <vt:lpstr>Open invitation to engage…</vt:lpstr>
      <vt:lpstr>PowerPoint-præsentation</vt:lpstr>
      <vt:lpstr>PowerPoint-præsentation</vt:lpstr>
      <vt:lpstr>EOSC Executive Board</vt:lpstr>
      <vt:lpstr>EOSC-Nordic Editorial Lead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Iben Julie Schmidt</dc:creator>
  <cp:lastModifiedBy>Lene Krøl Andersen</cp:lastModifiedBy>
  <cp:revision>60</cp:revision>
  <cp:lastPrinted>2019-03-07T13:40:14Z</cp:lastPrinted>
  <dcterms:created xsi:type="dcterms:W3CDTF">2018-10-31T12:55:23Z</dcterms:created>
  <dcterms:modified xsi:type="dcterms:W3CDTF">2019-06-13T19:40:08Z</dcterms:modified>
</cp:coreProperties>
</file>