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9753600" cx="13004800"/>
  <p:notesSz cx="6858000" cy="9144000"/>
  <p:embeddedFontLst>
    <p:embeddedFont>
      <p:font typeface="Helvetica Neue"/>
      <p:regular r:id="rId28"/>
      <p:bold r:id="rId29"/>
      <p:italic r:id="rId30"/>
      <p:boldItalic r:id="rId31"/>
    </p:embeddedFont>
    <p:embeddedFont>
      <p:font typeface="Helvetica Neue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HelveticaNeue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-boldItalic.fntdata"/><Relationship Id="rId30" Type="http://schemas.openxmlformats.org/officeDocument/2006/relationships/font" Target="fonts/HelveticaNeue-italic.fntdata"/><Relationship Id="rId11" Type="http://schemas.openxmlformats.org/officeDocument/2006/relationships/slide" Target="slides/slide7.xml"/><Relationship Id="rId33" Type="http://schemas.openxmlformats.org/officeDocument/2006/relationships/font" Target="fonts/HelveticaNeueLight-bold.fntdata"/><Relationship Id="rId10" Type="http://schemas.openxmlformats.org/officeDocument/2006/relationships/slide" Target="slides/slide6.xml"/><Relationship Id="rId32" Type="http://schemas.openxmlformats.org/officeDocument/2006/relationships/font" Target="fonts/HelveticaNeueLight-regular.fntdata"/><Relationship Id="rId13" Type="http://schemas.openxmlformats.org/officeDocument/2006/relationships/slide" Target="slides/slide9.xml"/><Relationship Id="rId35" Type="http://schemas.openxmlformats.org/officeDocument/2006/relationships/font" Target="fonts/HelveticaNeueLight-bold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Light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9a522caa8_0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9a522caa8_0_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952fd4ccf_0_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952fd4ccf_0_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9a522caa8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9a522caa8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952fd4ccf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952fd4ccf_0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c6bdbdd066520ce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c6bdbdd066520ce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Rutherford experiment also called the Geiger-Marsden experiment</a:t>
            </a:r>
            <a:endParaRPr sz="10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Why is signal expected at low chi - kinematics, derived in Lene’s thesis. New signal is expected to be isotropic -&gt; peaks at low chi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Expected result (Thomson) vs observed (Rutherford)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94085ac40_1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94085ac40_1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ALP paper: </a:t>
            </a: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CMS dijet angular search used, ttbar proposed as good channel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Resonances: Can be used to give valuable information if a bump is observed in mjj spectrum</a:t>
            </a:r>
            <a:endParaRPr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6bdbdd066520ce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6bdbdd066520ce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b5ed336ac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b5ed336ac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Say that chi range is reduced to less than 10.? 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59771dfbc0_1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59771dfbc0_1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Why should PowhegPythia be better than what we already have?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Why are we interested in unfolding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If including the performance work thing - need to explain much better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Remove ratio information point and data driven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952fd4ccf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952fd4ccf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9a522caa8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9a522caa8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98222801a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98222801a_0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Include Feynman diagrams for s and t channel (maybe first slide?) as well as for di-lepton CI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Wrong that b-tagging is always possible? Yes I think so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	Signal mostly present at low 𝜒 so b-tagging possible is not a true statement</a:t>
            </a:r>
            <a:endParaRPr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98222801a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98222801a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5952fd4ccf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5952fd4ccf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98222801a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98222801a_0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9a522caa8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9a522caa8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94085ac40_1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94085ac40_1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 </a:t>
            </a:r>
            <a:r>
              <a:rPr b="1" lang="en-US" sz="1000">
                <a:solidFill>
                  <a:schemeClr val="dk1"/>
                </a:solidFill>
              </a:rPr>
              <a:t>systematic uncertainties</a:t>
            </a: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include JES, PDF, tune and scale uncertainty, which are shown as a band around the simulated distribution.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How can we get chi =1 (y* = 0) show more examples. Are central jets more common than forward one?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Circle things that I’m explaining or gray out stuff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Describe plot in detail! Last published angular search in ATLAS, why are 22 and 15 shown, because of limit. 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Note that the theory uncertainty is big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52fd4ccf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952fd4ccf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Plots only include JES uncertainty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MC/data discrepancy gone and uncertainty reduced, but so is signal.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Technical problems for limit setting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 Light"/>
              <a:buChar char="-"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Ratio histograms can’t be fed directly into HistFactory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 Light"/>
              <a:buChar char="-"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It expects bins with number of events (Poisson statistics)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 Light"/>
              <a:buChar char="-"/>
            </a:pPr>
            <a:r>
              <a:rPr lang="en-US" sz="1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Ratio information can be implemented as a ShapeFactor</a:t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952fd4ccf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952fd4ccf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Why do we or do we not believe the NP are correlated?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-US" sz="1000"/>
              <a:t>JES uncertainty is not fully correlated for different pT</a:t>
            </a:r>
            <a:endParaRPr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9a522caa8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9a522caa8_0_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9a522caa8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9a522caa8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9a522caa8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9a522caa8_0_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88342" y="4272853"/>
            <a:ext cx="122280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cap="small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-25586" y="9224433"/>
            <a:ext cx="13056000" cy="533400"/>
          </a:xfrm>
          <a:prstGeom prst="rect">
            <a:avLst/>
          </a:prstGeom>
          <a:solidFill>
            <a:srgbClr val="741B47"/>
          </a:solidFill>
          <a:ln>
            <a:noFill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 Light"/>
              <a:buNone/>
            </a:pPr>
            <a:r>
              <a:rPr lang="en-US" sz="2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Doktoranddagen, Lund, 18 June </a:t>
            </a:r>
            <a:r>
              <a:rPr lang="en-US" sz="2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2019</a:t>
            </a:r>
            <a:endParaRPr sz="2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2533450" y="9357525"/>
            <a:ext cx="416400" cy="396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</a:defRPr>
            </a:lvl1pPr>
            <a:lvl2pPr lvl="1" algn="r">
              <a:buNone/>
              <a:defRPr sz="1800">
                <a:solidFill>
                  <a:srgbClr val="FFFFFF"/>
                </a:solidFill>
              </a:defRPr>
            </a:lvl2pPr>
            <a:lvl3pPr lvl="2" algn="r">
              <a:buNone/>
              <a:defRPr sz="1800">
                <a:solidFill>
                  <a:srgbClr val="FFFFFF"/>
                </a:solidFill>
              </a:defRPr>
            </a:lvl3pPr>
            <a:lvl4pPr lvl="3" algn="r">
              <a:buNone/>
              <a:defRPr sz="1800">
                <a:solidFill>
                  <a:srgbClr val="FFFFFF"/>
                </a:solidFill>
              </a:defRPr>
            </a:lvl4pPr>
            <a:lvl5pPr lvl="4" algn="r">
              <a:buNone/>
              <a:defRPr sz="1800">
                <a:solidFill>
                  <a:srgbClr val="FFFFFF"/>
                </a:solidFill>
              </a:defRPr>
            </a:lvl5pPr>
            <a:lvl6pPr lvl="5" algn="r">
              <a:buNone/>
              <a:defRPr sz="1800">
                <a:solidFill>
                  <a:srgbClr val="FFFFFF"/>
                </a:solidFill>
              </a:defRPr>
            </a:lvl6pPr>
            <a:lvl7pPr lvl="6" algn="r">
              <a:buNone/>
              <a:defRPr sz="1800">
                <a:solidFill>
                  <a:srgbClr val="FFFFFF"/>
                </a:solidFill>
              </a:defRPr>
            </a:lvl7pPr>
            <a:lvl8pPr lvl="7" algn="r">
              <a:buNone/>
              <a:defRPr sz="1800">
                <a:solidFill>
                  <a:srgbClr val="FFFFFF"/>
                </a:solidFill>
              </a:defRPr>
            </a:lvl8pPr>
            <a:lvl9pPr lvl="8" algn="r">
              <a:buNone/>
              <a:defRPr sz="18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- 3 pr. ark">
  <p:cSld name="Foto - 3 pr. ar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>
            <p:ph idx="2" type="pic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2" name="Google Shape;52;p11"/>
          <p:cNvSpPr/>
          <p:nvPr>
            <p:ph idx="3" type="pic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/>
          <p:nvPr>
            <p:ph idx="4" type="pic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t">
  <p:cSld name="Cita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432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2" type="body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Helvetica Neue Light"/>
              <a:buNone/>
              <a:defRPr sz="3800"/>
            </a:lvl1pPr>
            <a:lvl2pPr indent="-31432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">
  <p:cSld name="Fot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>
            <p:ph idx="2" type="pic"/>
          </p:nvPr>
        </p:nvSpPr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m">
  <p:cSld name="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&amp; punkter &amp; foto">
  <p:cSld name="Titel &amp; punkter &amp; fot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88341" y="825103"/>
            <a:ext cx="12228118" cy="1207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  <a:defRPr sz="5000" cap="small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8350" y="2352425"/>
            <a:ext cx="12228000" cy="6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314325" lvl="0" marL="4572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1pPr>
            <a:lvl2pPr indent="-330200" lvl="1" marL="9144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Char char="○"/>
              <a:defRPr sz="3200"/>
            </a:lvl2pPr>
            <a:lvl3pPr indent="-330200" lvl="2" marL="13716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Char char="■"/>
              <a:defRPr sz="3200"/>
            </a:lvl3pPr>
            <a:lvl4pPr indent="-330200" lvl="3" marL="18288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Char char="●"/>
              <a:defRPr sz="3200"/>
            </a:lvl4pPr>
            <a:lvl5pPr indent="-330200" lvl="4" marL="228600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Char char="○"/>
              <a:defRPr sz="3200"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●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○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■"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-25586" y="-12701"/>
            <a:ext cx="13055974" cy="533401"/>
          </a:xfrm>
          <a:prstGeom prst="rect">
            <a:avLst/>
          </a:prstGeom>
          <a:solidFill>
            <a:srgbClr val="741B47"/>
          </a:solidFill>
          <a:ln>
            <a:noFill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</a:pPr>
            <a:r>
              <a:rPr lang="en-US" sz="2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ATLAS </a:t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-25586" y="9224433"/>
            <a:ext cx="13055974" cy="533401"/>
          </a:xfrm>
          <a:prstGeom prst="rect">
            <a:avLst/>
          </a:prstGeom>
          <a:solidFill>
            <a:srgbClr val="741B47"/>
          </a:solidFill>
          <a:ln>
            <a:noFill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 Light"/>
              <a:buNone/>
            </a:pPr>
            <a:r>
              <a:rPr lang="en-US" sz="2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Doktoranddagen, Lund, 18 June 2019</a:t>
            </a:r>
            <a:endParaRPr sz="28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2533450" y="9357525"/>
            <a:ext cx="416400" cy="3963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rtl="0" algn="r">
              <a:buNone/>
              <a:defRPr sz="1800">
                <a:solidFill>
                  <a:srgbClr val="FFFFFF"/>
                </a:solidFill>
              </a:defRPr>
            </a:lvl1pPr>
            <a:lvl2pPr lvl="1" rtl="0" algn="r">
              <a:buNone/>
              <a:defRPr sz="1800">
                <a:solidFill>
                  <a:srgbClr val="FFFFFF"/>
                </a:solidFill>
              </a:defRPr>
            </a:lvl2pPr>
            <a:lvl3pPr lvl="2" rtl="0" algn="r">
              <a:buNone/>
              <a:defRPr sz="1800">
                <a:solidFill>
                  <a:srgbClr val="FFFFFF"/>
                </a:solidFill>
              </a:defRPr>
            </a:lvl3pPr>
            <a:lvl4pPr lvl="3" rtl="0" algn="r">
              <a:buNone/>
              <a:defRPr sz="1800">
                <a:solidFill>
                  <a:srgbClr val="FFFFFF"/>
                </a:solidFill>
              </a:defRPr>
            </a:lvl4pPr>
            <a:lvl5pPr lvl="4" rtl="0" algn="r">
              <a:buNone/>
              <a:defRPr sz="1800">
                <a:solidFill>
                  <a:srgbClr val="FFFFFF"/>
                </a:solidFill>
              </a:defRPr>
            </a:lvl5pPr>
            <a:lvl6pPr lvl="5" rtl="0" algn="r">
              <a:buNone/>
              <a:defRPr sz="1800">
                <a:solidFill>
                  <a:srgbClr val="FFFFFF"/>
                </a:solidFill>
              </a:defRPr>
            </a:lvl6pPr>
            <a:lvl7pPr lvl="6" rtl="0" algn="r">
              <a:buNone/>
              <a:defRPr sz="1800">
                <a:solidFill>
                  <a:srgbClr val="FFFFFF"/>
                </a:solidFill>
              </a:defRPr>
            </a:lvl7pPr>
            <a:lvl8pPr lvl="7" rtl="0" algn="r">
              <a:buNone/>
              <a:defRPr sz="1800">
                <a:solidFill>
                  <a:srgbClr val="FFFFFF"/>
                </a:solidFill>
              </a:defRPr>
            </a:lvl8pPr>
            <a:lvl9pPr lvl="8" rtl="0" algn="r">
              <a:buNone/>
              <a:defRPr sz="18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7325375" y="-27725"/>
            <a:ext cx="5624400" cy="533400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</a:pPr>
            <a:r>
              <a:rPr lang="en-US" sz="2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Trine Poulsen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&amp; punkter">
  <p:cSld name="Titel &amp; punkt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88341" y="825103"/>
            <a:ext cx="12228118" cy="1207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Helvetica Neue Light"/>
              <a:buNone/>
              <a:defRPr sz="5000" cap="small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88350" y="2337400"/>
            <a:ext cx="12228000" cy="65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4572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Char char="○"/>
              <a:defRPr/>
            </a:lvl1pPr>
            <a:lvl2pPr indent="-43180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Char char="•"/>
              <a:defRPr sz="3200"/>
            </a:lvl2pPr>
            <a:lvl3pPr indent="-431800" lvl="2" marL="1371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Char char="▪"/>
              <a:defRPr sz="3200"/>
            </a:lvl3pPr>
            <a:lvl4pPr indent="-4318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Char char="▪"/>
              <a:defRPr sz="3200"/>
            </a:lvl4pPr>
            <a:lvl5pPr indent="-4318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Char char="●"/>
              <a:defRPr sz="3200"/>
            </a:lvl5pPr>
            <a:lvl6pPr indent="-431800" lvl="5" marL="2743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  <a:defRPr sz="3200"/>
            </a:lvl6pPr>
            <a:lvl7pPr indent="-431800" lvl="6" marL="3200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  <a:defRPr sz="3200"/>
            </a:lvl7pPr>
            <a:lvl8pPr indent="-431800" lvl="7" marL="3657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  <a:defRPr sz="3200"/>
            </a:lvl8pPr>
            <a:lvl9pPr indent="-431800" lvl="8" marL="411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  <a:defRPr sz="3200"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-25586" y="-12701"/>
            <a:ext cx="13055974" cy="533401"/>
          </a:xfrm>
          <a:prstGeom prst="rect">
            <a:avLst/>
          </a:prstGeom>
          <a:solidFill>
            <a:srgbClr val="741B47"/>
          </a:solidFill>
          <a:ln>
            <a:noFill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 Light"/>
              <a:buNone/>
            </a:pPr>
            <a:r>
              <a:rPr lang="en-US" sz="2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ATLAS</a:t>
            </a:r>
            <a:endParaRPr sz="28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-25586" y="9224433"/>
            <a:ext cx="13055974" cy="533401"/>
          </a:xfrm>
          <a:prstGeom prst="rect">
            <a:avLst/>
          </a:prstGeom>
          <a:solidFill>
            <a:srgbClr val="741B47"/>
          </a:solidFill>
          <a:ln>
            <a:noFill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 Light"/>
              <a:buNone/>
            </a:pPr>
            <a:r>
              <a:rPr lang="en-US" sz="2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Doktoranddagen, Lund, 18 June 2019</a:t>
            </a:r>
            <a:endParaRPr sz="2800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>
            <a:lvl1pPr lvl="0" algn="r">
              <a:buNone/>
              <a:defRPr sz="1800">
                <a:solidFill>
                  <a:srgbClr val="FFFFFF"/>
                </a:solidFill>
              </a:defRPr>
            </a:lvl1pPr>
            <a:lvl2pPr lvl="1" algn="r">
              <a:buNone/>
              <a:defRPr sz="1800">
                <a:solidFill>
                  <a:srgbClr val="FFFFFF"/>
                </a:solidFill>
              </a:defRPr>
            </a:lvl2pPr>
            <a:lvl3pPr lvl="2" algn="r">
              <a:buNone/>
              <a:defRPr sz="1800">
                <a:solidFill>
                  <a:srgbClr val="FFFFFF"/>
                </a:solidFill>
              </a:defRPr>
            </a:lvl3pPr>
            <a:lvl4pPr lvl="3" algn="r">
              <a:buNone/>
              <a:defRPr sz="1800">
                <a:solidFill>
                  <a:srgbClr val="FFFFFF"/>
                </a:solidFill>
              </a:defRPr>
            </a:lvl4pPr>
            <a:lvl5pPr lvl="4" algn="r">
              <a:buNone/>
              <a:defRPr sz="1800">
                <a:solidFill>
                  <a:srgbClr val="FFFFFF"/>
                </a:solidFill>
              </a:defRPr>
            </a:lvl5pPr>
            <a:lvl6pPr lvl="5" algn="r">
              <a:buNone/>
              <a:defRPr sz="1800">
                <a:solidFill>
                  <a:srgbClr val="FFFFFF"/>
                </a:solidFill>
              </a:defRPr>
            </a:lvl6pPr>
            <a:lvl7pPr lvl="6" algn="r">
              <a:buNone/>
              <a:defRPr sz="1800">
                <a:solidFill>
                  <a:srgbClr val="FFFFFF"/>
                </a:solidFill>
              </a:defRPr>
            </a:lvl7pPr>
            <a:lvl8pPr lvl="7" algn="r">
              <a:buNone/>
              <a:defRPr sz="1800">
                <a:solidFill>
                  <a:srgbClr val="FFFFFF"/>
                </a:solidFill>
              </a:defRPr>
            </a:lvl8pPr>
            <a:lvl9pPr lvl="8" algn="r">
              <a:buNone/>
              <a:defRPr sz="18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7325375" y="-27725"/>
            <a:ext cx="5624400" cy="533400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5400">
              <a:srgbClr val="000000">
                <a:alpha val="4980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Helvetica Neue Light"/>
              <a:buNone/>
            </a:pPr>
            <a:r>
              <a:rPr lang="en-US" sz="28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Trine Poulsen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&amp; undertitel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- vandret">
  <p:cSld name="Foto - vandre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>
            <p:ph idx="2" type="pic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- centreret">
  <p:cSld name="Titel - centrere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to - lodret">
  <p:cSld name="Foto - lodre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/>
          <p:nvPr>
            <p:ph idx="2" type="pic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 Light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" type="body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sz="3200"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- øverst">
  <p:cSld name="Titel - øvers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nkttegn">
  <p:cSld name="Punktteg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314325" lvl="0" marL="457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sz="18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Helvetica Neue Light"/>
              <a:buNone/>
              <a:defRPr b="0" i="0" sz="8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/>
          <a:lstStyle>
            <a:lvl1pPr indent="-40005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0005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00050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00050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00050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00050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00050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0005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Helvetica Neue Light"/>
              <a:buChar char="•"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arxiv.org/abs/1901.03061" TargetMode="External"/><Relationship Id="rId4" Type="http://schemas.openxmlformats.org/officeDocument/2006/relationships/hyperlink" Target="https://arxiv.org/pdf/1905.12953.pdf" TargetMode="External"/><Relationship Id="rId5" Type="http://schemas.openxmlformats.org/officeDocument/2006/relationships/hyperlink" Target="https://indico.cern.ch/event/801402/contributions/3417772/attachments/1860473/3057473/Covered_and_uncovered_signatures.pdf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hyperlink" Target="https://atlas.web.cern.ch/Atlas/GROUPS/PHYSICS/PAPERS/EXOT-2016-21/" TargetMode="External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88342" y="4272853"/>
            <a:ext cx="12228000" cy="12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Helvetica Neue Light"/>
              <a:buNone/>
            </a:pPr>
            <a:r>
              <a:rPr lang="en-US" sz="7200"/>
              <a:t>Searching for (Non-)Resonant Signals with ATLAS</a:t>
            </a:r>
            <a:endParaRPr sz="4000"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12533450" y="9357525"/>
            <a:ext cx="416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72250" lIns="72250" spcFirstLastPara="1" rIns="72250" wrap="square" tIns="72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1224772" y="7903625"/>
            <a:ext cx="105552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</a:pPr>
            <a:r>
              <a:t/>
            </a:r>
            <a:endParaRPr b="1" sz="2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Trine Poulsen</a:t>
            </a:r>
            <a:endParaRPr b="1" i="0" sz="2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88391" y="3278528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Other Projects</a:t>
            </a:r>
            <a:endParaRPr sz="5200"/>
          </a:p>
        </p:txBody>
      </p:sp>
      <p:sp>
        <p:nvSpPr>
          <p:cNvPr id="157" name="Google Shape;157;p24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4"/>
          <p:cNvSpPr txBox="1"/>
          <p:nvPr/>
        </p:nvSpPr>
        <p:spPr>
          <a:xfrm>
            <a:off x="2467700" y="4617950"/>
            <a:ext cx="9567000" cy="19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 Light"/>
              <a:buChar char="○"/>
            </a:pPr>
            <a:r>
              <a:rPr lang="en-US" sz="2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Theory paper with Johan Rathsman </a:t>
            </a:r>
            <a:endParaRPr sz="2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 Light"/>
              <a:buChar char="○"/>
            </a:pPr>
            <a:r>
              <a:rPr b="1"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Combined Performance paper</a:t>
            </a:r>
            <a:r>
              <a:rPr lang="en-US" sz="2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with Millie McDonald</a:t>
            </a:r>
            <a:endParaRPr sz="2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 Light"/>
              <a:buChar char="○"/>
            </a:pPr>
            <a:r>
              <a:rPr lang="en-US" sz="2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Heavy Resonance Combination of ATLAS analyses </a:t>
            </a:r>
            <a:endParaRPr sz="2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 Light"/>
              <a:buChar char="○"/>
            </a:pPr>
            <a:r>
              <a:rPr lang="en-US" sz="2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Top tagger development with Robin Newhouse </a:t>
            </a:r>
            <a:r>
              <a:rPr i="1" lang="en-US" sz="2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(August)</a:t>
            </a:r>
            <a:endParaRPr i="1" sz="2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-3937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Helvetica Neue Light"/>
              <a:buChar char="○"/>
            </a:pPr>
            <a:r>
              <a:rPr lang="en-US" sz="2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Angular ttbar analysis </a:t>
            </a:r>
            <a:r>
              <a:rPr i="1" lang="en-US" sz="26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(Future) </a:t>
            </a:r>
            <a:endParaRPr i="1" sz="26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High-Pt Jet Energy Scale Uncertainty from E/p Measurements</a:t>
            </a:r>
            <a:endParaRPr/>
          </a:p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7582900" y="2337400"/>
            <a:ext cx="4931100" cy="6981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Char char="○"/>
            </a:pPr>
            <a:r>
              <a:rPr lang="en-US"/>
              <a:t>Intro on whiteboard</a:t>
            </a:r>
            <a:endParaRPr/>
          </a:p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950" y="2337399"/>
            <a:ext cx="7056250" cy="686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0500" y="5190500"/>
            <a:ext cx="5315074" cy="39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Recommendations</a:t>
            </a:r>
            <a:endParaRPr/>
          </a:p>
        </p:txBody>
      </p:sp>
      <p:sp>
        <p:nvSpPr>
          <p:cNvPr id="173" name="Google Shape;173;p26"/>
          <p:cNvSpPr txBox="1"/>
          <p:nvPr>
            <p:ph idx="1" type="body"/>
          </p:nvPr>
        </p:nvSpPr>
        <p:spPr>
          <a:xfrm>
            <a:off x="388350" y="2337400"/>
            <a:ext cx="12228000" cy="6552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Char char="○"/>
            </a:pPr>
            <a:r>
              <a:rPr lang="en-US"/>
              <a:t>Schools/Courses:</a:t>
            </a:r>
            <a:endParaRPr/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CTEQ/MCnet School</a:t>
            </a:r>
            <a:endParaRPr/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Nordic Winter School</a:t>
            </a:r>
            <a:endParaRPr/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Terascale Statistics School</a:t>
            </a:r>
            <a:endParaRPr/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Dark Matter school</a:t>
            </a:r>
            <a:endParaRPr/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Char char="•"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Introduction to High Performance Computing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Learning and Teaching in Higher Education</a:t>
            </a:r>
            <a:endParaRPr/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Char char="•"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Particle Physics Phenomenology 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31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Char char="•"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CERN School of Computing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p26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4839493" y="4272900"/>
            <a:ext cx="33258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/>
              <a:t>BACKUP</a:t>
            </a:r>
            <a:endParaRPr sz="6000"/>
          </a:p>
        </p:txBody>
      </p:sp>
      <p:sp>
        <p:nvSpPr>
          <p:cNvPr id="180" name="Google Shape;180;p27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8200" y="2708975"/>
            <a:ext cx="5268150" cy="490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8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to Angular Analysis</a:t>
            </a:r>
            <a:endParaRPr/>
          </a:p>
        </p:txBody>
      </p:sp>
      <p:sp>
        <p:nvSpPr>
          <p:cNvPr id="187" name="Google Shape;187;p28"/>
          <p:cNvSpPr txBox="1"/>
          <p:nvPr>
            <p:ph idx="1" type="body"/>
          </p:nvPr>
        </p:nvSpPr>
        <p:spPr>
          <a:xfrm>
            <a:off x="388350" y="2337400"/>
            <a:ext cx="6850200" cy="6552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What is an angular analysis?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Looking at the </a:t>
            </a: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angle</a:t>
            </a:r>
            <a:r>
              <a:rPr lang="en-US" sz="3000"/>
              <a:t> between </a:t>
            </a: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two outgoing objects</a:t>
            </a:r>
            <a:r>
              <a:rPr lang="en-US" sz="3000"/>
              <a:t> after a collision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In ATLAS we look at the </a:t>
            </a: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rapidity difference</a:t>
            </a:r>
            <a:r>
              <a:rPr lang="en-US" sz="3000"/>
              <a:t> between two leading objects 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Why do an angular analysis?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Rutherford</a:t>
            </a:r>
            <a:r>
              <a:rPr lang="en-US" sz="3000">
                <a:solidFill>
                  <a:schemeClr val="dk1"/>
                </a:solidFill>
              </a:rPr>
              <a:t> gold foil experiment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Signal has a lower rapidity difference than SM interactions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cxnSp>
        <p:nvCxnSpPr>
          <p:cNvPr id="188" name="Google Shape;188;p28"/>
          <p:cNvCxnSpPr/>
          <p:nvPr/>
        </p:nvCxnSpPr>
        <p:spPr>
          <a:xfrm flipH="1" rot="10800000">
            <a:off x="11263075" y="3739000"/>
            <a:ext cx="1300500" cy="23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9" name="Google Shape;189;p28"/>
          <p:cNvSpPr/>
          <p:nvPr/>
        </p:nvSpPr>
        <p:spPr>
          <a:xfrm>
            <a:off x="10654050" y="3317750"/>
            <a:ext cx="1096800" cy="921900"/>
          </a:xfrm>
          <a:prstGeom prst="arc">
            <a:avLst>
              <a:gd fmla="val 14406280" name="adj1"/>
              <a:gd fmla="val 0" name="adj2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11531850" y="2899900"/>
            <a:ext cx="5178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θ</a:t>
            </a:r>
            <a:endParaRPr b="1" i="1" sz="24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28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Possible signal</a:t>
            </a:r>
            <a:endParaRPr/>
          </a:p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388350" y="2337400"/>
            <a:ext cx="12228000" cy="6552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Non-resonant signal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Contact Interaction</a:t>
            </a:r>
            <a:r>
              <a:rPr lang="en-US" sz="3000"/>
              <a:t> (CI) </a:t>
            </a:r>
            <a:endParaRPr sz="3000"/>
          </a:p>
          <a:p>
            <a:pPr indent="-4191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Fermion compositeness </a:t>
            </a:r>
            <a:endParaRPr sz="3000"/>
          </a:p>
          <a:p>
            <a:pPr indent="-4191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Introducing scale Λ</a:t>
            </a:r>
            <a:endParaRPr sz="3000"/>
          </a:p>
          <a:p>
            <a:pPr indent="-419100" lvl="1" marL="9144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Axion-like Particles</a:t>
            </a:r>
            <a:r>
              <a:rPr lang="en-US" sz="3000"/>
              <a:t> (ALP) </a:t>
            </a:r>
            <a:endParaRPr sz="3000"/>
          </a:p>
          <a:p>
            <a:pPr indent="-4191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P</a:t>
            </a:r>
            <a:r>
              <a:rPr lang="en-US" sz="3000"/>
              <a:t>seudo Nambu Goldstone bosons</a:t>
            </a:r>
            <a:endParaRPr sz="30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Char char="▪"/>
            </a:pPr>
            <a:r>
              <a:rPr lang="en-US" sz="1800" u="sng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New Probes for Axion-like Particles at Hadron Colliders</a:t>
            </a:r>
            <a:endParaRPr sz="1800">
              <a:solidFill>
                <a:srgbClr val="980000"/>
              </a:solidFill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Char char="▪"/>
            </a:pPr>
            <a:r>
              <a:rPr lang="en-US" sz="1800" u="sng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Non-Resonant Searches for Axion-Like Particles at the LHC</a:t>
            </a:r>
            <a:endParaRPr sz="1800">
              <a:solidFill>
                <a:srgbClr val="980000"/>
              </a:solidFill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R</a:t>
            </a:r>
            <a:r>
              <a:rPr lang="en-US" sz="3000"/>
              <a:t>esonances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Narrow: Complementary to bump hunting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Broad: Difficult to do model-independent bump hunting (</a:t>
            </a:r>
            <a:r>
              <a:rPr lang="en-US" sz="3000" u="sng">
                <a:solidFill>
                  <a:srgbClr val="980000"/>
                </a:solidFill>
                <a:hlinkClick r:id="rId5"/>
              </a:rPr>
              <a:t>Eric’s talk</a:t>
            </a:r>
            <a:r>
              <a:rPr lang="en-US" sz="3000"/>
              <a:t>)</a:t>
            </a:r>
            <a:endParaRPr sz="30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50575" y="6107600"/>
            <a:ext cx="3914551" cy="311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538075" y="901300"/>
            <a:ext cx="2136500" cy="13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9"/>
          <p:cNvPicPr preferRelativeResize="0"/>
          <p:nvPr/>
        </p:nvPicPr>
        <p:blipFill rotWithShape="1">
          <a:blip r:embed="rId8">
            <a:alphaModFix/>
          </a:blip>
          <a:srcRect b="31534" l="26673" r="6841" t="1994"/>
          <a:stretch/>
        </p:blipFill>
        <p:spPr>
          <a:xfrm>
            <a:off x="8237450" y="2501525"/>
            <a:ext cx="4767349" cy="336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9"/>
          <p:cNvCxnSpPr/>
          <p:nvPr/>
        </p:nvCxnSpPr>
        <p:spPr>
          <a:xfrm flipH="1" rot="10800000">
            <a:off x="11511998" y="7129425"/>
            <a:ext cx="29700" cy="1608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9"/>
          <p:cNvCxnSpPr/>
          <p:nvPr/>
        </p:nvCxnSpPr>
        <p:spPr>
          <a:xfrm flipH="1" rot="10800000">
            <a:off x="10802975" y="7129425"/>
            <a:ext cx="29700" cy="1608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9"/>
          <p:cNvCxnSpPr/>
          <p:nvPr/>
        </p:nvCxnSpPr>
        <p:spPr>
          <a:xfrm rot="10800000">
            <a:off x="10078648" y="6200500"/>
            <a:ext cx="15300" cy="26133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29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9150" y="2032900"/>
            <a:ext cx="9206401" cy="70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0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ALP signal compared to CMS angular dijet</a:t>
            </a:r>
            <a:endParaRPr/>
          </a:p>
        </p:txBody>
      </p:sp>
      <p:sp>
        <p:nvSpPr>
          <p:cNvPr id="211" name="Google Shape;211;p30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Dijet Angular Analysis - Recast for DM</a:t>
            </a:r>
            <a:endParaRPr/>
          </a:p>
        </p:txBody>
      </p:sp>
      <p:sp>
        <p:nvSpPr>
          <p:cNvPr id="217" name="Google Shape;217;p31"/>
          <p:cNvSpPr txBox="1"/>
          <p:nvPr>
            <p:ph idx="1" type="body"/>
          </p:nvPr>
        </p:nvSpPr>
        <p:spPr>
          <a:xfrm>
            <a:off x="388350" y="2337400"/>
            <a:ext cx="6221400" cy="6552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The mjj threshold was lowered to study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Dark Matter Z’ model</a:t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The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𝜒 range</a:t>
            </a:r>
            <a:r>
              <a:rPr lang="en-US" sz="3000">
                <a:solidFill>
                  <a:schemeClr val="dk1"/>
                </a:solidFill>
              </a:rPr>
              <a:t> was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reduced</a:t>
            </a:r>
            <a:r>
              <a:rPr lang="en-US" sz="3000">
                <a:solidFill>
                  <a:schemeClr val="dk1"/>
                </a:solidFill>
              </a:rPr>
              <a:t> to avoid tensions due to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discrepancy in high stat. bins (low mjj)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assuming correlation over whole mjj range </a:t>
            </a:r>
            <a:br>
              <a:rPr lang="en-US" sz="3000">
                <a:solidFill>
                  <a:schemeClr val="dk1"/>
                </a:solidFill>
              </a:rPr>
            </a:b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b="6145" l="3795" r="6678" t="7535"/>
          <a:stretch/>
        </p:blipFill>
        <p:spPr>
          <a:xfrm>
            <a:off x="6903599" y="2863478"/>
            <a:ext cx="5881801" cy="5500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638" y="6816800"/>
            <a:ext cx="2442974" cy="21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2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Ideas For Dijet Angular Analysis</a:t>
            </a:r>
            <a:endParaRPr/>
          </a:p>
        </p:txBody>
      </p:sp>
      <p:sp>
        <p:nvSpPr>
          <p:cNvPr id="226" name="Google Shape;226;p32"/>
          <p:cNvSpPr txBox="1"/>
          <p:nvPr>
            <p:ph idx="1" type="body"/>
          </p:nvPr>
        </p:nvSpPr>
        <p:spPr>
          <a:xfrm>
            <a:off x="388350" y="2337400"/>
            <a:ext cx="6455100" cy="6552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Use NLO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PowhegPythia</a:t>
            </a:r>
            <a:r>
              <a:rPr lang="en-US" sz="3000">
                <a:solidFill>
                  <a:schemeClr val="dk1"/>
                </a:solidFill>
              </a:rPr>
              <a:t> samples </a:t>
            </a:r>
            <a:endParaRPr sz="30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Include PowhegPythia weights for pdf/scales/tune systematic variations</a:t>
            </a:r>
            <a:endParaRPr sz="26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Performance work</a:t>
            </a:r>
            <a:endParaRPr sz="3000">
              <a:solidFill>
                <a:schemeClr val="dk1"/>
              </a:solidFill>
            </a:endParaRPr>
          </a:p>
          <a:p>
            <a:pPr indent="-3937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solidFill>
                  <a:schemeClr val="dk1"/>
                </a:solidFill>
              </a:rPr>
              <a:t>Include </a:t>
            </a:r>
            <a:r>
              <a:rPr b="1" lang="en-US" sz="2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high-pt single particle term</a:t>
            </a:r>
            <a:r>
              <a:rPr lang="en-US" sz="2600">
                <a:solidFill>
                  <a:schemeClr val="dk1"/>
                </a:solidFill>
              </a:rPr>
              <a:t> in combination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3000">
                <a:solidFill>
                  <a:schemeClr val="dk1"/>
                </a:solidFill>
              </a:rPr>
              <a:t>Use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ratio information </a:t>
            </a:r>
            <a:r>
              <a:rPr lang="en-US" sz="3000">
                <a:solidFill>
                  <a:schemeClr val="dk1"/>
                </a:solidFill>
              </a:rPr>
              <a:t>as a ShapeFactor in HistFactory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Unfold</a:t>
            </a:r>
            <a:r>
              <a:rPr lang="en-US" sz="3000">
                <a:solidFill>
                  <a:schemeClr val="dk1"/>
                </a:solidFill>
              </a:rPr>
              <a:t> angular distributions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driven</a:t>
            </a:r>
            <a:r>
              <a:rPr lang="en-US" sz="3000">
                <a:solidFill>
                  <a:schemeClr val="dk1"/>
                </a:solidFill>
              </a:rPr>
              <a:t> approach</a:t>
            </a:r>
            <a:endParaRPr/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3">
            <a:alphaModFix/>
          </a:blip>
          <a:srcRect b="0" l="0" r="6393" t="0"/>
          <a:stretch/>
        </p:blipFill>
        <p:spPr>
          <a:xfrm>
            <a:off x="7008450" y="2982875"/>
            <a:ext cx="5938975" cy="431986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2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Ttbar</a:t>
            </a:r>
            <a:r>
              <a:rPr lang="en-US"/>
              <a:t> Angular Analysis</a:t>
            </a:r>
            <a:endParaRPr/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388350" y="2337400"/>
            <a:ext cx="6737400" cy="6552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/>
              <a:t>Apply methods from dijet angular analysis to ttbar events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8 TeV study</a:t>
            </a:r>
            <a:r>
              <a:rPr lang="en-US"/>
              <a:t> by Katharina Behr</a:t>
            </a:r>
            <a:endParaRPr/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Only 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feasible</a:t>
            </a:r>
            <a:r>
              <a:rPr lang="en-US"/>
              <a:t> when looking at 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high mass</a:t>
            </a:r>
            <a:r>
              <a:rPr lang="en-US"/>
              <a:t> resonances (&gt;3TeV)</a:t>
            </a:r>
            <a:endParaRPr/>
          </a:p>
          <a:p>
            <a: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▪"/>
            </a:pPr>
            <a:r>
              <a:rPr lang="en-US"/>
              <a:t>SM ttbar 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t-channel</a:t>
            </a:r>
            <a:r>
              <a:rPr lang="en-US"/>
              <a:t> dominated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/>
              <a:t>Need to </a:t>
            </a:r>
            <a:r>
              <a:rPr b="1" lang="en-US">
                <a:latin typeface="Helvetica Neue"/>
                <a:ea typeface="Helvetica Neue"/>
                <a:cs typeface="Helvetica Neue"/>
                <a:sym typeface="Helvetica Neue"/>
              </a:rPr>
              <a:t>redo study</a:t>
            </a:r>
            <a:r>
              <a:rPr lang="en-US"/>
              <a:t> with full Run 2 dataset</a:t>
            </a:r>
            <a:endParaRPr/>
          </a:p>
        </p:txBody>
      </p:sp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5750" y="1797753"/>
            <a:ext cx="5802850" cy="739703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88350" y="2337400"/>
            <a:ext cx="12228000" cy="6552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○"/>
            </a:pPr>
            <a:r>
              <a:rPr lang="en-US" sz="3400"/>
              <a:t>Dijet angular analysis</a:t>
            </a:r>
            <a:endParaRPr sz="34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Intro on whiteboard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Ratio analysis</a:t>
            </a:r>
            <a:endParaRPr sz="30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○"/>
            </a:pPr>
            <a:r>
              <a:rPr lang="en-US" sz="3400"/>
              <a:t>Ttbar resonance search</a:t>
            </a:r>
            <a:endParaRPr sz="34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Intro on whiteboard 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Fitting a m</a:t>
            </a:r>
            <a:r>
              <a:rPr baseline="-25000" lang="en-US" sz="3000"/>
              <a:t>jj</a:t>
            </a:r>
            <a:r>
              <a:rPr lang="en-US" sz="3000"/>
              <a:t> spectrum</a:t>
            </a:r>
            <a:endParaRPr sz="30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○"/>
            </a:pPr>
            <a:r>
              <a:rPr lang="en-US" sz="3400"/>
              <a:t>Other projects</a:t>
            </a:r>
            <a:endParaRPr sz="3400"/>
          </a:p>
          <a:p>
            <a:pPr indent="-444500" lvl="0" marL="457200" rtl="0" algn="l">
              <a:spcBef>
                <a:spcPts val="0"/>
              </a:spcBef>
              <a:spcAft>
                <a:spcPts val="0"/>
              </a:spcAft>
              <a:buSzPts val="3400"/>
              <a:buChar char="○"/>
            </a:pPr>
            <a:r>
              <a:rPr lang="en-US" sz="3400"/>
              <a:t>Recommendations</a:t>
            </a:r>
            <a:endParaRPr sz="3400"/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b="25368" l="30966" r="23136" t="14744"/>
          <a:stretch/>
        </p:blipFill>
        <p:spPr>
          <a:xfrm>
            <a:off x="6273300" y="2337400"/>
            <a:ext cx="5809650" cy="5685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4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Other Angular Analyses</a:t>
            </a:r>
            <a:endParaRPr/>
          </a:p>
        </p:txBody>
      </p:sp>
      <p:sp>
        <p:nvSpPr>
          <p:cNvPr id="242" name="Google Shape;242;p34"/>
          <p:cNvSpPr txBox="1"/>
          <p:nvPr>
            <p:ph idx="1" type="body"/>
          </p:nvPr>
        </p:nvSpPr>
        <p:spPr>
          <a:xfrm>
            <a:off x="388350" y="2337400"/>
            <a:ext cx="8487900" cy="6552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○"/>
            </a:pPr>
            <a:r>
              <a:rPr lang="en-US" sz="3000"/>
              <a:t>Di-lepton</a:t>
            </a:r>
            <a:endParaRPr sz="3000"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LPX wants to see if </a:t>
            </a: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angular di-lepton</a:t>
            </a:r>
            <a:r>
              <a:rPr lang="en-US" sz="3000"/>
              <a:t> analysis can help the </a:t>
            </a: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Contact Interaction search</a:t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No dedicated study in Run 2 so far</a:t>
            </a:r>
            <a:endParaRPr sz="3000"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Different from dijet search since all backgrounds come from </a:t>
            </a: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s-channel</a:t>
            </a:r>
            <a:r>
              <a:rPr lang="en-US" sz="3000"/>
              <a:t> (large t-channel contribution in dijets)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/>
              <a:t>Dibjet</a:t>
            </a:r>
            <a:endParaRPr sz="3000"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b="1" lang="en-US" sz="3000">
                <a:latin typeface="Helvetica Neue"/>
                <a:ea typeface="Helvetica Neue"/>
                <a:cs typeface="Helvetica Neue"/>
                <a:sym typeface="Helvetica Neue"/>
              </a:rPr>
              <a:t>B-tagging</a:t>
            </a:r>
            <a:r>
              <a:rPr lang="en-US" sz="3000"/>
              <a:t> improve sensitivity for resonances </a:t>
            </a:r>
            <a:endParaRPr sz="3000"/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Never investigated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Di-tau </a:t>
            </a:r>
            <a:endParaRPr sz="30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34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4" name="Google Shape;24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4875" y="4514853"/>
            <a:ext cx="3805750" cy="1881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DM summary paper</a:t>
            </a:r>
            <a:endParaRPr/>
          </a:p>
        </p:txBody>
      </p:sp>
      <p:sp>
        <p:nvSpPr>
          <p:cNvPr id="250" name="Google Shape;250;p35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1" name="Google Shape;25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9798" y="2032900"/>
            <a:ext cx="10456551" cy="716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6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“By-hand” calculations</a:t>
            </a:r>
            <a:endParaRPr/>
          </a:p>
        </p:txBody>
      </p:sp>
      <p:sp>
        <p:nvSpPr>
          <p:cNvPr id="257" name="Google Shape;257;p36"/>
          <p:cNvSpPr txBox="1"/>
          <p:nvPr>
            <p:ph idx="1" type="body"/>
          </p:nvPr>
        </p:nvSpPr>
        <p:spPr>
          <a:xfrm>
            <a:off x="388350" y="2337400"/>
            <a:ext cx="7815300" cy="6552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○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Calculate expected significance in each bin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 / Total uncertainty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▪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uncertainty is the quadrature sum of the statistical uncertainty on the data and the JES uncertainty (symmetrized)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▪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Correlation between different bins is not accounted for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 for two highest mjj bins: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▪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Original: </a:t>
            </a:r>
            <a:r>
              <a:rPr b="1"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1.25σ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(compared to 1.22σ (HistFactory))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▪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Ratio: </a:t>
            </a:r>
            <a:r>
              <a:rPr b="1"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1.08σ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 for all mjj bins: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▪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Original: </a:t>
            </a:r>
            <a:r>
              <a:rPr b="1"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2.52σ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▪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Ratio: </a:t>
            </a:r>
            <a:r>
              <a:rPr b="1"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1.18σ</a:t>
            </a: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○"/>
            </a:pPr>
            <a:r>
              <a:rPr lang="en-U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Further tests: Include all uncertainties</a:t>
            </a:r>
            <a:endParaRPr sz="2500"/>
          </a:p>
        </p:txBody>
      </p:sp>
      <p:pic>
        <p:nvPicPr>
          <p:cNvPr id="258" name="Google Shape;25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9229" y="748900"/>
            <a:ext cx="4236571" cy="83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6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7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Pre-fit vs Post-fit</a:t>
            </a:r>
            <a:endParaRPr/>
          </a:p>
        </p:txBody>
      </p:sp>
      <p:sp>
        <p:nvSpPr>
          <p:cNvPr id="265" name="Google Shape;265;p37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4313" y="2366125"/>
            <a:ext cx="6473027" cy="6283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62" y="2366112"/>
            <a:ext cx="6473027" cy="6283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88391" y="42729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Dijet Angular Analysis - Whiteboard Intro</a:t>
            </a:r>
            <a:endParaRPr sz="5200"/>
          </a:p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Traditional Dijet Angular Analysis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88350" y="2337400"/>
            <a:ext cx="6002100" cy="6552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The angular distribution of the dijets is given by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𝜒=e</a:t>
            </a:r>
            <a:r>
              <a:rPr b="1" baseline="30000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|y1-y2|</a:t>
            </a:r>
            <a:r>
              <a:rPr lang="en-US" sz="3000">
                <a:solidFill>
                  <a:schemeClr val="dk1"/>
                </a:solidFill>
              </a:rPr>
              <a:t>  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Divided into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different mjj-bins</a:t>
            </a:r>
            <a:r>
              <a:rPr lang="en-US" sz="3000">
                <a:solidFill>
                  <a:schemeClr val="dk1"/>
                </a:solidFill>
              </a:rPr>
              <a:t>.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The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</a:t>
            </a:r>
            <a:r>
              <a:rPr lang="en-US" sz="3000">
                <a:solidFill>
                  <a:schemeClr val="dk1"/>
                </a:solidFill>
              </a:rPr>
              <a:t> is compared to PYTHIA with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next-to-leading order </a:t>
            </a:r>
            <a:r>
              <a:rPr lang="en-US" sz="3000">
                <a:solidFill>
                  <a:schemeClr val="dk1"/>
                </a:solidFill>
              </a:rPr>
              <a:t>QCD and EW corrections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Combined fit over all mjj-bins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998" y="3540673"/>
            <a:ext cx="5039400" cy="16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10271850" y="8528325"/>
            <a:ext cx="2344500" cy="5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EXOT-2016-21</a:t>
            </a:r>
            <a:endParaRPr sz="24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9950" y="2337388"/>
            <a:ext cx="6473027" cy="6283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Dijet Angular Analysis Idea- Ratios</a:t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555925" y="8389450"/>
            <a:ext cx="42498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Original method (pre-fit)	</a:t>
            </a:r>
            <a:endParaRPr sz="30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261499"/>
            <a:ext cx="6323653" cy="61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8449" y="2261499"/>
            <a:ext cx="6323651" cy="612794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8404125" y="8389450"/>
            <a:ext cx="27723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Ratio</a:t>
            </a:r>
            <a:r>
              <a:rPr lang="en-US"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 method	</a:t>
            </a:r>
            <a:endParaRPr sz="30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4" name="Google Shape;104;p19"/>
          <p:cNvSpPr/>
          <p:nvPr/>
        </p:nvSpPr>
        <p:spPr>
          <a:xfrm>
            <a:off x="9846500" y="6525625"/>
            <a:ext cx="2484900" cy="1323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7212175" y="2637225"/>
            <a:ext cx="706800" cy="1426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918750" y="2710671"/>
            <a:ext cx="2484900" cy="13236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918750" y="4150074"/>
            <a:ext cx="2484900" cy="120780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" name="Google Shape;109;p19"/>
          <p:cNvCxnSpPr>
            <a:endCxn id="105" idx="1"/>
          </p:cNvCxnSpPr>
          <p:nvPr/>
        </p:nvCxnSpPr>
        <p:spPr>
          <a:xfrm flipH="1" rot="10800000">
            <a:off x="3403675" y="3350625"/>
            <a:ext cx="3808500" cy="219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9"/>
          <p:cNvCxnSpPr>
            <a:stCxn id="108" idx="3"/>
            <a:endCxn id="105" idx="1"/>
          </p:cNvCxnSpPr>
          <p:nvPr/>
        </p:nvCxnSpPr>
        <p:spPr>
          <a:xfrm flipH="1" rot="10800000">
            <a:off x="3403650" y="3350574"/>
            <a:ext cx="3808500" cy="1403400"/>
          </a:xfrm>
          <a:prstGeom prst="straightConnector1">
            <a:avLst/>
          </a:prstGeom>
          <a:noFill/>
          <a:ln cap="flat" cmpd="sng" w="38100">
            <a:solidFill>
              <a:srgbClr val="4A86E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Dijet Angular Analysis Idea - Chained Correlations</a:t>
            </a:r>
            <a:endParaRPr sz="4500"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88350" y="2337400"/>
            <a:ext cx="5972700" cy="65526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I</a:t>
            </a:r>
            <a:r>
              <a:rPr lang="en-US" sz="3000">
                <a:solidFill>
                  <a:schemeClr val="dk1"/>
                </a:solidFill>
              </a:rPr>
              <a:t>nstead of having </a:t>
            </a:r>
            <a:r>
              <a:rPr b="1" lang="en-US" sz="3000">
                <a:solidFill>
                  <a:srgbClr val="BF9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one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3000">
                <a:solidFill>
                  <a:schemeClr val="dk1"/>
                </a:solidFill>
              </a:rPr>
              <a:t>nuisance parameter for each uncertainty for all mjj bins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Make </a:t>
            </a:r>
            <a:r>
              <a:rPr b="1" lang="en-US" sz="3000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r>
              <a:rPr b="1" lang="en-US" sz="3000">
                <a:solidFill>
                  <a:srgbClr val="93C47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1" lang="en-US" sz="3000">
                <a:solidFill>
                  <a:srgbClr val="F1C23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</a:t>
            </a:r>
            <a:r>
              <a:rPr b="1" lang="en-US" sz="3000">
                <a:solidFill>
                  <a:srgbClr val="E6913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</a:t>
            </a:r>
            <a:r>
              <a:rPr b="1" lang="en-US" sz="3000">
                <a:solidFill>
                  <a:srgbClr val="CC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</a:t>
            </a:r>
            <a:r>
              <a:rPr b="1" lang="en-US" sz="3000">
                <a:solidFill>
                  <a:schemeClr val="folHlink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b="1" lang="en-US" sz="3000">
                <a:solidFill>
                  <a:srgbClr val="3D85C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</a:t>
            </a:r>
            <a:r>
              <a:rPr lang="en-US" sz="3000">
                <a:solidFill>
                  <a:schemeClr val="dk1"/>
                </a:solidFill>
              </a:rPr>
              <a:t> which are connected in a chain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Each nuisance parameter affect only two bins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This way the </a:t>
            </a:r>
            <a:r>
              <a:rPr lang="en-US" sz="3000">
                <a:solidFill>
                  <a:srgbClr val="9900FF"/>
                </a:solidFill>
              </a:rPr>
              <a:t>low-mjj</a:t>
            </a:r>
            <a:r>
              <a:rPr lang="en-US" sz="3000">
                <a:solidFill>
                  <a:schemeClr val="dk1"/>
                </a:solidFill>
              </a:rPr>
              <a:t> region will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overconstrain</a:t>
            </a:r>
            <a:r>
              <a:rPr lang="en-US" sz="3000">
                <a:solidFill>
                  <a:schemeClr val="dk1"/>
                </a:solidFill>
              </a:rPr>
              <a:t> the </a:t>
            </a:r>
            <a:r>
              <a:rPr lang="en-US" sz="3000">
                <a:solidFill>
                  <a:srgbClr val="4A86E8"/>
                </a:solidFill>
              </a:rPr>
              <a:t>high-mjj</a:t>
            </a:r>
            <a:r>
              <a:rPr lang="en-US" sz="3000">
                <a:solidFill>
                  <a:schemeClr val="dk1"/>
                </a:solidFill>
              </a:rPr>
              <a:t> (signal) region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8083100" y="8563875"/>
            <a:ext cx="36891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Idea from Alex Read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8550" y="2273824"/>
            <a:ext cx="6374375" cy="6167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3400" y="2232075"/>
            <a:ext cx="5776050" cy="61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4975" y="6596875"/>
            <a:ext cx="5132250" cy="13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4975" y="5401100"/>
            <a:ext cx="5132250" cy="23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44975" y="2684025"/>
            <a:ext cx="5132250" cy="3951833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388391" y="42729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/>
              <a:t>Ttbar Resonance Search</a:t>
            </a:r>
            <a:r>
              <a:rPr lang="en-US" sz="5200"/>
              <a:t> - Whiteboard Intro</a:t>
            </a:r>
            <a:endParaRPr sz="5200"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Ttbar Resonance Search </a:t>
            </a:r>
            <a:endParaRPr/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6" name="Google Shape;13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50" y="4913348"/>
            <a:ext cx="6118926" cy="42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9625" y="5103450"/>
            <a:ext cx="5664449" cy="407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22"/>
          <p:cNvCxnSpPr/>
          <p:nvPr/>
        </p:nvCxnSpPr>
        <p:spPr>
          <a:xfrm rot="10800000">
            <a:off x="3428891" y="5299653"/>
            <a:ext cx="0" cy="2978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2"/>
          <p:cNvCxnSpPr/>
          <p:nvPr/>
        </p:nvCxnSpPr>
        <p:spPr>
          <a:xfrm flipH="1" rot="10800000">
            <a:off x="3428891" y="5960934"/>
            <a:ext cx="1320000" cy="17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2"/>
          <p:cNvCxnSpPr/>
          <p:nvPr/>
        </p:nvCxnSpPr>
        <p:spPr>
          <a:xfrm flipH="1" rot="10800000">
            <a:off x="8841293" y="5330419"/>
            <a:ext cx="7500" cy="2967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2"/>
          <p:cNvCxnSpPr/>
          <p:nvPr/>
        </p:nvCxnSpPr>
        <p:spPr>
          <a:xfrm rot="10800000">
            <a:off x="7850377" y="5989944"/>
            <a:ext cx="998100" cy="17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88350" y="2337400"/>
            <a:ext cx="12228000" cy="2967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400">
                <a:solidFill>
                  <a:schemeClr val="dk1"/>
                </a:solidFill>
              </a:rPr>
              <a:t>All-hadronic ttbar resonance search: X → tt → bqq+bqq</a:t>
            </a:r>
            <a:endParaRPr sz="34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Looking for bumps</a:t>
            </a:r>
            <a:r>
              <a:rPr lang="en-US" sz="3000">
                <a:solidFill>
                  <a:schemeClr val="dk1"/>
                </a:solidFill>
              </a:rPr>
              <a:t> in the m(ttbar) spectrum at high mass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Kinematic selection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Back-to-back jets: dphi(J1,J2) &gt; 1.6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s-channel resonances: dy(J1,J2) &lt; 1.8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88341" y="825103"/>
            <a:ext cx="12228000" cy="12078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Ttbar Resonance Search - Background Fit </a:t>
            </a:r>
            <a:endParaRPr/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12514074" y="9361378"/>
            <a:ext cx="435900" cy="405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388350" y="2337400"/>
            <a:ext cx="6089700" cy="65388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Char char="○"/>
            </a:pPr>
            <a:r>
              <a:rPr lang="en-US" sz="3000">
                <a:solidFill>
                  <a:schemeClr val="dk1"/>
                </a:solidFill>
              </a:rPr>
              <a:t>Instead of comparing data to MC 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Fit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smoothly falling</a:t>
            </a:r>
            <a:r>
              <a:rPr lang="en-US" sz="3000">
                <a:solidFill>
                  <a:schemeClr val="dk1"/>
                </a:solidFill>
              </a:rPr>
              <a:t> m</a:t>
            </a:r>
            <a:r>
              <a:rPr baseline="-25000" lang="en-US" sz="3000">
                <a:solidFill>
                  <a:schemeClr val="dk1"/>
                </a:solidFill>
              </a:rPr>
              <a:t>jj</a:t>
            </a:r>
            <a:r>
              <a:rPr lang="en-US" sz="3000">
                <a:solidFill>
                  <a:schemeClr val="dk1"/>
                </a:solidFill>
              </a:rPr>
              <a:t> distribution with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First find baseline function by fitting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datalike</a:t>
            </a:r>
            <a:r>
              <a:rPr lang="en-US" sz="3000">
                <a:solidFill>
                  <a:schemeClr val="dk1"/>
                </a:solidFill>
              </a:rPr>
              <a:t> histograms made from MC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○"/>
            </a:pPr>
            <a:r>
              <a:rPr lang="en-US" sz="3000">
                <a:solidFill>
                  <a:schemeClr val="dk1"/>
                </a:solidFill>
              </a:rPr>
              <a:t>Then </a:t>
            </a:r>
            <a:r>
              <a:rPr b="1" lang="en-US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validate</a:t>
            </a:r>
            <a:r>
              <a:rPr lang="en-US" sz="3000">
                <a:solidFill>
                  <a:schemeClr val="dk1"/>
                </a:solidFill>
              </a:rPr>
              <a:t> on background control region</a:t>
            </a:r>
            <a:endParaRPr sz="3000">
              <a:solidFill>
                <a:schemeClr val="dk1"/>
              </a:solidFill>
            </a:endParaRPr>
          </a:p>
          <a:p>
            <a:pPr indent="-4191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>
                <a:solidFill>
                  <a:schemeClr val="dk1"/>
                </a:solidFill>
              </a:rPr>
              <a:t>Inverse cut: </a:t>
            </a:r>
            <a:r>
              <a:rPr lang="en-US" sz="3000">
                <a:solidFill>
                  <a:schemeClr val="dk1"/>
                </a:solidFill>
              </a:rPr>
              <a:t>dy(J1,J2) &gt; 1.8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1675" y="2185300"/>
            <a:ext cx="6440725" cy="6281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(x)=p_0(1-x)^{p_1}x^{p_2+p_3\log{x}\color{gray}{+p_4(\log{x})^2+...}}" id="151" name="Google Shape;151;p23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937" y="4213729"/>
            <a:ext cx="6595976" cy="57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