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66" r:id="rId2"/>
  </p:sldMasterIdLst>
  <p:notesMasterIdLst>
    <p:notesMasterId r:id="rId27"/>
  </p:notesMasterIdLst>
  <p:handoutMasterIdLst>
    <p:handoutMasterId r:id="rId28"/>
  </p:handoutMasterIdLst>
  <p:sldIdLst>
    <p:sldId id="406" r:id="rId3"/>
    <p:sldId id="480" r:id="rId4"/>
    <p:sldId id="502" r:id="rId5"/>
    <p:sldId id="503" r:id="rId6"/>
    <p:sldId id="508" r:id="rId7"/>
    <p:sldId id="499" r:id="rId8"/>
    <p:sldId id="496" r:id="rId9"/>
    <p:sldId id="498" r:id="rId10"/>
    <p:sldId id="500" r:id="rId11"/>
    <p:sldId id="506" r:id="rId12"/>
    <p:sldId id="492" r:id="rId13"/>
    <p:sldId id="493" r:id="rId14"/>
    <p:sldId id="482" r:id="rId15"/>
    <p:sldId id="495" r:id="rId16"/>
    <p:sldId id="483" r:id="rId17"/>
    <p:sldId id="507" r:id="rId18"/>
    <p:sldId id="484" r:id="rId19"/>
    <p:sldId id="485" r:id="rId20"/>
    <p:sldId id="486" r:id="rId21"/>
    <p:sldId id="488" r:id="rId22"/>
    <p:sldId id="487" r:id="rId23"/>
    <p:sldId id="505" r:id="rId24"/>
    <p:sldId id="504" r:id="rId25"/>
    <p:sldId id="490" r:id="rId26"/>
  </p:sldIdLst>
  <p:sldSz cx="9144000" cy="6858000" type="screen4x3"/>
  <p:notesSz cx="6934200" cy="9220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04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e Sertore" initials="DS" lastIdx="1" clrIdx="0">
    <p:extLst/>
  </p:cmAuthor>
  <p:cmAuthor id="2" name="JINFANG CHEN" initials="JC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008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Stile con tema 1 - Color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7AC3CCA-C797-4891-BE02-D94E43425B78}" styleName="Stile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44" autoAdjust="0"/>
    <p:restoredTop sz="90628" autoAdjust="0"/>
  </p:normalViewPr>
  <p:slideViewPr>
    <p:cSldViewPr snapToGrid="0" snapToObjects="1">
      <p:cViewPr varScale="1">
        <p:scale>
          <a:sx n="165" d="100"/>
          <a:sy n="165" d="100"/>
        </p:scale>
        <p:origin x="-107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6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2" d="100"/>
          <a:sy n="92" d="100"/>
        </p:scale>
        <p:origin x="-3688" y="-104"/>
      </p:cViewPr>
      <p:guideLst>
        <p:guide orient="horz" pos="2904"/>
        <p:guide pos="218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commentAuthors" Target="commentAuthors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475" y="0"/>
            <a:ext cx="3005138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2A9B9F-F34A-7E4B-AD07-064B955DADE8}" type="datetimeFigureOut">
              <a:rPr lang="en-US" smtClean="0"/>
              <a:t>12/12/19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8238"/>
            <a:ext cx="3005138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475" y="8758238"/>
            <a:ext cx="3005138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95793A-D5E0-DF47-8CEC-435A72BA1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6612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927475" y="0"/>
            <a:ext cx="300513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97D682-3B0B-4B1A-89C1-A6E67FDD3EBB}" type="datetimeFigureOut">
              <a:rPr lang="en-US" smtClean="0"/>
              <a:t>12/12/19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92238" y="1152525"/>
            <a:ext cx="4149725" cy="3111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93738" y="4437063"/>
            <a:ext cx="5546725" cy="3630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758238"/>
            <a:ext cx="3005138" cy="4619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927475" y="8758238"/>
            <a:ext cx="3005138" cy="4619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A81885-2056-4285-A303-902826E81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714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81885-2056-4285-A303-902826E8195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880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βFN and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Ae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empirical parameters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could stay between 10 to 300 and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10-15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10 cm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respectively</a:t>
            </a:r>
            <a:r>
              <a:rPr lang="en-US" dirty="0" smtClean="0">
                <a:effectLst/>
              </a:rPr>
              <a:t> </a:t>
            </a:r>
          </a:p>
          <a:p>
            <a:endParaRPr lang="en-US" dirty="0" smtClean="0">
              <a:effectLst/>
            </a:endParaRPr>
          </a:p>
          <a:p>
            <a:r>
              <a:rPr lang="en-US" dirty="0" smtClean="0">
                <a:effectLst/>
              </a:rPr>
              <a:t>In the plotted FN graph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βFN= 100 and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ϕ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 4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81885-2056-4285-A303-902826E8195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717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9B85F-9EC2-4572-828D-E226E964403D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12/12/19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36408" y="6356350"/>
            <a:ext cx="850392" cy="365125"/>
          </a:xfrm>
        </p:spPr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  <p:sp>
        <p:nvSpPr>
          <p:cNvPr id="8" name="Footer Placeholder 3"/>
          <p:cNvSpPr txBox="1">
            <a:spLocks/>
          </p:cNvSpPr>
          <p:nvPr userDrawn="1"/>
        </p:nvSpPr>
        <p:spPr>
          <a:xfrm>
            <a:off x="2798051" y="6508750"/>
            <a:ext cx="38511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tx1"/>
                </a:solidFill>
              </a:rPr>
              <a:t>Lund Univ. </a:t>
            </a:r>
            <a:r>
              <a:rPr lang="en-US" b="1" dirty="0" err="1" smtClean="0">
                <a:solidFill>
                  <a:schemeClr val="tx1"/>
                </a:solidFill>
              </a:rPr>
              <a:t>Doktoranddagen</a:t>
            </a:r>
            <a:r>
              <a:rPr lang="en-US" b="1" dirty="0" smtClean="0">
                <a:solidFill>
                  <a:schemeClr val="tx1"/>
                </a:solidFill>
              </a:rPr>
              <a:t> – December 2019</a:t>
            </a:r>
          </a:p>
        </p:txBody>
      </p:sp>
    </p:spTree>
    <p:extLst>
      <p:ext uri="{BB962C8B-B14F-4D97-AF65-F5344CB8AC3E}">
        <p14:creationId xmlns:p14="http://schemas.microsoft.com/office/powerpoint/2010/main" val="19932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4770" y="145677"/>
            <a:ext cx="6195230" cy="1143000"/>
          </a:xfrm>
        </p:spPr>
        <p:txBody>
          <a:bodyPr/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D1085-28E5-4B70-81D1-DE93409642F9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12/12/19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55280" y="6356350"/>
            <a:ext cx="731520" cy="365125"/>
          </a:xfrm>
        </p:spPr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4553" y="381385"/>
            <a:ext cx="1092757" cy="584624"/>
          </a:xfrm>
          <a:prstGeom prst="rect">
            <a:avLst/>
          </a:prstGeom>
        </p:spPr>
      </p:pic>
      <p:sp>
        <p:nvSpPr>
          <p:cNvPr id="10" name="Footer Placeholder 3"/>
          <p:cNvSpPr txBox="1">
            <a:spLocks/>
          </p:cNvSpPr>
          <p:nvPr userDrawn="1"/>
        </p:nvSpPr>
        <p:spPr>
          <a:xfrm>
            <a:off x="2860001" y="6467454"/>
            <a:ext cx="39647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Lund Univ.</a:t>
            </a:r>
            <a:r>
              <a:rPr lang="en-US" baseline="0" dirty="0" smtClean="0">
                <a:solidFill>
                  <a:prstClr val="black">
                    <a:tint val="75000"/>
                  </a:prstClr>
                </a:solidFill>
              </a:rPr>
              <a:t> 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Doktoranddagen meeting– December 2019</a:t>
            </a:r>
          </a:p>
        </p:txBody>
      </p:sp>
      <p:pic>
        <p:nvPicPr>
          <p:cNvPr id="12" name="Picture 11" descr="Screen Shot 2018-11-20 at 11.27.00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7" y="214894"/>
            <a:ext cx="741712" cy="99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597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BF812-67DA-448C-9CAE-CA3FF631D112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12/12/19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36408" y="6356350"/>
            <a:ext cx="850392" cy="365125"/>
          </a:xfrm>
        </p:spPr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0" name="Bildobjekt 5" descr="ESS-vit-logg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4553" y="381385"/>
            <a:ext cx="1092757" cy="58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58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31870-2715-4767-9075-12594D5BF802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12/12/19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818120" y="6356350"/>
            <a:ext cx="868680" cy="365125"/>
          </a:xfrm>
        </p:spPr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0713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53832F4-50B8-4399-BDDB-575A1367988B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12/12/19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318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4" descr="Undulator_final_nurh#50DE97_rechts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0" name="Rectangle 1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sz="1000" b="1" smtClean="0">
                <a:solidFill>
                  <a:schemeClr val="bg1"/>
                </a:solidFill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fld id="{A6F0860D-1C4C-436F-A9DF-8C6E81561F99}" type="slidenum">
              <a:rPr lang="en-GB">
                <a:solidFill>
                  <a:srgbClr val="FFFFFF"/>
                </a:solidFill>
              </a:rPr>
              <a:pPr defTabSz="914400" fontAlgn="base"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1144" name="Line 120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1146" name="Rectangle 122"/>
          <p:cNvSpPr>
            <a:spLocks noChangeArrowheads="1"/>
          </p:cNvSpPr>
          <p:nvPr userDrawn="1"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>
              <a:solidFill>
                <a:srgbClr val="261748"/>
              </a:solidFill>
            </a:endParaRPr>
          </a:p>
        </p:txBody>
      </p:sp>
      <p:pic>
        <p:nvPicPr>
          <p:cNvPr id="1031" name="Picture 127" descr="logo-XFEL_rgb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5413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Slide title: Don’t edit here!</a:t>
            </a:r>
          </a:p>
        </p:txBody>
      </p:sp>
      <p:sp>
        <p:nvSpPr>
          <p:cNvPr id="1033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7475" y="1347788"/>
            <a:ext cx="5702300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text format – don’t edit!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1159" name="Text Box 135"/>
          <p:cNvSpPr txBox="1">
            <a:spLocks noChangeArrowheads="1"/>
          </p:cNvSpPr>
          <p:nvPr userDrawn="1"/>
        </p:nvSpPr>
        <p:spPr bwMode="auto">
          <a:xfrm>
            <a:off x="117475" y="6537325"/>
            <a:ext cx="884701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00" dirty="0">
                <a:solidFill>
                  <a:srgbClr val="000000"/>
                </a:solidFill>
                <a:latin typeface="Helvetica" charset="0"/>
              </a:rPr>
              <a:t>				</a:t>
            </a:r>
            <a:endParaRPr lang="en-GB" dirty="0">
              <a:solidFill>
                <a:srgbClr val="000000"/>
              </a:solidFill>
              <a:latin typeface="Helvetica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9pPr>
    </p:titleStyle>
    <p:bodyStyle>
      <a:lvl1pPr marL="298450" indent="-298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n"/>
        <a:defRPr sz="2400">
          <a:solidFill>
            <a:schemeClr val="tx2"/>
          </a:solidFill>
          <a:latin typeface="+mn-lt"/>
          <a:ea typeface="+mn-ea"/>
          <a:cs typeface="ＭＳ Ｐゴシック" charset="-128"/>
        </a:defRPr>
      </a:lvl1pPr>
      <a:lvl2pPr marL="558800" indent="-2587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9.png"/><Relationship Id="rId1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9" Type="http://schemas.openxmlformats.org/officeDocument/2006/relationships/image" Target="../media/image57.png"/><Relationship Id="rId10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jpeg"/><Relationship Id="rId8" Type="http://schemas.microsoft.com/office/2007/relationships/hdphoto" Target="../media/hdphoto3.wdp"/><Relationship Id="rId9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8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8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image" Target="../media/image90.png"/><Relationship Id="rId8" Type="http://schemas.openxmlformats.org/officeDocument/2006/relationships/image" Target="../media/image91.png"/><Relationship Id="rId9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6" Type="http://schemas.openxmlformats.org/officeDocument/2006/relationships/image" Target="../media/image97.png"/><Relationship Id="rId7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6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emf"/><Relationship Id="rId3" Type="http://schemas.openxmlformats.org/officeDocument/2006/relationships/image" Target="../media/image10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jpeg"/><Relationship Id="rId9" Type="http://schemas.microsoft.com/office/2007/relationships/hdphoto" Target="../media/hdphoto1.wdp"/><Relationship Id="rId10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14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jp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1.png"/><Relationship Id="rId1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33.jpeg"/><Relationship Id="rId4" Type="http://schemas.openxmlformats.org/officeDocument/2006/relationships/image" Target="../media/image34.JPG"/><Relationship Id="rId5" Type="http://schemas.openxmlformats.org/officeDocument/2006/relationships/image" Target="../media/image35.png"/><Relationship Id="rId6" Type="http://schemas.openxmlformats.org/officeDocument/2006/relationships/image" Target="../media/image36.jpeg"/><Relationship Id="rId7" Type="http://schemas.openxmlformats.org/officeDocument/2006/relationships/image" Target="../media/image37.jpeg"/><Relationship Id="rId8" Type="http://schemas.openxmlformats.org/officeDocument/2006/relationships/image" Target="../media/image38.jpeg"/><Relationship Id="rId9" Type="http://schemas.openxmlformats.org/officeDocument/2006/relationships/image" Target="../media/image39.png"/><Relationship Id="rId10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34414"/>
            <a:ext cx="9144000" cy="5116376"/>
          </a:xfrm>
          <a:solidFill>
            <a:srgbClr val="66CCFF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>
                <a:latin typeface="Arial"/>
                <a:cs typeface="Arial"/>
              </a:rPr>
              <a:t>	</a:t>
            </a:r>
          </a:p>
          <a:p>
            <a:pPr marL="0" indent="0">
              <a:buNone/>
            </a:pPr>
            <a:endParaRPr lang="en-US" sz="3200" b="1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3200" b="1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sv-SE" sz="24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sv-SE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v-SE" sz="2400" b="1" dirty="0" smtClean="0">
                <a:solidFill>
                  <a:schemeClr val="tx1"/>
                </a:solidFill>
              </a:rPr>
              <a:t>	Saeid Pirani</a:t>
            </a:r>
            <a:endParaRPr lang="sv-SE" sz="2400" b="1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01492" y="1732292"/>
            <a:ext cx="70365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j-lt"/>
                <a:cs typeface="Arial"/>
              </a:rPr>
              <a:t>Study of superconducting </a:t>
            </a:r>
            <a:endParaRPr lang="en-US" sz="4000" b="1" dirty="0" smtClean="0">
              <a:latin typeface="+mj-lt"/>
              <a:cs typeface="Arial"/>
            </a:endParaRPr>
          </a:p>
          <a:p>
            <a:pPr algn="ctr"/>
            <a:r>
              <a:rPr lang="en-US" sz="4000" b="1" dirty="0" smtClean="0">
                <a:latin typeface="+mj-lt"/>
                <a:cs typeface="Arial"/>
              </a:rPr>
              <a:t>MB </a:t>
            </a:r>
            <a:r>
              <a:rPr lang="en-US" sz="4000" b="1" dirty="0">
                <a:latin typeface="+mj-lt"/>
                <a:cs typeface="Arial"/>
              </a:rPr>
              <a:t>cavity of ESS</a:t>
            </a:r>
          </a:p>
        </p:txBody>
      </p:sp>
    </p:spTree>
    <p:extLst>
      <p:ext uri="{BB962C8B-B14F-4D97-AF65-F5344CB8AC3E}">
        <p14:creationId xmlns:p14="http://schemas.microsoft.com/office/powerpoint/2010/main" val="2475212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8745" y="3303292"/>
            <a:ext cx="5468965" cy="74140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Times New Roman"/>
                <a:cs typeface="Times New Roman"/>
              </a:rPr>
              <a:t>Cavity Higher Order Mode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7691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" r="52064"/>
          <a:stretch/>
        </p:blipFill>
        <p:spPr bwMode="auto">
          <a:xfrm>
            <a:off x="462477" y="1468321"/>
            <a:ext cx="2440576" cy="15119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85"/>
          <a:stretch/>
        </p:blipFill>
        <p:spPr bwMode="auto">
          <a:xfrm>
            <a:off x="574974" y="2980319"/>
            <a:ext cx="2176567" cy="1568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Screen Shot 2019-12-11 at 18.07.4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818" y="1459323"/>
            <a:ext cx="4409916" cy="2519884"/>
          </a:xfrm>
          <a:prstGeom prst="rect">
            <a:avLst/>
          </a:prstGeom>
        </p:spPr>
      </p:pic>
      <p:pic>
        <p:nvPicPr>
          <p:cNvPr id="8" name="Picture 7" descr="Screen Shot 2019-12-11 at 18.07.5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443" y="3943323"/>
            <a:ext cx="3335428" cy="252000"/>
          </a:xfrm>
          <a:prstGeom prst="rect">
            <a:avLst/>
          </a:prstGeom>
        </p:spPr>
      </p:pic>
      <p:pic>
        <p:nvPicPr>
          <p:cNvPr id="9" name="Picture 8" descr="Macintosh HD:Users:saeidpirani:Desktop:Screen Shot 2019-09-27 at 16.09.34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77" y="4717700"/>
            <a:ext cx="2636874" cy="893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Screen Shot 2019-12-11 at 18.11.19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46" y="5710124"/>
            <a:ext cx="3079318" cy="503999"/>
          </a:xfrm>
          <a:prstGeom prst="rect">
            <a:avLst/>
          </a:prstGeom>
        </p:spPr>
      </p:pic>
      <p:pic>
        <p:nvPicPr>
          <p:cNvPr id="11" name="Picture 10" descr="Screen Shot 2019-12-11 at 18.11.39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46" y="6237214"/>
            <a:ext cx="2204336" cy="323997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500" dirty="0" smtClean="0">
                <a:cs typeface="Arial"/>
              </a:rPr>
              <a:t>Cavity higher order modes</a:t>
            </a:r>
            <a:endParaRPr lang="en-US" sz="2500" dirty="0"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56364" y="4721701"/>
            <a:ext cx="4530436" cy="1384995"/>
          </a:xfrm>
          <a:prstGeom prst="rect">
            <a:avLst/>
          </a:prstGeom>
          <a:solidFill>
            <a:srgbClr val="C6D9F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200" dirty="0" smtClean="0">
                <a:latin typeface="Times New Roman"/>
                <a:cs typeface="Times New Roman"/>
              </a:rPr>
              <a:t>Beam dynamic studies shows only HOMs that cross machine lines are problem</a:t>
            </a:r>
          </a:p>
          <a:p>
            <a:pPr marL="285750" indent="-285750">
              <a:buFont typeface="Arial"/>
              <a:buChar char="•"/>
            </a:pPr>
            <a:endParaRPr lang="en-US" sz="1200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1200" dirty="0">
                <a:latin typeface="Times New Roman"/>
                <a:cs typeface="Times New Roman"/>
              </a:rPr>
              <a:t>Trapped HOMs need to be identified during the cavity design</a:t>
            </a:r>
          </a:p>
          <a:p>
            <a:pPr marL="285750" indent="-285750">
              <a:buFont typeface="Arial"/>
              <a:buChar char="•"/>
            </a:pPr>
            <a:endParaRPr lang="en-US" sz="1200" dirty="0" smtClean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1200" dirty="0">
                <a:latin typeface="Times New Roman"/>
                <a:cs typeface="Times New Roman"/>
              </a:rPr>
              <a:t>introduce some geometry change in the cavity cells and prevent crossing of the HOM frequency with the machine lines</a:t>
            </a:r>
            <a:r>
              <a:rPr lang="en-US" sz="1200" dirty="0">
                <a:latin typeface="Times New Roman"/>
                <a:cs typeface="Times New Roman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4935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Screen Shot 2019-12-11 at 18.13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25" y="1881457"/>
            <a:ext cx="4836370" cy="2700830"/>
          </a:xfrm>
          <a:prstGeom prst="rect">
            <a:avLst/>
          </a:prstGeom>
        </p:spPr>
      </p:pic>
      <p:pic>
        <p:nvPicPr>
          <p:cNvPr id="6" name="Picture 5" descr="Screen Shot 2019-12-11 at 18.13.5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71"/>
          <a:stretch/>
        </p:blipFill>
        <p:spPr>
          <a:xfrm>
            <a:off x="268419" y="5094407"/>
            <a:ext cx="5116492" cy="100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0138" y="4844575"/>
            <a:ext cx="20847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Times New Roman"/>
                <a:cs typeface="Times New Roman"/>
              </a:rPr>
              <a:t>Modes close to ESS machine lines</a:t>
            </a:r>
            <a:endParaRPr lang="en-US" sz="1000" dirty="0">
              <a:latin typeface="Times New Roman"/>
              <a:cs typeface="Times New Roman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521" y="1512703"/>
            <a:ext cx="1895132" cy="612000"/>
          </a:xfrm>
          <a:prstGeom prst="rect">
            <a:avLst/>
          </a:prstGeom>
          <a:noFill/>
          <a:extLst/>
        </p:spPr>
      </p:pic>
      <p:sp>
        <p:nvSpPr>
          <p:cNvPr id="9" name="Rectangle 8"/>
          <p:cNvSpPr/>
          <p:nvPr/>
        </p:nvSpPr>
        <p:spPr>
          <a:xfrm>
            <a:off x="5500301" y="1490680"/>
            <a:ext cx="140012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703.69 MHz TM010</a:t>
            </a:r>
            <a:endParaRPr lang="en-US" sz="1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029" y="1512703"/>
            <a:ext cx="1902073" cy="612000"/>
          </a:xfrm>
          <a:prstGeom prst="rect">
            <a:avLst/>
          </a:prstGeom>
          <a:noFill/>
          <a:extLst/>
        </p:spPr>
      </p:pic>
      <p:sp>
        <p:nvSpPr>
          <p:cNvPr id="11" name="Rectangle 10"/>
          <p:cNvSpPr/>
          <p:nvPr/>
        </p:nvSpPr>
        <p:spPr>
          <a:xfrm>
            <a:off x="7271603" y="1460020"/>
            <a:ext cx="17691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1029.65 MHz TM110</a:t>
            </a:r>
            <a:endParaRPr lang="en-US" sz="1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043" y="2303680"/>
            <a:ext cx="1902169" cy="612000"/>
          </a:xfrm>
          <a:prstGeom prst="rect">
            <a:avLst/>
          </a:prstGeom>
          <a:noFill/>
          <a:extLst/>
        </p:spPr>
      </p:pic>
      <p:sp>
        <p:nvSpPr>
          <p:cNvPr id="13" name="Rectangle 12"/>
          <p:cNvSpPr/>
          <p:nvPr/>
        </p:nvSpPr>
        <p:spPr>
          <a:xfrm>
            <a:off x="5251186" y="2288998"/>
            <a:ext cx="12838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1314 MHz TE11</a:t>
            </a:r>
            <a:endParaRPr lang="en-US" sz="1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653" y="2303680"/>
            <a:ext cx="1902169" cy="612000"/>
          </a:xfrm>
          <a:prstGeom prst="rect">
            <a:avLst/>
          </a:prstGeom>
          <a:noFill/>
          <a:extLst/>
        </p:spPr>
      </p:pic>
      <p:sp>
        <p:nvSpPr>
          <p:cNvPr id="15" name="Rectangle 14"/>
          <p:cNvSpPr/>
          <p:nvPr/>
        </p:nvSpPr>
        <p:spPr>
          <a:xfrm>
            <a:off x="7195029" y="2241988"/>
            <a:ext cx="153970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1376 MHz TM210</a:t>
            </a:r>
            <a:endParaRPr lang="en-US" sz="10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901" y="3231872"/>
            <a:ext cx="1783428" cy="647999"/>
          </a:xfrm>
          <a:prstGeom prst="rect">
            <a:avLst/>
          </a:prstGeom>
          <a:noFill/>
          <a:extLst/>
        </p:spPr>
      </p:pic>
      <p:sp>
        <p:nvSpPr>
          <p:cNvPr id="17" name="Rectangle 16"/>
          <p:cNvSpPr/>
          <p:nvPr/>
        </p:nvSpPr>
        <p:spPr>
          <a:xfrm>
            <a:off x="5116687" y="3123443"/>
            <a:ext cx="12015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1549 MHz TM020</a:t>
            </a:r>
            <a:endParaRPr lang="en-US" sz="10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761" y="3244141"/>
            <a:ext cx="1980493" cy="719999"/>
          </a:xfrm>
          <a:prstGeom prst="rect">
            <a:avLst/>
          </a:prstGeom>
          <a:noFill/>
          <a:extLst/>
        </p:spPr>
      </p:pic>
      <p:sp>
        <p:nvSpPr>
          <p:cNvPr id="19" name="Rectangle 18"/>
          <p:cNvSpPr/>
          <p:nvPr/>
        </p:nvSpPr>
        <p:spPr>
          <a:xfrm>
            <a:off x="7228683" y="3121030"/>
            <a:ext cx="11089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1666 MHz TE21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901" y="4009897"/>
            <a:ext cx="1980493" cy="719999"/>
          </a:xfrm>
          <a:prstGeom prst="rect">
            <a:avLst/>
          </a:prstGeom>
          <a:noFill/>
          <a:extLst/>
        </p:spPr>
      </p:pic>
      <p:sp>
        <p:nvSpPr>
          <p:cNvPr id="21" name="Rectangle 20"/>
          <p:cNvSpPr/>
          <p:nvPr/>
        </p:nvSpPr>
        <p:spPr>
          <a:xfrm>
            <a:off x="5343309" y="4005822"/>
            <a:ext cx="12015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1705 MHz </a:t>
            </a:r>
            <a:r>
              <a:rPr lang="en-US" sz="1000" dirty="0">
                <a:latin typeface="Arial"/>
                <a:cs typeface="Arial"/>
              </a:rPr>
              <a:t>TM310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394" y="4034788"/>
            <a:ext cx="1980496" cy="720000"/>
          </a:xfrm>
          <a:prstGeom prst="rect">
            <a:avLst/>
          </a:prstGeom>
          <a:noFill/>
          <a:extLst/>
        </p:spPr>
      </p:pic>
      <p:sp>
        <p:nvSpPr>
          <p:cNvPr id="23" name="Rectangle 22"/>
          <p:cNvSpPr/>
          <p:nvPr/>
        </p:nvSpPr>
        <p:spPr>
          <a:xfrm>
            <a:off x="7195029" y="4015185"/>
            <a:ext cx="119205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1742 MHz TM011</a:t>
            </a:r>
            <a:endParaRPr lang="en-US" sz="10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249" y="5057013"/>
            <a:ext cx="2194466" cy="684000"/>
          </a:xfrm>
          <a:prstGeom prst="rect">
            <a:avLst/>
          </a:prstGeom>
          <a:noFill/>
          <a:extLst/>
        </p:spPr>
      </p:pic>
      <p:sp>
        <p:nvSpPr>
          <p:cNvPr id="25" name="Rectangle 24"/>
          <p:cNvSpPr/>
          <p:nvPr/>
        </p:nvSpPr>
        <p:spPr>
          <a:xfrm>
            <a:off x="6126637" y="4933903"/>
            <a:ext cx="11089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1773 MHz TE12</a:t>
            </a:r>
            <a:endParaRPr lang="en-US" sz="1000" dirty="0"/>
          </a:p>
        </p:txBody>
      </p:sp>
      <p:sp>
        <p:nvSpPr>
          <p:cNvPr id="3" name="Rounded Rectangle 2"/>
          <p:cNvSpPr/>
          <p:nvPr/>
        </p:nvSpPr>
        <p:spPr>
          <a:xfrm>
            <a:off x="256930" y="5821130"/>
            <a:ext cx="5123944" cy="215207"/>
          </a:xfrm>
          <a:prstGeom prst="round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1424770" y="145677"/>
            <a:ext cx="6195230" cy="1143000"/>
          </a:xfrm>
        </p:spPr>
        <p:txBody>
          <a:bodyPr>
            <a:normAutofit/>
          </a:bodyPr>
          <a:lstStyle/>
          <a:p>
            <a:r>
              <a:rPr lang="en-US" sz="2500" dirty="0" smtClean="0">
                <a:cs typeface="Arial"/>
              </a:rPr>
              <a:t>Cavity higher order modes</a:t>
            </a:r>
            <a:endParaRPr lang="en-US" sz="2500" dirty="0">
              <a:cs typeface="Arial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171938" y="4046199"/>
            <a:ext cx="1938922" cy="798376"/>
          </a:xfrm>
          <a:prstGeom prst="round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833474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  <p:bldP spid="17" grpId="0"/>
      <p:bldP spid="19" grpId="0"/>
      <p:bldP spid="21" grpId="0"/>
      <p:bldP spid="23" grpId="0"/>
      <p:bldP spid="25" grpId="0"/>
      <p:bldP spid="3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Macintosh HD:Users:saeidpirani:Desktop:Screen Shot 2019-10-01 at 16.00.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691" y="2115650"/>
            <a:ext cx="1814056" cy="11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Macintosh HD:Users:saeidpirani:Desktop:Screen Shot 2019-10-01 at 16.01.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147" y="2115650"/>
            <a:ext cx="1820974" cy="11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Screen Shot 2019-12-11 at 19.22.5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0"/>
          <a:stretch/>
        </p:blipFill>
        <p:spPr>
          <a:xfrm>
            <a:off x="237861" y="1996060"/>
            <a:ext cx="4738530" cy="1188000"/>
          </a:xfrm>
          <a:prstGeom prst="rect">
            <a:avLst/>
          </a:prstGeom>
        </p:spPr>
      </p:pic>
      <p:pic>
        <p:nvPicPr>
          <p:cNvPr id="8" name="Picture 7" descr="Screen Shot 2019-12-11 at 19.24.0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833" y="4268014"/>
            <a:ext cx="3839560" cy="1511999"/>
          </a:xfrm>
          <a:prstGeom prst="rect">
            <a:avLst/>
          </a:prstGeom>
        </p:spPr>
      </p:pic>
      <p:pic>
        <p:nvPicPr>
          <p:cNvPr id="9" name="Picture 8" descr="Macintosh HD:Users:saeidpirani:Desktop:Screen Shot 2019-10-04 at 13.36.2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770" y="3980014"/>
            <a:ext cx="2552363" cy="10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237861" y="1745938"/>
            <a:ext cx="36866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Times New Roman"/>
                <a:cs typeface="Times New Roman"/>
              </a:rPr>
              <a:t>Frequency shift of 1</a:t>
            </a:r>
            <a:r>
              <a:rPr lang="en-US" sz="1000" baseline="30000" dirty="0" smtClean="0">
                <a:latin typeface="Times New Roman"/>
                <a:cs typeface="Times New Roman"/>
              </a:rPr>
              <a:t>st</a:t>
            </a:r>
            <a:r>
              <a:rPr lang="en-US" sz="1000" dirty="0" smtClean="0">
                <a:latin typeface="Times New Roman"/>
                <a:cs typeface="Times New Roman"/>
              </a:rPr>
              <a:t> and 3</a:t>
            </a:r>
            <a:r>
              <a:rPr lang="en-US" sz="1000" baseline="30000" dirty="0" smtClean="0">
                <a:latin typeface="Times New Roman"/>
                <a:cs typeface="Times New Roman"/>
              </a:rPr>
              <a:t>rd</a:t>
            </a:r>
            <a:r>
              <a:rPr lang="en-US" sz="1000" dirty="0" smtClean="0">
                <a:latin typeface="Times New Roman"/>
                <a:cs typeface="Times New Roman"/>
              </a:rPr>
              <a:t> modes in a single cell elliptical cavity</a:t>
            </a:r>
            <a:endParaRPr lang="en-US" sz="1000" dirty="0">
              <a:latin typeface="Times New Roman"/>
              <a:cs typeface="Times New Roman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781" y="855013"/>
            <a:ext cx="1274042" cy="113714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128046" y="4037171"/>
            <a:ext cx="36483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Times New Roman"/>
                <a:cs typeface="Times New Roman"/>
              </a:rPr>
              <a:t>Frequency shift of the 1742 MHz mode due to 0.2 mm geometrical </a:t>
            </a:r>
            <a:r>
              <a:rPr lang="en-US" sz="1000" dirty="0" smtClean="0">
                <a:latin typeface="Times New Roman"/>
                <a:cs typeface="Times New Roman"/>
              </a:rPr>
              <a:t>errors (kHz/mm)</a:t>
            </a:r>
            <a:endParaRPr lang="en-US" sz="1000" dirty="0">
              <a:latin typeface="Times New Roman"/>
              <a:cs typeface="Times New Roman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424770" y="145677"/>
            <a:ext cx="6195230" cy="1143000"/>
          </a:xfrm>
        </p:spPr>
        <p:txBody>
          <a:bodyPr>
            <a:normAutofit/>
          </a:bodyPr>
          <a:lstStyle/>
          <a:p>
            <a:r>
              <a:rPr lang="en-US" sz="2500" dirty="0" smtClean="0">
                <a:cs typeface="Arial"/>
              </a:rPr>
              <a:t>Cavity higher order modes</a:t>
            </a:r>
            <a:endParaRPr lang="en-US" sz="2500" dirty="0"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7861" y="5087515"/>
            <a:ext cx="45913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/>
                <a:cs typeface="Times New Roman"/>
              </a:rPr>
              <a:t>Considering 0.2 mm tolerance on all the six geometrical parameters </a:t>
            </a:r>
            <a:r>
              <a:rPr lang="en-US" sz="1200" dirty="0" smtClean="0">
                <a:latin typeface="Times New Roman"/>
                <a:cs typeface="Times New Roman"/>
              </a:rPr>
              <a:t>will </a:t>
            </a:r>
            <a:r>
              <a:rPr lang="en-US" sz="1200" dirty="0">
                <a:latin typeface="Times New Roman"/>
                <a:cs typeface="Times New Roman"/>
              </a:rPr>
              <a:t>lead to a less than 6.3 MHz mode frequency change for the 1742 MHz mode.</a:t>
            </a:r>
            <a:r>
              <a:rPr lang="en-US" sz="1200" dirty="0">
                <a:latin typeface="Times New Roman"/>
                <a:cs typeface="Times New Roman"/>
              </a:rPr>
              <a:t> </a:t>
            </a:r>
            <a:endParaRPr lang="en-US" sz="1200" dirty="0" smtClean="0">
              <a:latin typeface="Times New Roman"/>
              <a:cs typeface="Times New Roman"/>
            </a:endParaRPr>
          </a:p>
          <a:p>
            <a:endParaRPr lang="en-US" sz="1200" dirty="0" smtClean="0">
              <a:latin typeface="Times New Roman"/>
              <a:cs typeface="Times New Roman"/>
            </a:endParaRPr>
          </a:p>
          <a:p>
            <a:r>
              <a:rPr lang="en-US" sz="1200" dirty="0"/>
              <a:t>This result is consistent with </a:t>
            </a:r>
            <a:r>
              <a:rPr lang="en-US" sz="1200" dirty="0" smtClean="0"/>
              <a:t>study on </a:t>
            </a:r>
            <a:r>
              <a:rPr lang="en-US" sz="1200" dirty="0"/>
              <a:t>SNS cavities to obtain a statistical estimation on the possible HOM frequency</a:t>
            </a:r>
            <a:r>
              <a:rPr lang="en-US" sz="1200" dirty="0"/>
              <a:t> </a:t>
            </a:r>
            <a:endParaRPr lang="en-US" sz="1200" dirty="0">
              <a:latin typeface="Times New Roman"/>
              <a:cs typeface="Times New Roman"/>
            </a:endParaRPr>
          </a:p>
        </p:txBody>
      </p:sp>
      <p:pic>
        <p:nvPicPr>
          <p:cNvPr id="17" name="Picture 16" descr="Screen Shot 2019-12-12 at 09.40.37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660" y="6107845"/>
            <a:ext cx="1343561" cy="35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88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Screen Shot 2019-12-11 at 19.24.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343" y="50713"/>
            <a:ext cx="4456457" cy="2317102"/>
          </a:xfrm>
          <a:prstGeom prst="rect">
            <a:avLst/>
          </a:prstGeom>
        </p:spPr>
      </p:pic>
      <p:pic>
        <p:nvPicPr>
          <p:cNvPr id="6" name="Picture 5" descr="Macintosh HD:Users:saeidpirani:Desktop:Screen Shot 2019-10-04 at 13.36.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02" y="2367815"/>
            <a:ext cx="2112298" cy="86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Screen Shot 2019-12-11 at 19.25.4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03" y="3338407"/>
            <a:ext cx="3306086" cy="1548000"/>
          </a:xfrm>
          <a:prstGeom prst="rect">
            <a:avLst/>
          </a:prstGeom>
        </p:spPr>
      </p:pic>
      <p:pic>
        <p:nvPicPr>
          <p:cNvPr id="8" name="Picture 7" descr="Screen Shot 2019-12-11 at 19.25.5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6" y="4972496"/>
            <a:ext cx="3240000" cy="1748979"/>
          </a:xfrm>
          <a:prstGeom prst="rect">
            <a:avLst/>
          </a:prstGeom>
        </p:spPr>
      </p:pic>
      <p:pic>
        <p:nvPicPr>
          <p:cNvPr id="9" name="Picture 8" descr="Macintosh HD:Users:saeidpirani:Desktop:Screen Shot 2019-10-04 at 14.17.2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202" y="2367814"/>
            <a:ext cx="2353795" cy="86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Screen Shot 2019-12-11 at 19.30.49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609" y="3338407"/>
            <a:ext cx="2798841" cy="1388970"/>
          </a:xfrm>
          <a:prstGeom prst="rect">
            <a:avLst/>
          </a:prstGeom>
        </p:spPr>
      </p:pic>
      <p:pic>
        <p:nvPicPr>
          <p:cNvPr id="11" name="Picture 10" descr="Screen Shot 2019-12-11 at 19.31.15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883" y="4840728"/>
            <a:ext cx="3188509" cy="17280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424770" y="145677"/>
            <a:ext cx="6195230" cy="1143000"/>
          </a:xfrm>
        </p:spPr>
        <p:txBody>
          <a:bodyPr>
            <a:normAutofit/>
          </a:bodyPr>
          <a:lstStyle/>
          <a:p>
            <a:r>
              <a:rPr lang="en-US" sz="2500" dirty="0" smtClean="0">
                <a:cs typeface="Arial"/>
              </a:rPr>
              <a:t>Cavity higher order modes</a:t>
            </a:r>
            <a:endParaRPr lang="en-US" sz="2500" dirty="0"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4000" y="1635760"/>
            <a:ext cx="39070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/>
                <a:cs typeface="Times New Roman"/>
              </a:rPr>
              <a:t>A reliable tool to detect a specific HOM is the measurement of its axial E-field profile by bead-pull measurement</a:t>
            </a:r>
            <a:r>
              <a:rPr lang="en-US" sz="1200" dirty="0">
                <a:latin typeface="Times New Roman"/>
                <a:cs typeface="Times New Roman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67933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5" r="14603" b="6241"/>
          <a:stretch/>
        </p:blipFill>
        <p:spPr bwMode="auto">
          <a:xfrm>
            <a:off x="594466" y="1786526"/>
            <a:ext cx="3566111" cy="2156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8" r="10098" b="4852"/>
          <a:stretch/>
        </p:blipFill>
        <p:spPr bwMode="auto">
          <a:xfrm>
            <a:off x="4997166" y="1786526"/>
            <a:ext cx="3590069" cy="21220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203" y="4410811"/>
            <a:ext cx="3710530" cy="219422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24770" y="145677"/>
            <a:ext cx="6195230" cy="1143000"/>
          </a:xfrm>
        </p:spPr>
        <p:txBody>
          <a:bodyPr>
            <a:normAutofit/>
          </a:bodyPr>
          <a:lstStyle/>
          <a:p>
            <a:r>
              <a:rPr lang="en-US" sz="2500" dirty="0" smtClean="0">
                <a:cs typeface="Arial"/>
              </a:rPr>
              <a:t>Cavity higher order modes</a:t>
            </a:r>
            <a:endParaRPr lang="en-US" sz="25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023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018745" y="3303292"/>
            <a:ext cx="5468965" cy="74140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Times New Roman"/>
                <a:cs typeface="Times New Roman"/>
              </a:rPr>
              <a:t>Cavity Field Emission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67437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23" y="1485900"/>
            <a:ext cx="3533195" cy="1115400"/>
          </a:xfrm>
          <a:prstGeom prst="rect">
            <a:avLst/>
          </a:prstGeom>
          <a:noFill/>
          <a:ex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20" y="2633478"/>
            <a:ext cx="3567309" cy="1187999"/>
          </a:xfrm>
          <a:prstGeom prst="rect">
            <a:avLst/>
          </a:prstGeom>
          <a:noFill/>
          <a:extLst/>
        </p:spPr>
      </p:pic>
      <p:pic>
        <p:nvPicPr>
          <p:cNvPr id="8" name="Picture 7" descr="Screen Shot 2019-12-11 at 17.27.5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602" y="1485900"/>
            <a:ext cx="2441448" cy="431999"/>
          </a:xfrm>
          <a:prstGeom prst="rect">
            <a:avLst/>
          </a:prstGeom>
        </p:spPr>
      </p:pic>
      <p:pic>
        <p:nvPicPr>
          <p:cNvPr id="9" name="Picture 8" descr="Screen Shot 2019-12-11 at 17.28.1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262" y="2074744"/>
            <a:ext cx="3815996" cy="1907998"/>
          </a:xfrm>
          <a:prstGeom prst="rect">
            <a:avLst/>
          </a:prstGeom>
        </p:spPr>
      </p:pic>
      <p:pic>
        <p:nvPicPr>
          <p:cNvPr id="10" name="Picture 9" descr="Screen Shot 2019-12-11 at 17.28.29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6" t="11885"/>
          <a:stretch/>
        </p:blipFill>
        <p:spPr>
          <a:xfrm>
            <a:off x="226623" y="5404790"/>
            <a:ext cx="4463263" cy="844175"/>
          </a:xfrm>
          <a:prstGeom prst="rect">
            <a:avLst/>
          </a:prstGeom>
        </p:spPr>
      </p:pic>
      <p:pic>
        <p:nvPicPr>
          <p:cNvPr id="12" name="Picture 11" descr="Screen Shot 2019-12-11 at 19.35.48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013" y="5021806"/>
            <a:ext cx="3421787" cy="1655999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424770" y="145677"/>
            <a:ext cx="6195230" cy="1143000"/>
          </a:xfrm>
        </p:spPr>
        <p:txBody>
          <a:bodyPr>
            <a:normAutofit/>
          </a:bodyPr>
          <a:lstStyle/>
          <a:p>
            <a:r>
              <a:rPr lang="en-US" sz="2500" dirty="0" smtClean="0">
                <a:cs typeface="Arial"/>
              </a:rPr>
              <a:t>Cavity field emission</a:t>
            </a:r>
            <a:endParaRPr lang="en-US" sz="2500" dirty="0"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6623" y="3821477"/>
            <a:ext cx="45596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Times New Roman"/>
                <a:cs typeface="Times New Roman"/>
              </a:rPr>
              <a:t>Cavity </a:t>
            </a:r>
            <a:r>
              <a:rPr lang="en-US" sz="1200" dirty="0">
                <a:latin typeface="Times New Roman"/>
                <a:cs typeface="Times New Roman"/>
              </a:rPr>
              <a:t>surface E-field decreases work function barrier level at metal surface, so electrons of metal due to their quantum wave like nature, will have possibility to tunnel out into </a:t>
            </a:r>
            <a:r>
              <a:rPr lang="en-US" sz="1200" dirty="0" smtClean="0">
                <a:latin typeface="Times New Roman"/>
                <a:cs typeface="Times New Roman"/>
              </a:rPr>
              <a:t>vacuum</a:t>
            </a:r>
          </a:p>
          <a:p>
            <a:endParaRPr lang="en-US" sz="1200" dirty="0">
              <a:latin typeface="Times New Roman"/>
              <a:cs typeface="Times New Roman"/>
            </a:endParaRPr>
          </a:p>
          <a:p>
            <a:r>
              <a:rPr lang="en-US" sz="1200" dirty="0">
                <a:latin typeface="Times New Roman"/>
                <a:cs typeface="Times New Roman"/>
              </a:rPr>
              <a:t>Emitted electrons absorb RF power, can generate dark current, increase cavity losses, generate radiation and even push the cavity to quench</a:t>
            </a:r>
            <a:r>
              <a:rPr lang="en-US" sz="1200" dirty="0"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5129973" y="3982742"/>
            <a:ext cx="35568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/>
                <a:cs typeface="Times New Roman"/>
              </a:rPr>
              <a:t>exponential increase start is from 35 MV/m and it is equivalent to </a:t>
            </a:r>
            <a:r>
              <a:rPr lang="en-US" sz="1200" dirty="0" err="1">
                <a:latin typeface="Times New Roman"/>
                <a:cs typeface="Times New Roman"/>
              </a:rPr>
              <a:t>E</a:t>
            </a:r>
            <a:r>
              <a:rPr lang="en-US" sz="1200" baseline="-25000" dirty="0" err="1">
                <a:latin typeface="Times New Roman"/>
                <a:cs typeface="Times New Roman"/>
              </a:rPr>
              <a:t>acc</a:t>
            </a:r>
            <a:r>
              <a:rPr lang="en-US" sz="1200" dirty="0">
                <a:latin typeface="Times New Roman"/>
                <a:cs typeface="Times New Roman"/>
              </a:rPr>
              <a:t>=13.7 MV/m. </a:t>
            </a:r>
            <a:endParaRPr lang="en-US" sz="1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39516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Screen Shot 2019-12-11 at 17.28.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733" y="1745117"/>
            <a:ext cx="4636552" cy="2160000"/>
          </a:xfrm>
          <a:prstGeom prst="rect">
            <a:avLst/>
          </a:prstGeom>
        </p:spPr>
      </p:pic>
      <p:pic>
        <p:nvPicPr>
          <p:cNvPr id="6" name="Picture 5" descr="Screen Shot 2019-12-11 at 17.28.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414" y="4093724"/>
            <a:ext cx="4139515" cy="2160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24770" y="145677"/>
            <a:ext cx="6195230" cy="1143000"/>
          </a:xfrm>
        </p:spPr>
        <p:txBody>
          <a:bodyPr>
            <a:normAutofit/>
          </a:bodyPr>
          <a:lstStyle/>
          <a:p>
            <a:r>
              <a:rPr lang="en-US" sz="2500" dirty="0" smtClean="0">
                <a:cs typeface="Arial"/>
              </a:rPr>
              <a:t>Cavity field emission</a:t>
            </a:r>
            <a:endParaRPr lang="en-US" sz="25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6059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770" y="1532365"/>
            <a:ext cx="3078955" cy="972000"/>
          </a:xfrm>
          <a:prstGeom prst="rect">
            <a:avLst/>
          </a:prstGeom>
          <a:noFill/>
          <a:ex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670" y="2504365"/>
            <a:ext cx="3077055" cy="971400"/>
          </a:xfrm>
          <a:prstGeom prst="rect">
            <a:avLst/>
          </a:prstGeom>
          <a:noFill/>
          <a:ex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670" y="3577920"/>
            <a:ext cx="3077055" cy="971400"/>
          </a:xfrm>
          <a:prstGeom prst="rect">
            <a:avLst/>
          </a:prstGeom>
          <a:noFill/>
          <a:ex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156" y="1532965"/>
            <a:ext cx="3077055" cy="971400"/>
          </a:xfrm>
          <a:prstGeom prst="rect">
            <a:avLst/>
          </a:prstGeom>
          <a:noFill/>
          <a:ex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156" y="2576365"/>
            <a:ext cx="3077055" cy="971400"/>
          </a:xfrm>
          <a:prstGeom prst="rect">
            <a:avLst/>
          </a:prstGeom>
          <a:noFill/>
          <a:extLst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156" y="3619765"/>
            <a:ext cx="3077055" cy="971400"/>
          </a:xfrm>
          <a:prstGeom prst="rect">
            <a:avLst/>
          </a:prstGeom>
          <a:noFill/>
          <a:extLst/>
        </p:spPr>
      </p:pic>
      <p:pic>
        <p:nvPicPr>
          <p:cNvPr id="13" name="Picture 12" descr="Screen Shot 2019-12-11 at 17.38.2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82" y="4777477"/>
            <a:ext cx="3882613" cy="1943998"/>
          </a:xfrm>
          <a:prstGeom prst="rect">
            <a:avLst/>
          </a:prstGeom>
        </p:spPr>
      </p:pic>
      <p:pic>
        <p:nvPicPr>
          <p:cNvPr id="14" name="Picture 13" descr="Screen Shot 2019-12-11 at 17.39.19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914" y="4849477"/>
            <a:ext cx="3652184" cy="1871998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424770" y="145677"/>
            <a:ext cx="6195230" cy="1143000"/>
          </a:xfrm>
        </p:spPr>
        <p:txBody>
          <a:bodyPr>
            <a:normAutofit/>
          </a:bodyPr>
          <a:lstStyle/>
          <a:p>
            <a:r>
              <a:rPr lang="en-US" sz="2500" dirty="0" smtClean="0">
                <a:cs typeface="Arial"/>
              </a:rPr>
              <a:t>Cavity field emission</a:t>
            </a:r>
            <a:endParaRPr lang="en-US" sz="25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2393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 smtClean="0">
                <a:latin typeface="+mj-lt"/>
                <a:cs typeface="Arial"/>
              </a:rPr>
              <a:t>Overview on ESS operation</a:t>
            </a:r>
          </a:p>
          <a:p>
            <a:endParaRPr lang="en-US" sz="3000" dirty="0" smtClean="0">
              <a:latin typeface="+mj-lt"/>
              <a:cs typeface="Arial"/>
            </a:endParaRPr>
          </a:p>
          <a:p>
            <a:r>
              <a:rPr lang="en-US" sz="3000" dirty="0" smtClean="0">
                <a:latin typeface="+mj-lt"/>
                <a:cs typeface="Arial"/>
              </a:rPr>
              <a:t>Elliptical cavity design &amp; fabrication</a:t>
            </a:r>
          </a:p>
          <a:p>
            <a:endParaRPr lang="en-US" sz="3000" dirty="0" smtClean="0">
              <a:latin typeface="+mj-lt"/>
              <a:cs typeface="Arial"/>
            </a:endParaRPr>
          </a:p>
          <a:p>
            <a:r>
              <a:rPr lang="en-US" sz="3000" dirty="0" smtClean="0">
                <a:latin typeface="+mj-lt"/>
                <a:cs typeface="Arial"/>
              </a:rPr>
              <a:t>cavity higher order modes study</a:t>
            </a:r>
          </a:p>
          <a:p>
            <a:endParaRPr lang="en-US" sz="3000" dirty="0" smtClean="0">
              <a:latin typeface="+mj-lt"/>
              <a:cs typeface="Arial"/>
            </a:endParaRPr>
          </a:p>
          <a:p>
            <a:r>
              <a:rPr lang="en-US" sz="3000" dirty="0" smtClean="0">
                <a:latin typeface="+mj-lt"/>
                <a:cs typeface="Arial"/>
              </a:rPr>
              <a:t>Cavity field emission study</a:t>
            </a:r>
            <a:endParaRPr lang="en-US" sz="3000" dirty="0" smtClean="0">
              <a:latin typeface="+mj-lt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7993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602" y="1511311"/>
            <a:ext cx="3168291" cy="100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603" y="2607187"/>
            <a:ext cx="3168288" cy="100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9380" y="1481858"/>
            <a:ext cx="3168291" cy="100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9379" y="2607186"/>
            <a:ext cx="3162492" cy="1008000"/>
          </a:xfrm>
          <a:prstGeom prst="rect">
            <a:avLst/>
          </a:prstGeom>
        </p:spPr>
      </p:pic>
      <p:pic>
        <p:nvPicPr>
          <p:cNvPr id="11" name="Picture 10" descr="Screen Shot 2019-12-11 at 17.44.3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46" y="4284438"/>
            <a:ext cx="4093548" cy="2160000"/>
          </a:xfrm>
          <a:prstGeom prst="rect">
            <a:avLst/>
          </a:prstGeom>
        </p:spPr>
      </p:pic>
      <p:pic>
        <p:nvPicPr>
          <p:cNvPr id="13" name="Picture 12" descr="Macintosh HD:Users:saeidpirani:Desktop:Screen Shot 2019-09-18 at 17.15.12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651" y="4143779"/>
            <a:ext cx="3369310" cy="235204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424770" y="145677"/>
            <a:ext cx="6195230" cy="1143000"/>
          </a:xfrm>
        </p:spPr>
        <p:txBody>
          <a:bodyPr>
            <a:normAutofit/>
          </a:bodyPr>
          <a:lstStyle/>
          <a:p>
            <a:r>
              <a:rPr lang="en-US" sz="2500" dirty="0" smtClean="0">
                <a:cs typeface="Arial"/>
              </a:rPr>
              <a:t>Cavity field emission</a:t>
            </a:r>
            <a:endParaRPr lang="en-US" sz="25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7238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Screen Shot 2019-12-11 at 17.34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84" y="2981672"/>
            <a:ext cx="3745053" cy="18359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08" y="1605242"/>
            <a:ext cx="3305125" cy="1043400"/>
          </a:xfrm>
          <a:prstGeom prst="rect">
            <a:avLst/>
          </a:prstGeom>
          <a:noFill/>
          <a:extLst/>
        </p:spPr>
      </p:pic>
      <p:pic>
        <p:nvPicPr>
          <p:cNvPr id="7" name="Picture 6" descr="Screen Shot 2019-12-11 at 17.35.3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24" y="4817670"/>
            <a:ext cx="4179996" cy="1979998"/>
          </a:xfrm>
          <a:prstGeom prst="rect">
            <a:avLst/>
          </a:prstGeom>
        </p:spPr>
      </p:pic>
      <p:pic>
        <p:nvPicPr>
          <p:cNvPr id="8" name="Picture 7" descr="Screen Shot 2019-12-11 at 17.35.5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741" y="1605242"/>
            <a:ext cx="2293379" cy="1943997"/>
          </a:xfrm>
          <a:prstGeom prst="rect">
            <a:avLst/>
          </a:prstGeom>
        </p:spPr>
      </p:pic>
      <p:pic>
        <p:nvPicPr>
          <p:cNvPr id="9" name="Picture 8" descr="Screen Shot 2019-12-11 at 17.36.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837" y="3549239"/>
            <a:ext cx="4521589" cy="1115997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424770" y="145677"/>
            <a:ext cx="6195230" cy="1143000"/>
          </a:xfrm>
        </p:spPr>
        <p:txBody>
          <a:bodyPr>
            <a:normAutofit/>
          </a:bodyPr>
          <a:lstStyle/>
          <a:p>
            <a:r>
              <a:rPr lang="en-US" sz="2500" dirty="0" smtClean="0">
                <a:cs typeface="Arial"/>
              </a:rPr>
              <a:t>Cavity field emission</a:t>
            </a:r>
            <a:endParaRPr lang="en-US" sz="25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1325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018745" y="2760084"/>
            <a:ext cx="5468965" cy="151951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 smtClean="0">
                <a:latin typeface="Times New Roman"/>
                <a:cs typeface="Times New Roman"/>
              </a:rPr>
              <a:t>Thanks for </a:t>
            </a:r>
            <a:r>
              <a:rPr lang="en-US" smtClean="0">
                <a:latin typeface="Times New Roman"/>
                <a:cs typeface="Times New Roman"/>
              </a:rPr>
              <a:t>your attention</a:t>
            </a:r>
            <a:endParaRPr lang="en-US" dirty="0" smtClean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endParaRPr lang="en-US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en-US" dirty="0" smtClean="0">
                <a:latin typeface="Times New Roman"/>
                <a:cs typeface="Times New Roman"/>
              </a:rPr>
              <a:t>Questions?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206244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29" y="3672058"/>
            <a:ext cx="3488846" cy="2087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Users\bosotti\Documents\0 ESS\Gara produzione cavità\cavità appoggiata su macchina di tunin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5" y="1675177"/>
            <a:ext cx="3274260" cy="19050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61512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Picture 8" descr="Screen Shot 2019-12-11 at 17.29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70" y="1894997"/>
            <a:ext cx="1955800" cy="685800"/>
          </a:xfrm>
          <a:prstGeom prst="rect">
            <a:avLst/>
          </a:prstGeom>
        </p:spPr>
      </p:pic>
      <p:pic>
        <p:nvPicPr>
          <p:cNvPr id="10" name="Picture 9" descr="Screen Shot 2019-12-11 at 17.29.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70" y="2616575"/>
            <a:ext cx="4762500" cy="698500"/>
          </a:xfrm>
          <a:prstGeom prst="rect">
            <a:avLst/>
          </a:prstGeom>
        </p:spPr>
      </p:pic>
      <p:pic>
        <p:nvPicPr>
          <p:cNvPr id="11" name="Picture 10" descr="Screen Shot 2019-12-11 at 17.29.3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70" y="3315075"/>
            <a:ext cx="16002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260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500" dirty="0">
                <a:cs typeface="Arial"/>
              </a:rPr>
              <a:t>Overview on ESS </a:t>
            </a:r>
            <a:r>
              <a:rPr lang="en-US" sz="2500" dirty="0" smtClean="0">
                <a:cs typeface="Arial"/>
              </a:rPr>
              <a:t>operation</a:t>
            </a:r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Macintosh HD:Users:saeidpirani:Desktop:Screen Shot 2019-10-05 at 18.26.19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58" y="1482591"/>
            <a:ext cx="3297555" cy="2302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Macintosh HD:Users:saeidpirani:Desktop:Screen Shot 2019-11-13 at 15.17.3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6" y="4505732"/>
            <a:ext cx="4641215" cy="143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Macintosh HD:Users:saeidpirani:Desktop:Screen Shot 2019-11-15 at 14.47.18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299" r="373"/>
          <a:stretch/>
        </p:blipFill>
        <p:spPr bwMode="auto">
          <a:xfrm>
            <a:off x="5143188" y="4373255"/>
            <a:ext cx="3843482" cy="16203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Macintosh HD:Users:saeidpirani:Desktop:Screen Shot 2019-10-30 at 14.06.52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362" y="1703500"/>
            <a:ext cx="3919220" cy="23374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4315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5048470" cy="27101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latin typeface="Times New Roman"/>
                <a:cs typeface="Times New Roman"/>
              </a:rPr>
              <a:t>Why we superconducting cavity?</a:t>
            </a:r>
          </a:p>
          <a:p>
            <a:pPr marL="0" indent="0">
              <a:buNone/>
            </a:pPr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1400" dirty="0">
                <a:latin typeface="Times New Roman"/>
                <a:cs typeface="Times New Roman"/>
              </a:rPr>
              <a:t>C</a:t>
            </a:r>
            <a:r>
              <a:rPr lang="en-US" sz="1400" dirty="0" smtClean="0">
                <a:latin typeface="Times New Roman"/>
                <a:cs typeface="Times New Roman"/>
              </a:rPr>
              <a:t>avity </a:t>
            </a:r>
            <a:r>
              <a:rPr lang="en-US" sz="1400" dirty="0">
                <a:latin typeface="Times New Roman"/>
                <a:cs typeface="Times New Roman"/>
              </a:rPr>
              <a:t>power loss increases as square of accelerating voltage </a:t>
            </a:r>
            <a:endParaRPr lang="en-US" sz="1400" dirty="0" smtClean="0">
              <a:latin typeface="Times New Roman"/>
              <a:cs typeface="Times New Roman"/>
            </a:endParaRPr>
          </a:p>
          <a:p>
            <a:endParaRPr lang="en-US" sz="1400" dirty="0" smtClean="0">
              <a:latin typeface="Times New Roman"/>
              <a:cs typeface="Times New Roman"/>
            </a:endParaRPr>
          </a:p>
          <a:p>
            <a:endParaRPr lang="en-US" sz="1400" dirty="0" smtClean="0">
              <a:latin typeface="Times New Roman"/>
              <a:cs typeface="Times New Roman"/>
            </a:endParaRPr>
          </a:p>
          <a:p>
            <a:r>
              <a:rPr lang="en-US" sz="1400" dirty="0">
                <a:latin typeface="Times New Roman"/>
                <a:cs typeface="Times New Roman"/>
              </a:rPr>
              <a:t>Surface resistance in SRF cavities is roughly 6 orders of magnitude lower than copper cavities </a:t>
            </a:r>
            <a:endParaRPr lang="en-US" sz="1400" dirty="0" smtClean="0">
              <a:latin typeface="Times New Roman"/>
              <a:cs typeface="Times New Roman"/>
            </a:endParaRPr>
          </a:p>
          <a:p>
            <a:r>
              <a:rPr lang="en-US" sz="1400" dirty="0" smtClean="0">
                <a:latin typeface="Times New Roman"/>
                <a:cs typeface="Times New Roman"/>
              </a:rPr>
              <a:t>Excessive </a:t>
            </a:r>
            <a:r>
              <a:rPr lang="en-US" sz="1400" dirty="0">
                <a:latin typeface="Times New Roman"/>
                <a:cs typeface="Times New Roman"/>
              </a:rPr>
              <a:t>power loss in CW and long RF pulse </a:t>
            </a:r>
            <a:r>
              <a:rPr lang="en-US" sz="1400" dirty="0" smtClean="0">
                <a:latin typeface="Times New Roman"/>
                <a:cs typeface="Times New Roman"/>
              </a:rPr>
              <a:t>limit </a:t>
            </a:r>
            <a:r>
              <a:rPr lang="en-US" sz="1400" dirty="0">
                <a:latin typeface="Times New Roman"/>
                <a:cs typeface="Times New Roman"/>
              </a:rPr>
              <a:t>acceleration </a:t>
            </a:r>
            <a:r>
              <a:rPr lang="en-US" sz="1400" dirty="0" smtClean="0">
                <a:latin typeface="Times New Roman"/>
                <a:cs typeface="Times New Roman"/>
              </a:rPr>
              <a:t>gradient in copper </a:t>
            </a:r>
            <a:r>
              <a:rPr lang="en-US" sz="1400" dirty="0" smtClean="0">
                <a:latin typeface="Times New Roman"/>
                <a:cs typeface="Times New Roman"/>
              </a:rPr>
              <a:t>cavities to few </a:t>
            </a:r>
            <a:r>
              <a:rPr lang="en-US" sz="1400" dirty="0">
                <a:latin typeface="Times New Roman"/>
                <a:cs typeface="Times New Roman"/>
              </a:rPr>
              <a:t>MV/</a:t>
            </a:r>
            <a:r>
              <a:rPr lang="en-US" sz="1400" dirty="0" smtClean="0">
                <a:latin typeface="Times New Roman"/>
                <a:cs typeface="Times New Roman"/>
              </a:rPr>
              <a:t>m, while </a:t>
            </a:r>
            <a:r>
              <a:rPr lang="en-US" sz="1400" dirty="0" smtClean="0">
                <a:latin typeface="Times New Roman"/>
                <a:cs typeface="Times New Roman"/>
              </a:rPr>
              <a:t>an SRF </a:t>
            </a:r>
            <a:r>
              <a:rPr lang="en-US" sz="1400" dirty="0">
                <a:latin typeface="Times New Roman"/>
                <a:cs typeface="Times New Roman"/>
              </a:rPr>
              <a:t>cavity can </a:t>
            </a:r>
            <a:r>
              <a:rPr lang="en-US" sz="1400" dirty="0" smtClean="0">
                <a:latin typeface="Times New Roman"/>
                <a:cs typeface="Times New Roman"/>
              </a:rPr>
              <a:t>have much higher gradients </a:t>
            </a:r>
            <a:r>
              <a:rPr lang="en-US" sz="1400" dirty="0">
                <a:latin typeface="Times New Roman"/>
                <a:cs typeface="Times New Roman"/>
              </a:rPr>
              <a:t>at 2 K </a:t>
            </a:r>
            <a:endParaRPr lang="en-US" sz="1400" dirty="0" smtClean="0">
              <a:latin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 descr="Screen Shot 2019-12-12 at 06.11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561" y="2650509"/>
            <a:ext cx="1132414" cy="3266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4722" r="17093"/>
          <a:stretch/>
        </p:blipFill>
        <p:spPr>
          <a:xfrm>
            <a:off x="6221102" y="1479449"/>
            <a:ext cx="2797795" cy="2339999"/>
          </a:xfrm>
          <a:prstGeom prst="rect">
            <a:avLst/>
          </a:prstGeom>
          <a:ln w="19050">
            <a:noFill/>
          </a:ln>
        </p:spPr>
      </p:pic>
      <p:pic>
        <p:nvPicPr>
          <p:cNvPr id="8" name="Picture 7" descr="Macintosh HD:Users:saeidpirani:Desktop:Screen Shot 2019-12-04 at 15.04.01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0" y="4918231"/>
            <a:ext cx="1008119" cy="930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879" y="5894986"/>
            <a:ext cx="2427774" cy="8272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7" t="68392" r="17609"/>
          <a:stretch/>
        </p:blipFill>
        <p:spPr>
          <a:xfrm rot="16200000">
            <a:off x="2209374" y="5395920"/>
            <a:ext cx="1779548" cy="647999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" t="5981" r="37852" b="41813"/>
          <a:stretch/>
        </p:blipFill>
        <p:spPr bwMode="auto">
          <a:xfrm rot="16200000" flipH="1">
            <a:off x="3046746" y="5406409"/>
            <a:ext cx="1589229" cy="61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84505" y="4943988"/>
            <a:ext cx="16882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/>
                <a:cs typeface="Times New Roman"/>
              </a:rPr>
              <a:t>Main </a:t>
            </a:r>
            <a:r>
              <a:rPr lang="en-US" sz="1200" dirty="0" err="1">
                <a:latin typeface="Times New Roman"/>
                <a:cs typeface="Times New Roman"/>
              </a:rPr>
              <a:t>criterias</a:t>
            </a:r>
            <a:r>
              <a:rPr lang="en-US" sz="1200" dirty="0">
                <a:latin typeface="Times New Roman"/>
                <a:cs typeface="Times New Roman"/>
              </a:rPr>
              <a:t> in the SRF section </a:t>
            </a:r>
            <a:r>
              <a:rPr lang="en-US" sz="1200" dirty="0" smtClean="0">
                <a:latin typeface="Times New Roman"/>
                <a:cs typeface="Times New Roman"/>
              </a:rPr>
              <a:t>design: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latin typeface="Times New Roman"/>
                <a:cs typeface="Times New Roman"/>
              </a:rPr>
              <a:t>construction cost</a:t>
            </a:r>
            <a:endParaRPr lang="en-US" sz="1200" dirty="0">
              <a:latin typeface="Times New Roman"/>
              <a:cs typeface="Times New Roman"/>
            </a:endParaRP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latin typeface="Times New Roman"/>
                <a:cs typeface="Times New Roman"/>
              </a:rPr>
              <a:t>power consumption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latin typeface="Times New Roman"/>
                <a:cs typeface="Times New Roman"/>
              </a:rPr>
              <a:t>Reliability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latin typeface="Times New Roman"/>
                <a:cs typeface="Times New Roman"/>
              </a:rPr>
              <a:t>maintenance </a:t>
            </a:r>
            <a:endParaRPr lang="en-US" sz="1200" dirty="0">
              <a:latin typeface="Times New Roman"/>
              <a:cs typeface="Times New Roman"/>
            </a:endParaRPr>
          </a:p>
        </p:txBody>
      </p:sp>
      <p:pic>
        <p:nvPicPr>
          <p:cNvPr id="13" name="Picture 12" descr="Macintosh HD:Users:saeidpirani:Desktop:Screen Shot 2019-12-09 at 14.04.23.png"/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565" y="4424442"/>
            <a:ext cx="756920" cy="1724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Macintosh HD:Users:saeidpirani:Desktop:Screen Shot 2019-12-02 at 18.02.30.png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0" r="3079"/>
          <a:stretch/>
        </p:blipFill>
        <p:spPr bwMode="auto">
          <a:xfrm>
            <a:off x="6989561" y="4223779"/>
            <a:ext cx="556260" cy="19761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424770" y="145677"/>
            <a:ext cx="6195230" cy="1143000"/>
          </a:xfrm>
        </p:spPr>
        <p:txBody>
          <a:bodyPr>
            <a:normAutofit/>
          </a:bodyPr>
          <a:lstStyle/>
          <a:p>
            <a:r>
              <a:rPr lang="en-US" sz="2500" dirty="0">
                <a:cs typeface="Arial"/>
              </a:rPr>
              <a:t>Overview on ESS </a:t>
            </a:r>
            <a:r>
              <a:rPr lang="en-US" sz="2500" dirty="0" smtClean="0">
                <a:cs typeface="Arial"/>
              </a:rPr>
              <a:t>operation</a:t>
            </a:r>
            <a:endParaRPr lang="en-US" sz="2500" dirty="0"/>
          </a:p>
        </p:txBody>
      </p:sp>
      <p:sp>
        <p:nvSpPr>
          <p:cNvPr id="5" name="Rectangle 4"/>
          <p:cNvSpPr/>
          <p:nvPr/>
        </p:nvSpPr>
        <p:spPr>
          <a:xfrm>
            <a:off x="534446" y="4294909"/>
            <a:ext cx="5347057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Application of SRF cavities in ESS linac are based on required high acceleration gradient and long RF pulse length </a:t>
            </a:r>
            <a:endParaRPr lang="en-US" sz="1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69318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15810" y="3362020"/>
            <a:ext cx="7196599" cy="74140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latin typeface="Times New Roman"/>
                <a:cs typeface="Times New Roman"/>
              </a:rPr>
              <a:t>Cavity Electromagnetic Design and Construction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79430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500" dirty="0">
                <a:cs typeface="Arial"/>
              </a:rPr>
              <a:t>Elliptical cavity design &amp; fabrication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38666" y="1600200"/>
            <a:ext cx="4495031" cy="4449618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GB" sz="1400" dirty="0" smtClean="0">
                <a:latin typeface="Times New Roman"/>
                <a:cs typeface="Times New Roman"/>
              </a:rPr>
              <a:t>Main considerations in an elliptical cavity design</a:t>
            </a:r>
          </a:p>
          <a:p>
            <a:pPr marL="0" lvl="0" indent="0">
              <a:buNone/>
            </a:pPr>
            <a:endParaRPr lang="en-GB" sz="1400" dirty="0" smtClean="0">
              <a:latin typeface="Times New Roman"/>
              <a:cs typeface="Times New Roman"/>
            </a:endParaRPr>
          </a:p>
          <a:p>
            <a:pPr lvl="0"/>
            <a:r>
              <a:rPr lang="en-GB" sz="1400" dirty="0" smtClean="0">
                <a:latin typeface="Times New Roman"/>
                <a:cs typeface="Times New Roman"/>
              </a:rPr>
              <a:t>Large </a:t>
            </a:r>
            <a:r>
              <a:rPr lang="en-GB" sz="1400" dirty="0">
                <a:latin typeface="Times New Roman"/>
                <a:cs typeface="Times New Roman"/>
              </a:rPr>
              <a:t>cell to cell coupling factor (</a:t>
            </a:r>
            <a:r>
              <a:rPr lang="en-GB" sz="1400" i="1" dirty="0" err="1">
                <a:latin typeface="Times New Roman"/>
                <a:cs typeface="Times New Roman"/>
              </a:rPr>
              <a:t>kcc</a:t>
            </a:r>
            <a:r>
              <a:rPr lang="en-GB" sz="1400" dirty="0">
                <a:latin typeface="Times New Roman"/>
                <a:cs typeface="Times New Roman"/>
              </a:rPr>
              <a:t>)</a:t>
            </a:r>
            <a:endParaRPr lang="en-US" sz="1400" dirty="0">
              <a:latin typeface="Times New Roman"/>
              <a:cs typeface="Times New Roman"/>
            </a:endParaRPr>
          </a:p>
          <a:p>
            <a:pPr lvl="0"/>
            <a:r>
              <a:rPr lang="en-GB" sz="1400" dirty="0">
                <a:latin typeface="Times New Roman"/>
                <a:cs typeface="Times New Roman"/>
              </a:rPr>
              <a:t>Equator ellipse ratio equal to one (R=B/A)</a:t>
            </a:r>
            <a:endParaRPr lang="en-US" sz="1400" dirty="0">
              <a:latin typeface="Times New Roman"/>
              <a:cs typeface="Times New Roman"/>
            </a:endParaRPr>
          </a:p>
          <a:p>
            <a:pPr lvl="0"/>
            <a:r>
              <a:rPr lang="en-GB" sz="1400" dirty="0">
                <a:latin typeface="Times New Roman"/>
                <a:cs typeface="Times New Roman"/>
              </a:rPr>
              <a:t>Tuning iris ellipse ratio (r=b/a) for lowest </a:t>
            </a:r>
            <a:r>
              <a:rPr lang="en-GB" sz="1400" i="1" dirty="0" err="1">
                <a:latin typeface="Times New Roman"/>
                <a:cs typeface="Times New Roman"/>
              </a:rPr>
              <a:t>Epeak</a:t>
            </a:r>
            <a:r>
              <a:rPr lang="en-GB" sz="1400" dirty="0">
                <a:latin typeface="Times New Roman"/>
                <a:cs typeface="Times New Roman"/>
              </a:rPr>
              <a:t>/</a:t>
            </a:r>
            <a:r>
              <a:rPr lang="en-GB" sz="1400" i="1" dirty="0" err="1">
                <a:latin typeface="Times New Roman"/>
                <a:cs typeface="Times New Roman"/>
              </a:rPr>
              <a:t>Eacc</a:t>
            </a:r>
            <a:endParaRPr lang="en-US" sz="1400" dirty="0">
              <a:latin typeface="Times New Roman"/>
              <a:cs typeface="Times New Roman"/>
            </a:endParaRPr>
          </a:p>
          <a:p>
            <a:pPr lvl="0"/>
            <a:r>
              <a:rPr lang="en-GB" sz="1400" dirty="0">
                <a:latin typeface="Times New Roman"/>
                <a:cs typeface="Times New Roman"/>
              </a:rPr>
              <a:t>Using the cell radius for half-cell </a:t>
            </a:r>
            <a:r>
              <a:rPr lang="en-GB" sz="1400" i="1" dirty="0">
                <a:latin typeface="Times New Roman"/>
                <a:cs typeface="Times New Roman"/>
              </a:rPr>
              <a:t>π</a:t>
            </a:r>
            <a:r>
              <a:rPr lang="en-GB" sz="1400" dirty="0">
                <a:latin typeface="Times New Roman"/>
                <a:cs typeface="Times New Roman"/>
              </a:rPr>
              <a:t>-mode frequency tuning</a:t>
            </a:r>
            <a:endParaRPr lang="en-US" sz="1400" dirty="0">
              <a:latin typeface="Times New Roman"/>
              <a:cs typeface="Times New Roman"/>
            </a:endParaRPr>
          </a:p>
          <a:p>
            <a:pPr lvl="0"/>
            <a:r>
              <a:rPr lang="en-GB" sz="1400" dirty="0">
                <a:latin typeface="Times New Roman"/>
                <a:cs typeface="Times New Roman"/>
              </a:rPr>
              <a:t>Using the sidewall distance to the iris plane to provide balance between </a:t>
            </a:r>
            <a:r>
              <a:rPr lang="en-GB" sz="1400" dirty="0" err="1">
                <a:latin typeface="Times New Roman"/>
                <a:cs typeface="Times New Roman"/>
              </a:rPr>
              <a:t>E</a:t>
            </a:r>
            <a:r>
              <a:rPr lang="en-GB" sz="1400" baseline="-25000" dirty="0" err="1">
                <a:latin typeface="Times New Roman"/>
                <a:cs typeface="Times New Roman"/>
              </a:rPr>
              <a:t>peak</a:t>
            </a:r>
            <a:r>
              <a:rPr lang="en-GB" sz="1400" dirty="0">
                <a:latin typeface="Times New Roman"/>
                <a:cs typeface="Times New Roman"/>
              </a:rPr>
              <a:t> and </a:t>
            </a:r>
            <a:r>
              <a:rPr lang="en-GB" sz="1400" i="1" dirty="0" err="1">
                <a:latin typeface="Times New Roman"/>
                <a:cs typeface="Times New Roman"/>
              </a:rPr>
              <a:t>kcc</a:t>
            </a:r>
            <a:r>
              <a:rPr lang="en-GB" sz="1400" dirty="0">
                <a:latin typeface="Times New Roman"/>
                <a:cs typeface="Times New Roman"/>
              </a:rPr>
              <a:t>. </a:t>
            </a:r>
            <a:endParaRPr lang="en-US" sz="1400" dirty="0">
              <a:latin typeface="Times New Roman"/>
              <a:cs typeface="Times New Roman"/>
            </a:endParaRPr>
          </a:p>
          <a:p>
            <a:pPr lvl="0"/>
            <a:r>
              <a:rPr lang="en-GB" sz="1400" dirty="0">
                <a:latin typeface="Times New Roman"/>
                <a:cs typeface="Times New Roman"/>
              </a:rPr>
              <a:t>Design of the half-cell length based on the </a:t>
            </a:r>
            <a:r>
              <a:rPr lang="en-GB" sz="1400" i="1" dirty="0">
                <a:latin typeface="Times New Roman"/>
                <a:cs typeface="Times New Roman"/>
              </a:rPr>
              <a:t>π</a:t>
            </a:r>
            <a:r>
              <a:rPr lang="en-GB" sz="1400" dirty="0">
                <a:latin typeface="Times New Roman"/>
                <a:cs typeface="Times New Roman"/>
              </a:rPr>
              <a:t>-mode half wavelength and relative velocity of the particle to the speed of light</a:t>
            </a:r>
            <a:endParaRPr lang="en-US" sz="1400" dirty="0">
              <a:latin typeface="Times New Roman"/>
              <a:cs typeface="Times New Roman"/>
            </a:endParaRPr>
          </a:p>
          <a:p>
            <a:pPr lvl="0"/>
            <a:r>
              <a:rPr lang="en-GB" sz="1400" dirty="0">
                <a:latin typeface="Times New Roman"/>
                <a:cs typeface="Times New Roman"/>
              </a:rPr>
              <a:t>Considering the beam pipe effect in the end-half-cell design</a:t>
            </a:r>
            <a:endParaRPr lang="en-US" sz="1400" dirty="0">
              <a:latin typeface="Times New Roman"/>
              <a:cs typeface="Times New Roman"/>
            </a:endParaRPr>
          </a:p>
          <a:p>
            <a:pPr lvl="0"/>
            <a:r>
              <a:rPr lang="en-GB" sz="1400" dirty="0">
                <a:latin typeface="Times New Roman"/>
                <a:cs typeface="Times New Roman"/>
              </a:rPr>
              <a:t>Tuning the end-half-cell on the main coupler side for the desired </a:t>
            </a:r>
            <a:r>
              <a:rPr lang="en-GB" sz="1400" dirty="0" smtClean="0">
                <a:latin typeface="Times New Roman"/>
                <a:cs typeface="Times New Roman"/>
              </a:rPr>
              <a:t>coupling (</a:t>
            </a:r>
            <a:r>
              <a:rPr lang="en-GB" sz="1400" dirty="0" err="1" smtClean="0">
                <a:latin typeface="Times New Roman"/>
                <a:cs typeface="Times New Roman"/>
              </a:rPr>
              <a:t>Q</a:t>
            </a:r>
            <a:r>
              <a:rPr lang="en-GB" sz="1400" baseline="-25000" dirty="0" err="1" smtClean="0">
                <a:latin typeface="Times New Roman"/>
                <a:cs typeface="Times New Roman"/>
              </a:rPr>
              <a:t>ext</a:t>
            </a:r>
            <a:r>
              <a:rPr lang="en-GB" sz="1400" dirty="0" smtClean="0">
                <a:latin typeface="Times New Roman"/>
                <a:cs typeface="Times New Roman"/>
              </a:rPr>
              <a:t>)</a:t>
            </a:r>
            <a:endParaRPr lang="en-US" sz="1400" dirty="0">
              <a:latin typeface="Times New Roman"/>
              <a:cs typeface="Times New Roman"/>
            </a:endParaRPr>
          </a:p>
          <a:p>
            <a:endParaRPr lang="en-US" sz="1400" dirty="0">
              <a:latin typeface="Times New Roman"/>
              <a:cs typeface="Times New Roman"/>
            </a:endParaRPr>
          </a:p>
        </p:txBody>
      </p:sp>
      <p:pic>
        <p:nvPicPr>
          <p:cNvPr id="6" name="Picture 5" descr="Macintosh HD:Users:saeidpirani:Desktop:Screen Shot 2019-10-12 at 14.28.14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728" y="1506201"/>
            <a:ext cx="1377872" cy="1256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034" y="1106550"/>
            <a:ext cx="2634965" cy="2088000"/>
          </a:xfrm>
          <a:prstGeom prst="rect">
            <a:avLst/>
          </a:prstGeom>
        </p:spPr>
      </p:pic>
      <p:pic>
        <p:nvPicPr>
          <p:cNvPr id="10" name="Picture 9" descr="Screen Shot 2019-12-11 at 19.55.0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435" y="3428830"/>
            <a:ext cx="2906971" cy="1511999"/>
          </a:xfrm>
          <a:prstGeom prst="rect">
            <a:avLst/>
          </a:prstGeom>
        </p:spPr>
      </p:pic>
      <p:pic>
        <p:nvPicPr>
          <p:cNvPr id="11" name="Picture 10" descr="Screen Shot 2019-12-11 at 19.55.3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435" y="5232204"/>
            <a:ext cx="2906971" cy="151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91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 descr="Screen Shot 2019-12-11 at 19.52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816" y="2186324"/>
            <a:ext cx="3798773" cy="288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36"/>
          <a:stretch/>
        </p:blipFill>
        <p:spPr bwMode="auto">
          <a:xfrm>
            <a:off x="364685" y="1622750"/>
            <a:ext cx="3018943" cy="1116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20"/>
          <a:stretch/>
        </p:blipFill>
        <p:spPr bwMode="auto">
          <a:xfrm>
            <a:off x="364685" y="2808072"/>
            <a:ext cx="3018943" cy="118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Screen Shot 2019-12-12 at 06.39.0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86" y="4616992"/>
            <a:ext cx="3437898" cy="1620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424770" y="145677"/>
            <a:ext cx="6195230" cy="1143000"/>
          </a:xfrm>
        </p:spPr>
        <p:txBody>
          <a:bodyPr>
            <a:normAutofit/>
          </a:bodyPr>
          <a:lstStyle/>
          <a:p>
            <a:r>
              <a:rPr lang="en-US" sz="2500" dirty="0">
                <a:cs typeface="Arial"/>
              </a:rPr>
              <a:t>Elliptical cavity design &amp; fabrication</a:t>
            </a:r>
          </a:p>
        </p:txBody>
      </p:sp>
    </p:spTree>
    <p:extLst>
      <p:ext uri="{BB962C8B-B14F-4D97-AF65-F5344CB8AC3E}">
        <p14:creationId xmlns:p14="http://schemas.microsoft.com/office/powerpoint/2010/main" val="3127925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059" y="1288677"/>
            <a:ext cx="4496435" cy="124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Macintosh HD:Users:saeidpirani:Desktop:Work:Lund University:Courses:Accelerator Physics Labouratory:Course Project:report pic:Qext and FF2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059" y="2640016"/>
            <a:ext cx="4498340" cy="1329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Screen Shot 2019-12-11 at 19.57.2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059" y="4029674"/>
            <a:ext cx="4496435" cy="1385875"/>
          </a:xfrm>
          <a:prstGeom prst="rect">
            <a:avLst/>
          </a:prstGeom>
        </p:spPr>
      </p:pic>
      <p:pic>
        <p:nvPicPr>
          <p:cNvPr id="9" name="Picture 8" descr="Screen Shot 2019-12-11 at 19.57.4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059" y="5481615"/>
            <a:ext cx="4496435" cy="1332000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7"/>
          <a:stretch/>
        </p:blipFill>
        <p:spPr bwMode="auto">
          <a:xfrm>
            <a:off x="292247" y="1655337"/>
            <a:ext cx="2482215" cy="16846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462" y="1619777"/>
            <a:ext cx="1439545" cy="1720215"/>
          </a:xfrm>
          <a:prstGeom prst="rect">
            <a:avLst/>
          </a:prstGeom>
        </p:spPr>
      </p:pic>
      <p:pic>
        <p:nvPicPr>
          <p:cNvPr id="14" name="Picture 13" descr="Macintosh HD:Users:saeidpirani:Desktop:Work:LASA:6 cell cavity Sim:pickUp &amp; FPC antenna design for vertical test:FPC antenna for 1.28 coupling factor.pn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60"/>
          <a:stretch/>
        </p:blipFill>
        <p:spPr bwMode="auto">
          <a:xfrm>
            <a:off x="292247" y="4190595"/>
            <a:ext cx="2265045" cy="13354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 descr="Macintosh HD:Users:saeidpirani:Desktop:Work:Lund University:Courses:Accelerator Physics Labouratory:Course Project:report pic:cavity pickup.pn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449" y="4187105"/>
            <a:ext cx="1152525" cy="128651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424770" y="145677"/>
            <a:ext cx="6195230" cy="1143000"/>
          </a:xfrm>
        </p:spPr>
        <p:txBody>
          <a:bodyPr>
            <a:normAutofit/>
          </a:bodyPr>
          <a:lstStyle/>
          <a:p>
            <a:r>
              <a:rPr lang="en-US" sz="2500" dirty="0">
                <a:cs typeface="Arial"/>
              </a:rPr>
              <a:t>Elliptical cavity design &amp; fabrication</a:t>
            </a:r>
          </a:p>
        </p:txBody>
      </p:sp>
    </p:spTree>
    <p:extLst>
      <p:ext uri="{BB962C8B-B14F-4D97-AF65-F5344CB8AC3E}">
        <p14:creationId xmlns:p14="http://schemas.microsoft.com/office/powerpoint/2010/main" val="1649020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275" y="2236736"/>
            <a:ext cx="2453237" cy="19439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4" t="25047" r="16783" b="5341"/>
          <a:stretch/>
        </p:blipFill>
        <p:spPr bwMode="auto">
          <a:xfrm>
            <a:off x="6489531" y="1516078"/>
            <a:ext cx="1874728" cy="13679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0" b="24772"/>
          <a:stretch/>
        </p:blipFill>
        <p:spPr bwMode="auto">
          <a:xfrm>
            <a:off x="6475420" y="2934493"/>
            <a:ext cx="1888839" cy="12462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84"/>
          <a:stretch/>
        </p:blipFill>
        <p:spPr bwMode="auto">
          <a:xfrm>
            <a:off x="57265" y="1434200"/>
            <a:ext cx="1434187" cy="1056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 descr="C:\Users\michelato\Desktop\cp_ingot work\pictures\2015_11_24 FirstCutResult (15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5" t="26334" r="16135" b="7303"/>
          <a:stretch>
            <a:fillRect/>
          </a:stretch>
        </p:blipFill>
        <p:spPr bwMode="auto">
          <a:xfrm>
            <a:off x="1492501" y="1434200"/>
            <a:ext cx="1382027" cy="1054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45" y="2600632"/>
            <a:ext cx="1360525" cy="102039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61512" y="500927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814"/>
          <a:stretch/>
        </p:blipFill>
        <p:spPr>
          <a:xfrm>
            <a:off x="1535858" y="2600632"/>
            <a:ext cx="1338670" cy="102039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95290" y="533852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8" name="Picture 1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45" y="3696177"/>
            <a:ext cx="1205730" cy="1595818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9750" y="3696178"/>
            <a:ext cx="669258" cy="159581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385733" y="534340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1" name="Picture 9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5" y="5378602"/>
            <a:ext cx="1867791" cy="1109822"/>
          </a:xfrm>
          <a:prstGeom prst="rect">
            <a:avLst/>
          </a:prstGeom>
        </p:spPr>
      </p:pic>
      <p:pic>
        <p:nvPicPr>
          <p:cNvPr id="22" name="Picture 21" descr="Screen Shot 2019-12-11 at 20.01.20.pn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4"/>
          <a:stretch/>
        </p:blipFill>
        <p:spPr>
          <a:xfrm>
            <a:off x="3912805" y="5009270"/>
            <a:ext cx="3976407" cy="115199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367938" y="4763049"/>
            <a:ext cx="32299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Times New Roman"/>
                <a:cs typeface="Times New Roman"/>
              </a:rPr>
              <a:t>Inner HC frequency evolution from nominal 704.42 </a:t>
            </a:r>
            <a:r>
              <a:rPr lang="en-US" sz="1000" dirty="0" smtClean="0">
                <a:latin typeface="Times New Roman"/>
                <a:cs typeface="Times New Roman"/>
              </a:rPr>
              <a:t>MHz</a:t>
            </a:r>
            <a:endParaRPr lang="en-US" sz="1000" dirty="0">
              <a:latin typeface="Times New Roman"/>
              <a:cs typeface="Times New Roman"/>
            </a:endParaRP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424770" y="145677"/>
            <a:ext cx="6195230" cy="1143000"/>
          </a:xfrm>
        </p:spPr>
        <p:txBody>
          <a:bodyPr>
            <a:normAutofit/>
          </a:bodyPr>
          <a:lstStyle/>
          <a:p>
            <a:r>
              <a:rPr lang="en-US" sz="2500" dirty="0">
                <a:cs typeface="Arial"/>
              </a:rPr>
              <a:t>Elliptical cavity design &amp; fabrication</a:t>
            </a:r>
          </a:p>
        </p:txBody>
      </p:sp>
    </p:spTree>
    <p:extLst>
      <p:ext uri="{BB962C8B-B14F-4D97-AF65-F5344CB8AC3E}">
        <p14:creationId xmlns:p14="http://schemas.microsoft.com/office/powerpoint/2010/main" val="2372816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0" grpId="0"/>
      <p:bldP spid="23" grpId="0"/>
    </p:bldLst>
  </p:timing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ESS_template.potx" id="{29605D3A-C6B2-47B2-B6C7-2348DA9F8256}" vid="{BB30018D-AF88-48DF-8E0E-30811F7D3F5D}"/>
    </a:ext>
  </a:extLst>
</a:theme>
</file>

<file path=ppt/theme/theme2.xml><?xml version="1.0" encoding="utf-8"?>
<a:theme xmlns:a="http://schemas.openxmlformats.org/drawingml/2006/main" name="DESY European XFEL">
  <a:themeElements>
    <a:clrScheme name="DESY 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DESY European XF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8" charset="-128"/>
          </a:defRPr>
        </a:defPPr>
      </a:lstStyle>
    </a:ln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ESS_template.potx" id="{29605D3A-C6B2-47B2-B6C7-2348DA9F8256}" vid="{22DA3E37-142C-47F4-81D2-BA99E0BD9C23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27439</TotalTime>
  <Words>654</Words>
  <Application>Microsoft Macintosh PowerPoint</Application>
  <PresentationFormat>On-screen Show (4:3)</PresentationFormat>
  <Paragraphs>116</Paragraphs>
  <Slides>24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ESS Core Powerpoint</vt:lpstr>
      <vt:lpstr>DESY European XFEL</vt:lpstr>
      <vt:lpstr>PowerPoint Presentation</vt:lpstr>
      <vt:lpstr>Outline</vt:lpstr>
      <vt:lpstr>Overview on ESS operation</vt:lpstr>
      <vt:lpstr>Overview on ESS operation</vt:lpstr>
      <vt:lpstr>PowerPoint Presentation</vt:lpstr>
      <vt:lpstr>Elliptical cavity design &amp; fabrication</vt:lpstr>
      <vt:lpstr>Elliptical cavity design &amp; fabrication</vt:lpstr>
      <vt:lpstr>Elliptical cavity design &amp; fabrication</vt:lpstr>
      <vt:lpstr>Elliptical cavity design &amp; fabrication</vt:lpstr>
      <vt:lpstr>PowerPoint Presentation</vt:lpstr>
      <vt:lpstr>Cavity higher order modes</vt:lpstr>
      <vt:lpstr>Cavity higher order modes</vt:lpstr>
      <vt:lpstr>Cavity higher order modes</vt:lpstr>
      <vt:lpstr>Cavity higher order modes</vt:lpstr>
      <vt:lpstr>Cavity higher order modes</vt:lpstr>
      <vt:lpstr>PowerPoint Presentation</vt:lpstr>
      <vt:lpstr>Cavity field emission</vt:lpstr>
      <vt:lpstr>Cavity field emission</vt:lpstr>
      <vt:lpstr>Cavity field emission</vt:lpstr>
      <vt:lpstr>Cavity field emission</vt:lpstr>
      <vt:lpstr>Cavity field emission</vt:lpstr>
      <vt:lpstr>PowerPoint Presentation</vt:lpstr>
      <vt:lpstr>PowerPoint Presentation</vt:lpstr>
      <vt:lpstr>PowerPoint Presentation</vt:lpstr>
    </vt:vector>
  </TitlesOfParts>
  <Company>European Spallation Source ESS 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&lt;Project/topic&gt;</dc:title>
  <dc:creator>Rocco Paparella</dc:creator>
  <cp:lastModifiedBy>ESS User</cp:lastModifiedBy>
  <cp:revision>1300</cp:revision>
  <cp:lastPrinted>2017-11-08T16:32:32Z</cp:lastPrinted>
  <dcterms:created xsi:type="dcterms:W3CDTF">2015-03-24T10:23:58Z</dcterms:created>
  <dcterms:modified xsi:type="dcterms:W3CDTF">2019-12-12T09:04:13Z</dcterms:modified>
</cp:coreProperties>
</file>