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7" r:id="rId6"/>
    <p:sldId id="276" r:id="rId7"/>
    <p:sldId id="278" r:id="rId8"/>
    <p:sldId id="279" r:id="rId9"/>
    <p:sldId id="280" r:id="rId10"/>
    <p:sldId id="282" r:id="rId11"/>
    <p:sldId id="284" r:id="rId12"/>
    <p:sldId id="283" r:id="rId13"/>
    <p:sldId id="285" r:id="rId14"/>
    <p:sldId id="286" r:id="rId15"/>
    <p:sldId id="28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0" d="100"/>
          <a:sy n="110" d="100"/>
        </p:scale>
        <p:origin x="63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2EEFE-BDF3-4849-A553-4D61B8E8FC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7F04BAE-B145-413E-A76A-1599764435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38AE523-8CC0-4514-AA74-B225DDDEC628}"/>
              </a:ext>
            </a:extLst>
          </p:cNvPr>
          <p:cNvSpPr>
            <a:spLocks noGrp="1"/>
          </p:cNvSpPr>
          <p:nvPr>
            <p:ph type="dt" sz="half" idx="10"/>
          </p:nvPr>
        </p:nvSpPr>
        <p:spPr/>
        <p:txBody>
          <a:bodyPr/>
          <a:lstStyle/>
          <a:p>
            <a:fld id="{0DAB7CBE-EF08-445D-9126-2A9104ACCDB0}" type="datetimeFigureOut">
              <a:rPr lang="en-AU" smtClean="0"/>
              <a:t>28/05/2020</a:t>
            </a:fld>
            <a:endParaRPr lang="en-AU"/>
          </a:p>
        </p:txBody>
      </p:sp>
      <p:sp>
        <p:nvSpPr>
          <p:cNvPr id="5" name="Footer Placeholder 4">
            <a:extLst>
              <a:ext uri="{FF2B5EF4-FFF2-40B4-BE49-F238E27FC236}">
                <a16:creationId xmlns:a16="http://schemas.microsoft.com/office/drawing/2014/main" id="{FDC0C5D3-CB3B-4043-B329-03893526E99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4CE7140-1EBE-48AB-B86A-94B5A4DB017C}"/>
              </a:ext>
            </a:extLst>
          </p:cNvPr>
          <p:cNvSpPr>
            <a:spLocks noGrp="1"/>
          </p:cNvSpPr>
          <p:nvPr>
            <p:ph type="sldNum" sz="quarter" idx="12"/>
          </p:nvPr>
        </p:nvSpPr>
        <p:spPr/>
        <p:txBody>
          <a:bodyPr/>
          <a:lstStyle/>
          <a:p>
            <a:fld id="{1579EE45-CF4A-4DD2-8530-C87C820FDAA1}" type="slidenum">
              <a:rPr lang="en-AU" smtClean="0"/>
              <a:t>‹#›</a:t>
            </a:fld>
            <a:endParaRPr lang="en-AU"/>
          </a:p>
        </p:txBody>
      </p:sp>
    </p:spTree>
    <p:extLst>
      <p:ext uri="{BB962C8B-B14F-4D97-AF65-F5344CB8AC3E}">
        <p14:creationId xmlns:p14="http://schemas.microsoft.com/office/powerpoint/2010/main" val="2332105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F27D3-86D9-404E-AA05-05389D5FD09B}"/>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F2ED2D8-561D-452C-8A3C-A12E5FAE11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CE52E43-517F-470F-9B22-A339DA86E280}"/>
              </a:ext>
            </a:extLst>
          </p:cNvPr>
          <p:cNvSpPr>
            <a:spLocks noGrp="1"/>
          </p:cNvSpPr>
          <p:nvPr>
            <p:ph type="dt" sz="half" idx="10"/>
          </p:nvPr>
        </p:nvSpPr>
        <p:spPr/>
        <p:txBody>
          <a:bodyPr/>
          <a:lstStyle/>
          <a:p>
            <a:fld id="{0DAB7CBE-EF08-445D-9126-2A9104ACCDB0}" type="datetimeFigureOut">
              <a:rPr lang="en-AU" smtClean="0"/>
              <a:t>28/05/2020</a:t>
            </a:fld>
            <a:endParaRPr lang="en-AU"/>
          </a:p>
        </p:txBody>
      </p:sp>
      <p:sp>
        <p:nvSpPr>
          <p:cNvPr id="5" name="Footer Placeholder 4">
            <a:extLst>
              <a:ext uri="{FF2B5EF4-FFF2-40B4-BE49-F238E27FC236}">
                <a16:creationId xmlns:a16="http://schemas.microsoft.com/office/drawing/2014/main" id="{C683E8C4-8957-4176-BCED-3177BC0A57F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CA68AF4-63AA-4AFB-ABEE-E0EA64734D2E}"/>
              </a:ext>
            </a:extLst>
          </p:cNvPr>
          <p:cNvSpPr>
            <a:spLocks noGrp="1"/>
          </p:cNvSpPr>
          <p:nvPr>
            <p:ph type="sldNum" sz="quarter" idx="12"/>
          </p:nvPr>
        </p:nvSpPr>
        <p:spPr/>
        <p:txBody>
          <a:bodyPr/>
          <a:lstStyle/>
          <a:p>
            <a:fld id="{1579EE45-CF4A-4DD2-8530-C87C820FDAA1}" type="slidenum">
              <a:rPr lang="en-AU" smtClean="0"/>
              <a:t>‹#›</a:t>
            </a:fld>
            <a:endParaRPr lang="en-AU"/>
          </a:p>
        </p:txBody>
      </p:sp>
    </p:spTree>
    <p:extLst>
      <p:ext uri="{BB962C8B-B14F-4D97-AF65-F5344CB8AC3E}">
        <p14:creationId xmlns:p14="http://schemas.microsoft.com/office/powerpoint/2010/main" val="404127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725315-A58A-4D5C-94D8-ABF2FCF9FD4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1C3A928-9C63-4322-B6EC-BBC7EADFF4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AFF5BD4-A136-42A3-AD24-376095C37FBB}"/>
              </a:ext>
            </a:extLst>
          </p:cNvPr>
          <p:cNvSpPr>
            <a:spLocks noGrp="1"/>
          </p:cNvSpPr>
          <p:nvPr>
            <p:ph type="dt" sz="half" idx="10"/>
          </p:nvPr>
        </p:nvSpPr>
        <p:spPr/>
        <p:txBody>
          <a:bodyPr/>
          <a:lstStyle/>
          <a:p>
            <a:fld id="{0DAB7CBE-EF08-445D-9126-2A9104ACCDB0}" type="datetimeFigureOut">
              <a:rPr lang="en-AU" smtClean="0"/>
              <a:t>28/05/2020</a:t>
            </a:fld>
            <a:endParaRPr lang="en-AU"/>
          </a:p>
        </p:txBody>
      </p:sp>
      <p:sp>
        <p:nvSpPr>
          <p:cNvPr id="5" name="Footer Placeholder 4">
            <a:extLst>
              <a:ext uri="{FF2B5EF4-FFF2-40B4-BE49-F238E27FC236}">
                <a16:creationId xmlns:a16="http://schemas.microsoft.com/office/drawing/2014/main" id="{1DB32D22-4C2E-4660-9773-F088132D404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BD33841-AFD7-446E-A98C-B7BF555E50D6}"/>
              </a:ext>
            </a:extLst>
          </p:cNvPr>
          <p:cNvSpPr>
            <a:spLocks noGrp="1"/>
          </p:cNvSpPr>
          <p:nvPr>
            <p:ph type="sldNum" sz="quarter" idx="12"/>
          </p:nvPr>
        </p:nvSpPr>
        <p:spPr/>
        <p:txBody>
          <a:bodyPr/>
          <a:lstStyle/>
          <a:p>
            <a:fld id="{1579EE45-CF4A-4DD2-8530-C87C820FDAA1}" type="slidenum">
              <a:rPr lang="en-AU" smtClean="0"/>
              <a:t>‹#›</a:t>
            </a:fld>
            <a:endParaRPr lang="en-AU"/>
          </a:p>
        </p:txBody>
      </p:sp>
    </p:spTree>
    <p:extLst>
      <p:ext uri="{BB962C8B-B14F-4D97-AF65-F5344CB8AC3E}">
        <p14:creationId xmlns:p14="http://schemas.microsoft.com/office/powerpoint/2010/main" val="2719060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185EA-B9D3-47AF-8FD1-BD4C3036771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D29BF53-563E-42E5-9B21-C61DEA822F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0599979-CB5A-4FB7-B28F-D9C0BF1EA456}"/>
              </a:ext>
            </a:extLst>
          </p:cNvPr>
          <p:cNvSpPr>
            <a:spLocks noGrp="1"/>
          </p:cNvSpPr>
          <p:nvPr>
            <p:ph type="dt" sz="half" idx="10"/>
          </p:nvPr>
        </p:nvSpPr>
        <p:spPr/>
        <p:txBody>
          <a:bodyPr/>
          <a:lstStyle/>
          <a:p>
            <a:fld id="{0DAB7CBE-EF08-445D-9126-2A9104ACCDB0}" type="datetimeFigureOut">
              <a:rPr lang="en-AU" smtClean="0"/>
              <a:t>28/05/2020</a:t>
            </a:fld>
            <a:endParaRPr lang="en-AU"/>
          </a:p>
        </p:txBody>
      </p:sp>
      <p:sp>
        <p:nvSpPr>
          <p:cNvPr id="5" name="Footer Placeholder 4">
            <a:extLst>
              <a:ext uri="{FF2B5EF4-FFF2-40B4-BE49-F238E27FC236}">
                <a16:creationId xmlns:a16="http://schemas.microsoft.com/office/drawing/2014/main" id="{2589BB24-6E0E-476D-AEAB-7AAD5195573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135A738-5291-455D-9123-9C2C0342524D}"/>
              </a:ext>
            </a:extLst>
          </p:cNvPr>
          <p:cNvSpPr>
            <a:spLocks noGrp="1"/>
          </p:cNvSpPr>
          <p:nvPr>
            <p:ph type="sldNum" sz="quarter" idx="12"/>
          </p:nvPr>
        </p:nvSpPr>
        <p:spPr/>
        <p:txBody>
          <a:bodyPr/>
          <a:lstStyle/>
          <a:p>
            <a:fld id="{1579EE45-CF4A-4DD2-8530-C87C820FDAA1}" type="slidenum">
              <a:rPr lang="en-AU" smtClean="0"/>
              <a:t>‹#›</a:t>
            </a:fld>
            <a:endParaRPr lang="en-AU"/>
          </a:p>
        </p:txBody>
      </p:sp>
    </p:spTree>
    <p:extLst>
      <p:ext uri="{BB962C8B-B14F-4D97-AF65-F5344CB8AC3E}">
        <p14:creationId xmlns:p14="http://schemas.microsoft.com/office/powerpoint/2010/main" val="25203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878AD-BE32-4551-855D-2E49DA47AE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14BD1EB-2529-443C-93DB-6039081EBA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4E4EC1-8702-4D6D-A654-C6852E1A91AA}"/>
              </a:ext>
            </a:extLst>
          </p:cNvPr>
          <p:cNvSpPr>
            <a:spLocks noGrp="1"/>
          </p:cNvSpPr>
          <p:nvPr>
            <p:ph type="dt" sz="half" idx="10"/>
          </p:nvPr>
        </p:nvSpPr>
        <p:spPr/>
        <p:txBody>
          <a:bodyPr/>
          <a:lstStyle/>
          <a:p>
            <a:fld id="{0DAB7CBE-EF08-445D-9126-2A9104ACCDB0}" type="datetimeFigureOut">
              <a:rPr lang="en-AU" smtClean="0"/>
              <a:t>28/05/2020</a:t>
            </a:fld>
            <a:endParaRPr lang="en-AU"/>
          </a:p>
        </p:txBody>
      </p:sp>
      <p:sp>
        <p:nvSpPr>
          <p:cNvPr id="5" name="Footer Placeholder 4">
            <a:extLst>
              <a:ext uri="{FF2B5EF4-FFF2-40B4-BE49-F238E27FC236}">
                <a16:creationId xmlns:a16="http://schemas.microsoft.com/office/drawing/2014/main" id="{0AB24227-83F3-48E5-8D9D-7BC9E7742E0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4386545-4619-4941-90C2-9F0624E38BEA}"/>
              </a:ext>
            </a:extLst>
          </p:cNvPr>
          <p:cNvSpPr>
            <a:spLocks noGrp="1"/>
          </p:cNvSpPr>
          <p:nvPr>
            <p:ph type="sldNum" sz="quarter" idx="12"/>
          </p:nvPr>
        </p:nvSpPr>
        <p:spPr/>
        <p:txBody>
          <a:bodyPr/>
          <a:lstStyle/>
          <a:p>
            <a:fld id="{1579EE45-CF4A-4DD2-8530-C87C820FDAA1}" type="slidenum">
              <a:rPr lang="en-AU" smtClean="0"/>
              <a:t>‹#›</a:t>
            </a:fld>
            <a:endParaRPr lang="en-AU"/>
          </a:p>
        </p:txBody>
      </p:sp>
    </p:spTree>
    <p:extLst>
      <p:ext uri="{BB962C8B-B14F-4D97-AF65-F5344CB8AC3E}">
        <p14:creationId xmlns:p14="http://schemas.microsoft.com/office/powerpoint/2010/main" val="748521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3DEAA-39F0-4061-85E8-5AF8F76B3BD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FD5BB99-DCAB-4575-84A7-2CCCCB1262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C0FB5A63-0847-4925-9085-FD942EB4EA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6D8972E4-58A0-48F3-8360-FCECA84C2A91}"/>
              </a:ext>
            </a:extLst>
          </p:cNvPr>
          <p:cNvSpPr>
            <a:spLocks noGrp="1"/>
          </p:cNvSpPr>
          <p:nvPr>
            <p:ph type="dt" sz="half" idx="10"/>
          </p:nvPr>
        </p:nvSpPr>
        <p:spPr/>
        <p:txBody>
          <a:bodyPr/>
          <a:lstStyle/>
          <a:p>
            <a:fld id="{0DAB7CBE-EF08-445D-9126-2A9104ACCDB0}" type="datetimeFigureOut">
              <a:rPr lang="en-AU" smtClean="0"/>
              <a:t>28/05/2020</a:t>
            </a:fld>
            <a:endParaRPr lang="en-AU"/>
          </a:p>
        </p:txBody>
      </p:sp>
      <p:sp>
        <p:nvSpPr>
          <p:cNvPr id="6" name="Footer Placeholder 5">
            <a:extLst>
              <a:ext uri="{FF2B5EF4-FFF2-40B4-BE49-F238E27FC236}">
                <a16:creationId xmlns:a16="http://schemas.microsoft.com/office/drawing/2014/main" id="{CD065240-A190-49B1-A9E4-74B76980604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12E9916-25AD-43A4-8962-02537F21E66B}"/>
              </a:ext>
            </a:extLst>
          </p:cNvPr>
          <p:cNvSpPr>
            <a:spLocks noGrp="1"/>
          </p:cNvSpPr>
          <p:nvPr>
            <p:ph type="sldNum" sz="quarter" idx="12"/>
          </p:nvPr>
        </p:nvSpPr>
        <p:spPr/>
        <p:txBody>
          <a:bodyPr/>
          <a:lstStyle/>
          <a:p>
            <a:fld id="{1579EE45-CF4A-4DD2-8530-C87C820FDAA1}" type="slidenum">
              <a:rPr lang="en-AU" smtClean="0"/>
              <a:t>‹#›</a:t>
            </a:fld>
            <a:endParaRPr lang="en-AU"/>
          </a:p>
        </p:txBody>
      </p:sp>
    </p:spTree>
    <p:extLst>
      <p:ext uri="{BB962C8B-B14F-4D97-AF65-F5344CB8AC3E}">
        <p14:creationId xmlns:p14="http://schemas.microsoft.com/office/powerpoint/2010/main" val="1275472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405C0-0CC4-492F-A575-3F76219F5DE1}"/>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B30A691-4492-41B1-9A5E-3A6C250BAA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11CCF8-6790-4ADD-BF4D-F78867681B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319606C-A5C8-47D6-9143-A8445A2488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6DF72F-47B2-43A4-8090-5FB1DC0EB5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A522995-E5FD-4CE8-9DC0-8DE10C319868}"/>
              </a:ext>
            </a:extLst>
          </p:cNvPr>
          <p:cNvSpPr>
            <a:spLocks noGrp="1"/>
          </p:cNvSpPr>
          <p:nvPr>
            <p:ph type="dt" sz="half" idx="10"/>
          </p:nvPr>
        </p:nvSpPr>
        <p:spPr/>
        <p:txBody>
          <a:bodyPr/>
          <a:lstStyle/>
          <a:p>
            <a:fld id="{0DAB7CBE-EF08-445D-9126-2A9104ACCDB0}" type="datetimeFigureOut">
              <a:rPr lang="en-AU" smtClean="0"/>
              <a:t>28/05/2020</a:t>
            </a:fld>
            <a:endParaRPr lang="en-AU"/>
          </a:p>
        </p:txBody>
      </p:sp>
      <p:sp>
        <p:nvSpPr>
          <p:cNvPr id="8" name="Footer Placeholder 7">
            <a:extLst>
              <a:ext uri="{FF2B5EF4-FFF2-40B4-BE49-F238E27FC236}">
                <a16:creationId xmlns:a16="http://schemas.microsoft.com/office/drawing/2014/main" id="{30A9E891-37FB-4A54-A152-AD0650B75B9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DDDF977-941F-4BD6-830A-B78D54A11A66}"/>
              </a:ext>
            </a:extLst>
          </p:cNvPr>
          <p:cNvSpPr>
            <a:spLocks noGrp="1"/>
          </p:cNvSpPr>
          <p:nvPr>
            <p:ph type="sldNum" sz="quarter" idx="12"/>
          </p:nvPr>
        </p:nvSpPr>
        <p:spPr/>
        <p:txBody>
          <a:bodyPr/>
          <a:lstStyle/>
          <a:p>
            <a:fld id="{1579EE45-CF4A-4DD2-8530-C87C820FDAA1}" type="slidenum">
              <a:rPr lang="en-AU" smtClean="0"/>
              <a:t>‹#›</a:t>
            </a:fld>
            <a:endParaRPr lang="en-AU"/>
          </a:p>
        </p:txBody>
      </p:sp>
    </p:spTree>
    <p:extLst>
      <p:ext uri="{BB962C8B-B14F-4D97-AF65-F5344CB8AC3E}">
        <p14:creationId xmlns:p14="http://schemas.microsoft.com/office/powerpoint/2010/main" val="202747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FEDB2-7641-49DF-8157-B2BC60B2E82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8AE6B2FD-1847-4879-A15A-883A50EA96DB}"/>
              </a:ext>
            </a:extLst>
          </p:cNvPr>
          <p:cNvSpPr>
            <a:spLocks noGrp="1"/>
          </p:cNvSpPr>
          <p:nvPr>
            <p:ph type="dt" sz="half" idx="10"/>
          </p:nvPr>
        </p:nvSpPr>
        <p:spPr/>
        <p:txBody>
          <a:bodyPr/>
          <a:lstStyle/>
          <a:p>
            <a:fld id="{0DAB7CBE-EF08-445D-9126-2A9104ACCDB0}" type="datetimeFigureOut">
              <a:rPr lang="en-AU" smtClean="0"/>
              <a:t>28/05/2020</a:t>
            </a:fld>
            <a:endParaRPr lang="en-AU"/>
          </a:p>
        </p:txBody>
      </p:sp>
      <p:sp>
        <p:nvSpPr>
          <p:cNvPr id="4" name="Footer Placeholder 3">
            <a:extLst>
              <a:ext uri="{FF2B5EF4-FFF2-40B4-BE49-F238E27FC236}">
                <a16:creationId xmlns:a16="http://schemas.microsoft.com/office/drawing/2014/main" id="{0BE399EE-023B-4017-9363-ECC59C1042F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91CEC05-A2BB-43AA-BA12-54A669B55563}"/>
              </a:ext>
            </a:extLst>
          </p:cNvPr>
          <p:cNvSpPr>
            <a:spLocks noGrp="1"/>
          </p:cNvSpPr>
          <p:nvPr>
            <p:ph type="sldNum" sz="quarter" idx="12"/>
          </p:nvPr>
        </p:nvSpPr>
        <p:spPr/>
        <p:txBody>
          <a:bodyPr/>
          <a:lstStyle/>
          <a:p>
            <a:fld id="{1579EE45-CF4A-4DD2-8530-C87C820FDAA1}" type="slidenum">
              <a:rPr lang="en-AU" smtClean="0"/>
              <a:t>‹#›</a:t>
            </a:fld>
            <a:endParaRPr lang="en-AU"/>
          </a:p>
        </p:txBody>
      </p:sp>
    </p:spTree>
    <p:extLst>
      <p:ext uri="{BB962C8B-B14F-4D97-AF65-F5344CB8AC3E}">
        <p14:creationId xmlns:p14="http://schemas.microsoft.com/office/powerpoint/2010/main" val="1527755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25F7EB-A892-40C2-9993-43941886F14A}"/>
              </a:ext>
            </a:extLst>
          </p:cNvPr>
          <p:cNvSpPr>
            <a:spLocks noGrp="1"/>
          </p:cNvSpPr>
          <p:nvPr>
            <p:ph type="dt" sz="half" idx="10"/>
          </p:nvPr>
        </p:nvSpPr>
        <p:spPr/>
        <p:txBody>
          <a:bodyPr/>
          <a:lstStyle/>
          <a:p>
            <a:fld id="{0DAB7CBE-EF08-445D-9126-2A9104ACCDB0}" type="datetimeFigureOut">
              <a:rPr lang="en-AU" smtClean="0"/>
              <a:t>28/05/2020</a:t>
            </a:fld>
            <a:endParaRPr lang="en-AU"/>
          </a:p>
        </p:txBody>
      </p:sp>
      <p:sp>
        <p:nvSpPr>
          <p:cNvPr id="3" name="Footer Placeholder 2">
            <a:extLst>
              <a:ext uri="{FF2B5EF4-FFF2-40B4-BE49-F238E27FC236}">
                <a16:creationId xmlns:a16="http://schemas.microsoft.com/office/drawing/2014/main" id="{F145965A-DCDA-4D9C-96A0-234B29843EA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01CA51A-2653-48AD-A632-4C6D243C40B5}"/>
              </a:ext>
            </a:extLst>
          </p:cNvPr>
          <p:cNvSpPr>
            <a:spLocks noGrp="1"/>
          </p:cNvSpPr>
          <p:nvPr>
            <p:ph type="sldNum" sz="quarter" idx="12"/>
          </p:nvPr>
        </p:nvSpPr>
        <p:spPr/>
        <p:txBody>
          <a:bodyPr/>
          <a:lstStyle/>
          <a:p>
            <a:fld id="{1579EE45-CF4A-4DD2-8530-C87C820FDAA1}" type="slidenum">
              <a:rPr lang="en-AU" smtClean="0"/>
              <a:t>‹#›</a:t>
            </a:fld>
            <a:endParaRPr lang="en-AU"/>
          </a:p>
        </p:txBody>
      </p:sp>
    </p:spTree>
    <p:extLst>
      <p:ext uri="{BB962C8B-B14F-4D97-AF65-F5344CB8AC3E}">
        <p14:creationId xmlns:p14="http://schemas.microsoft.com/office/powerpoint/2010/main" val="1718617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41FF-3015-451B-B142-80D4324427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65BA23B-7AA0-4C65-90DC-F467261A0B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A2AB16C7-3975-4C11-9ACD-F20C7DC9F3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FA6AB1-0200-43D9-B220-7E90130E9CD7}"/>
              </a:ext>
            </a:extLst>
          </p:cNvPr>
          <p:cNvSpPr>
            <a:spLocks noGrp="1"/>
          </p:cNvSpPr>
          <p:nvPr>
            <p:ph type="dt" sz="half" idx="10"/>
          </p:nvPr>
        </p:nvSpPr>
        <p:spPr/>
        <p:txBody>
          <a:bodyPr/>
          <a:lstStyle/>
          <a:p>
            <a:fld id="{0DAB7CBE-EF08-445D-9126-2A9104ACCDB0}" type="datetimeFigureOut">
              <a:rPr lang="en-AU" smtClean="0"/>
              <a:t>28/05/2020</a:t>
            </a:fld>
            <a:endParaRPr lang="en-AU"/>
          </a:p>
        </p:txBody>
      </p:sp>
      <p:sp>
        <p:nvSpPr>
          <p:cNvPr id="6" name="Footer Placeholder 5">
            <a:extLst>
              <a:ext uri="{FF2B5EF4-FFF2-40B4-BE49-F238E27FC236}">
                <a16:creationId xmlns:a16="http://schemas.microsoft.com/office/drawing/2014/main" id="{84F0D504-FA5E-4686-9F97-936C4833C17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F53D3D3-5200-481D-9611-A5ED8B8E94F7}"/>
              </a:ext>
            </a:extLst>
          </p:cNvPr>
          <p:cNvSpPr>
            <a:spLocks noGrp="1"/>
          </p:cNvSpPr>
          <p:nvPr>
            <p:ph type="sldNum" sz="quarter" idx="12"/>
          </p:nvPr>
        </p:nvSpPr>
        <p:spPr/>
        <p:txBody>
          <a:bodyPr/>
          <a:lstStyle/>
          <a:p>
            <a:fld id="{1579EE45-CF4A-4DD2-8530-C87C820FDAA1}" type="slidenum">
              <a:rPr lang="en-AU" smtClean="0"/>
              <a:t>‹#›</a:t>
            </a:fld>
            <a:endParaRPr lang="en-AU"/>
          </a:p>
        </p:txBody>
      </p:sp>
    </p:spTree>
    <p:extLst>
      <p:ext uri="{BB962C8B-B14F-4D97-AF65-F5344CB8AC3E}">
        <p14:creationId xmlns:p14="http://schemas.microsoft.com/office/powerpoint/2010/main" val="4180681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7C7A9-F023-4A92-B96D-06E9AF05C1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FED7B0E-2EA9-46B0-A628-220D2A50FD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283DBFB-2C2B-4C93-9532-0CCC51B089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88B327-3142-4C8C-84C7-7CB060ADB69C}"/>
              </a:ext>
            </a:extLst>
          </p:cNvPr>
          <p:cNvSpPr>
            <a:spLocks noGrp="1"/>
          </p:cNvSpPr>
          <p:nvPr>
            <p:ph type="dt" sz="half" idx="10"/>
          </p:nvPr>
        </p:nvSpPr>
        <p:spPr/>
        <p:txBody>
          <a:bodyPr/>
          <a:lstStyle/>
          <a:p>
            <a:fld id="{0DAB7CBE-EF08-445D-9126-2A9104ACCDB0}" type="datetimeFigureOut">
              <a:rPr lang="en-AU" smtClean="0"/>
              <a:t>28/05/2020</a:t>
            </a:fld>
            <a:endParaRPr lang="en-AU"/>
          </a:p>
        </p:txBody>
      </p:sp>
      <p:sp>
        <p:nvSpPr>
          <p:cNvPr id="6" name="Footer Placeholder 5">
            <a:extLst>
              <a:ext uri="{FF2B5EF4-FFF2-40B4-BE49-F238E27FC236}">
                <a16:creationId xmlns:a16="http://schemas.microsoft.com/office/drawing/2014/main" id="{5346A502-7D1E-421B-A6EA-5A0A4540834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443E24F-6D89-40E4-83F4-05E4155A577F}"/>
              </a:ext>
            </a:extLst>
          </p:cNvPr>
          <p:cNvSpPr>
            <a:spLocks noGrp="1"/>
          </p:cNvSpPr>
          <p:nvPr>
            <p:ph type="sldNum" sz="quarter" idx="12"/>
          </p:nvPr>
        </p:nvSpPr>
        <p:spPr/>
        <p:txBody>
          <a:bodyPr/>
          <a:lstStyle/>
          <a:p>
            <a:fld id="{1579EE45-CF4A-4DD2-8530-C87C820FDAA1}" type="slidenum">
              <a:rPr lang="en-AU" smtClean="0"/>
              <a:t>‹#›</a:t>
            </a:fld>
            <a:endParaRPr lang="en-AU"/>
          </a:p>
        </p:txBody>
      </p:sp>
    </p:spTree>
    <p:extLst>
      <p:ext uri="{BB962C8B-B14F-4D97-AF65-F5344CB8AC3E}">
        <p14:creationId xmlns:p14="http://schemas.microsoft.com/office/powerpoint/2010/main" val="1740808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3D4E2E-5135-4BED-84A6-BEE67D5A26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BD1D790-A7B4-4FC3-B4EB-8A2990280D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0E38AFF-A378-4120-AA72-8F7D0DED11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AB7CBE-EF08-445D-9126-2A9104ACCDB0}" type="datetimeFigureOut">
              <a:rPr lang="en-AU" smtClean="0"/>
              <a:t>28/05/2020</a:t>
            </a:fld>
            <a:endParaRPr lang="en-AU"/>
          </a:p>
        </p:txBody>
      </p:sp>
      <p:sp>
        <p:nvSpPr>
          <p:cNvPr id="5" name="Footer Placeholder 4">
            <a:extLst>
              <a:ext uri="{FF2B5EF4-FFF2-40B4-BE49-F238E27FC236}">
                <a16:creationId xmlns:a16="http://schemas.microsoft.com/office/drawing/2014/main" id="{BA0347C1-2EDC-46B6-BBB3-72DC983624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2EAD62E7-F075-4DD5-A615-0728DDBE23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79EE45-CF4A-4DD2-8530-C87C820FDAA1}" type="slidenum">
              <a:rPr lang="en-AU" smtClean="0"/>
              <a:t>‹#›</a:t>
            </a:fld>
            <a:endParaRPr lang="en-AU"/>
          </a:p>
        </p:txBody>
      </p:sp>
    </p:spTree>
    <p:extLst>
      <p:ext uri="{BB962C8B-B14F-4D97-AF65-F5344CB8AC3E}">
        <p14:creationId xmlns:p14="http://schemas.microsoft.com/office/powerpoint/2010/main" val="3968504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staff.lu.se/employment/work-environment-and-health/health-and-wellness/occupational-health-servic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3CF0E-FBD4-459D-9D6B-48F25941E0D7}"/>
              </a:ext>
            </a:extLst>
          </p:cNvPr>
          <p:cNvSpPr>
            <a:spLocks noGrp="1"/>
          </p:cNvSpPr>
          <p:nvPr>
            <p:ph type="ctrTitle"/>
          </p:nvPr>
        </p:nvSpPr>
        <p:spPr/>
        <p:txBody>
          <a:bodyPr/>
          <a:lstStyle/>
          <a:p>
            <a:r>
              <a:rPr lang="en-AU" dirty="0" err="1"/>
              <a:t>Doktoranddager</a:t>
            </a:r>
            <a:endParaRPr lang="en-AU" dirty="0"/>
          </a:p>
        </p:txBody>
      </p:sp>
      <p:sp>
        <p:nvSpPr>
          <p:cNvPr id="3" name="Subtitle 2">
            <a:extLst>
              <a:ext uri="{FF2B5EF4-FFF2-40B4-BE49-F238E27FC236}">
                <a16:creationId xmlns:a16="http://schemas.microsoft.com/office/drawing/2014/main" id="{78557037-C205-42AE-B981-4D194AB517AA}"/>
              </a:ext>
            </a:extLst>
          </p:cNvPr>
          <p:cNvSpPr>
            <a:spLocks noGrp="1"/>
          </p:cNvSpPr>
          <p:nvPr>
            <p:ph type="subTitle" idx="1"/>
          </p:nvPr>
        </p:nvSpPr>
        <p:spPr/>
        <p:txBody>
          <a:bodyPr/>
          <a:lstStyle/>
          <a:p>
            <a:r>
              <a:rPr lang="en-AU" dirty="0"/>
              <a:t>Experimental Particle Physics</a:t>
            </a:r>
          </a:p>
          <a:p>
            <a:r>
              <a:rPr lang="en-AU" sz="1800" dirty="0"/>
              <a:t>Andrew Lifson </a:t>
            </a:r>
          </a:p>
        </p:txBody>
      </p:sp>
    </p:spTree>
    <p:extLst>
      <p:ext uri="{BB962C8B-B14F-4D97-AF65-F5344CB8AC3E}">
        <p14:creationId xmlns:p14="http://schemas.microsoft.com/office/powerpoint/2010/main" val="403722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70A9B-A58B-4C62-92A9-760011425AB4}"/>
              </a:ext>
            </a:extLst>
          </p:cNvPr>
          <p:cNvSpPr>
            <a:spLocks noGrp="1"/>
          </p:cNvSpPr>
          <p:nvPr>
            <p:ph type="title"/>
          </p:nvPr>
        </p:nvSpPr>
        <p:spPr/>
        <p:txBody>
          <a:bodyPr/>
          <a:lstStyle/>
          <a:p>
            <a:pPr algn="ctr"/>
            <a:r>
              <a:rPr lang="en-AU" dirty="0"/>
              <a:t>Summary of Negative Comments</a:t>
            </a:r>
          </a:p>
        </p:txBody>
      </p:sp>
      <p:sp>
        <p:nvSpPr>
          <p:cNvPr id="3" name="Content Placeholder 2">
            <a:extLst>
              <a:ext uri="{FF2B5EF4-FFF2-40B4-BE49-F238E27FC236}">
                <a16:creationId xmlns:a16="http://schemas.microsoft.com/office/drawing/2014/main" id="{7ED09E50-58A2-4F53-A50A-AACA9CD1CDBC}"/>
              </a:ext>
            </a:extLst>
          </p:cNvPr>
          <p:cNvSpPr>
            <a:spLocks noGrp="1"/>
          </p:cNvSpPr>
          <p:nvPr>
            <p:ph idx="1"/>
          </p:nvPr>
        </p:nvSpPr>
        <p:spPr/>
        <p:txBody>
          <a:bodyPr>
            <a:normAutofit/>
          </a:bodyPr>
          <a:lstStyle/>
          <a:p>
            <a:pPr>
              <a:lnSpc>
                <a:spcPct val="150000"/>
              </a:lnSpc>
            </a:pPr>
            <a:r>
              <a:rPr lang="en-GB" sz="2400" dirty="0">
                <a:solidFill>
                  <a:srgbClr val="000000"/>
                </a:solidFill>
                <a:latin typeface="Arial" pitchFamily="34" charset="0"/>
                <a:cs typeface="Arial" pitchFamily="34" charset="0"/>
              </a:rPr>
              <a:t>People are NOT social, including outside workplace</a:t>
            </a:r>
          </a:p>
          <a:p>
            <a:pPr lvl="1">
              <a:lnSpc>
                <a:spcPct val="150000"/>
              </a:lnSpc>
            </a:pPr>
            <a:r>
              <a:rPr lang="en-GB" sz="2000" dirty="0">
                <a:solidFill>
                  <a:srgbClr val="000000"/>
                </a:solidFill>
                <a:latin typeface="Arial" pitchFamily="34" charset="0"/>
                <a:cs typeface="Arial" pitchFamily="34" charset="0"/>
              </a:rPr>
              <a:t>People feel alone</a:t>
            </a:r>
          </a:p>
          <a:p>
            <a:pPr>
              <a:lnSpc>
                <a:spcPct val="150000"/>
              </a:lnSpc>
            </a:pPr>
            <a:r>
              <a:rPr lang="en-GB" sz="2400" dirty="0">
                <a:solidFill>
                  <a:srgbClr val="000000"/>
                </a:solidFill>
                <a:latin typeface="Arial" pitchFamily="34" charset="0"/>
                <a:cs typeface="Arial" pitchFamily="34" charset="0"/>
              </a:rPr>
              <a:t>People say they’re being worked too hard</a:t>
            </a:r>
          </a:p>
          <a:p>
            <a:pPr>
              <a:lnSpc>
                <a:spcPct val="150000"/>
              </a:lnSpc>
            </a:pPr>
            <a:r>
              <a:rPr lang="en-GB" sz="2400" dirty="0">
                <a:solidFill>
                  <a:srgbClr val="000000"/>
                </a:solidFill>
                <a:latin typeface="Arial" pitchFamily="34" charset="0"/>
                <a:cs typeface="Arial" pitchFamily="34" charset="0"/>
              </a:rPr>
              <a:t>Swedish spoken around international researchers (PhD and Postdocs)</a:t>
            </a:r>
          </a:p>
          <a:p>
            <a:pPr lvl="1">
              <a:lnSpc>
                <a:spcPct val="150000"/>
              </a:lnSpc>
            </a:pPr>
            <a:r>
              <a:rPr lang="en-GB" sz="2000" dirty="0">
                <a:solidFill>
                  <a:srgbClr val="000000"/>
                </a:solidFill>
                <a:latin typeface="Arial" pitchFamily="34" charset="0"/>
                <a:cs typeface="Arial" pitchFamily="34" charset="0"/>
              </a:rPr>
              <a:t>Also Swedish communication when intended for all employees at department</a:t>
            </a:r>
          </a:p>
          <a:p>
            <a:pPr>
              <a:lnSpc>
                <a:spcPct val="150000"/>
              </a:lnSpc>
            </a:pPr>
            <a:r>
              <a:rPr lang="en-GB" sz="2400" dirty="0">
                <a:solidFill>
                  <a:srgbClr val="000000"/>
                </a:solidFill>
                <a:latin typeface="Arial" pitchFamily="34" charset="0"/>
                <a:cs typeface="Arial" pitchFamily="34" charset="0"/>
              </a:rPr>
              <a:t>Crowded PhD offices</a:t>
            </a:r>
          </a:p>
          <a:p>
            <a:endParaRPr lang="en-GB" sz="2400" dirty="0">
              <a:solidFill>
                <a:srgbClr val="000000"/>
              </a:solidFill>
              <a:latin typeface="Arial" pitchFamily="34" charset="0"/>
              <a:cs typeface="Arial" pitchFamily="34" charset="0"/>
            </a:endParaRPr>
          </a:p>
          <a:p>
            <a:endParaRPr lang="en-GB" sz="2400" dirty="0"/>
          </a:p>
          <a:p>
            <a:endParaRPr lang="en-AU" dirty="0"/>
          </a:p>
        </p:txBody>
      </p:sp>
    </p:spTree>
    <p:extLst>
      <p:ext uri="{BB962C8B-B14F-4D97-AF65-F5344CB8AC3E}">
        <p14:creationId xmlns:p14="http://schemas.microsoft.com/office/powerpoint/2010/main" val="64364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5CAB5-EE64-47EA-B2E2-6BF4130855EC}"/>
              </a:ext>
            </a:extLst>
          </p:cNvPr>
          <p:cNvSpPr>
            <a:spLocks noGrp="1"/>
          </p:cNvSpPr>
          <p:nvPr>
            <p:ph type="title"/>
          </p:nvPr>
        </p:nvSpPr>
        <p:spPr/>
        <p:txBody>
          <a:bodyPr/>
          <a:lstStyle/>
          <a:p>
            <a:pPr algn="ctr"/>
            <a:r>
              <a:rPr lang="en-AU" dirty="0"/>
              <a:t>Covid-19 Survey</a:t>
            </a:r>
          </a:p>
        </p:txBody>
      </p:sp>
      <p:sp>
        <p:nvSpPr>
          <p:cNvPr id="3" name="Content Placeholder 2">
            <a:extLst>
              <a:ext uri="{FF2B5EF4-FFF2-40B4-BE49-F238E27FC236}">
                <a16:creationId xmlns:a16="http://schemas.microsoft.com/office/drawing/2014/main" id="{5F833747-C666-400C-B133-A1EC6822C006}"/>
              </a:ext>
            </a:extLst>
          </p:cNvPr>
          <p:cNvSpPr>
            <a:spLocks noGrp="1"/>
          </p:cNvSpPr>
          <p:nvPr>
            <p:ph idx="1"/>
          </p:nvPr>
        </p:nvSpPr>
        <p:spPr/>
        <p:txBody>
          <a:bodyPr/>
          <a:lstStyle/>
          <a:p>
            <a:pPr>
              <a:lnSpc>
                <a:spcPct val="150000"/>
              </a:lnSpc>
            </a:pPr>
            <a:r>
              <a:rPr lang="en-AU" dirty="0"/>
              <a:t>Survey undertaken by LDK (Lund’s doctoral student union)</a:t>
            </a:r>
          </a:p>
          <a:p>
            <a:pPr lvl="1">
              <a:lnSpc>
                <a:spcPct val="150000"/>
              </a:lnSpc>
            </a:pPr>
            <a:r>
              <a:rPr lang="en-AU" dirty="0"/>
              <a:t>Initiated by NDR (and much of the work done by Brian </a:t>
            </a:r>
            <a:r>
              <a:rPr lang="en-AU" dirty="0" err="1"/>
              <a:t>Thorsbro</a:t>
            </a:r>
            <a:r>
              <a:rPr lang="en-AU" dirty="0"/>
              <a:t> and </a:t>
            </a:r>
            <a:r>
              <a:rPr lang="en-AU" dirty="0" err="1"/>
              <a:t>Smita</a:t>
            </a:r>
            <a:r>
              <a:rPr lang="en-AU" dirty="0"/>
              <a:t> Chakraborty)</a:t>
            </a:r>
          </a:p>
          <a:p>
            <a:pPr>
              <a:lnSpc>
                <a:spcPct val="150000"/>
              </a:lnSpc>
            </a:pPr>
            <a:r>
              <a:rPr lang="en-AU" dirty="0"/>
              <a:t>Results from 30</a:t>
            </a:r>
            <a:r>
              <a:rPr lang="en-AU" baseline="30000" dirty="0"/>
              <a:t>th</a:t>
            </a:r>
            <a:r>
              <a:rPr lang="en-AU" dirty="0"/>
              <a:t> March – 17</a:t>
            </a:r>
            <a:r>
              <a:rPr lang="en-AU" baseline="30000" dirty="0"/>
              <a:t>th</a:t>
            </a:r>
            <a:r>
              <a:rPr lang="en-AU" dirty="0"/>
              <a:t> April</a:t>
            </a:r>
          </a:p>
          <a:p>
            <a:pPr lvl="1">
              <a:lnSpc>
                <a:spcPct val="150000"/>
              </a:lnSpc>
            </a:pPr>
            <a:r>
              <a:rPr lang="en-AU" dirty="0"/>
              <a:t>Still from state of great change</a:t>
            </a:r>
          </a:p>
          <a:p>
            <a:pPr>
              <a:lnSpc>
                <a:spcPct val="150000"/>
              </a:lnSpc>
            </a:pPr>
            <a:r>
              <a:rPr lang="en-AU" dirty="0"/>
              <a:t>Results from all faculties</a:t>
            </a:r>
          </a:p>
        </p:txBody>
      </p:sp>
    </p:spTree>
    <p:extLst>
      <p:ext uri="{BB962C8B-B14F-4D97-AF65-F5344CB8AC3E}">
        <p14:creationId xmlns:p14="http://schemas.microsoft.com/office/powerpoint/2010/main" val="1458754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07E8-C514-4425-A79B-6E30C1E2D15B}"/>
              </a:ext>
            </a:extLst>
          </p:cNvPr>
          <p:cNvSpPr>
            <a:spLocks noGrp="1"/>
          </p:cNvSpPr>
          <p:nvPr>
            <p:ph type="title"/>
          </p:nvPr>
        </p:nvSpPr>
        <p:spPr/>
        <p:txBody>
          <a:bodyPr/>
          <a:lstStyle/>
          <a:p>
            <a:pPr algn="ctr"/>
            <a:r>
              <a:rPr lang="en-AU" dirty="0"/>
              <a:t>Work Environment During Covid-19</a:t>
            </a:r>
          </a:p>
        </p:txBody>
      </p:sp>
      <p:sp>
        <p:nvSpPr>
          <p:cNvPr id="3" name="Content Placeholder 2">
            <a:extLst>
              <a:ext uri="{FF2B5EF4-FFF2-40B4-BE49-F238E27FC236}">
                <a16:creationId xmlns:a16="http://schemas.microsoft.com/office/drawing/2014/main" id="{00FFE3E8-F7F1-4ED9-BDCA-C4F1E109D79E}"/>
              </a:ext>
            </a:extLst>
          </p:cNvPr>
          <p:cNvSpPr>
            <a:spLocks noGrp="1"/>
          </p:cNvSpPr>
          <p:nvPr>
            <p:ph idx="1"/>
          </p:nvPr>
        </p:nvSpPr>
        <p:spPr/>
        <p:txBody>
          <a:bodyPr/>
          <a:lstStyle/>
          <a:p>
            <a:pPr>
              <a:lnSpc>
                <a:spcPct val="150000"/>
              </a:lnSpc>
            </a:pPr>
            <a:r>
              <a:rPr lang="en-AU" dirty="0"/>
              <a:t>Almost everyone affected by transition to home working</a:t>
            </a:r>
          </a:p>
          <a:p>
            <a:pPr>
              <a:lnSpc>
                <a:spcPct val="150000"/>
              </a:lnSpc>
            </a:pPr>
            <a:r>
              <a:rPr lang="en-AU" dirty="0"/>
              <a:t>Issues include:</a:t>
            </a:r>
          </a:p>
          <a:p>
            <a:pPr lvl="1">
              <a:lnSpc>
                <a:spcPct val="150000"/>
              </a:lnSpc>
            </a:pPr>
            <a:r>
              <a:rPr lang="en-AU" dirty="0"/>
              <a:t>Distractions from children</a:t>
            </a:r>
          </a:p>
          <a:p>
            <a:pPr lvl="1">
              <a:lnSpc>
                <a:spcPct val="150000"/>
              </a:lnSpc>
            </a:pPr>
            <a:r>
              <a:rPr lang="en-AU" dirty="0"/>
              <a:t>Lack of proper desk, chair, poor internet</a:t>
            </a:r>
          </a:p>
          <a:p>
            <a:pPr lvl="1">
              <a:lnSpc>
                <a:spcPct val="150000"/>
              </a:lnSpc>
            </a:pPr>
            <a:r>
              <a:rPr lang="en-AU" dirty="0"/>
              <a:t>Less communication with supervisor</a:t>
            </a:r>
          </a:p>
          <a:p>
            <a:pPr lvl="1">
              <a:lnSpc>
                <a:spcPct val="150000"/>
              </a:lnSpc>
            </a:pPr>
            <a:r>
              <a:rPr lang="en-AU" dirty="0"/>
              <a:t>Teaching workload increased, but not compensated for</a:t>
            </a:r>
          </a:p>
        </p:txBody>
      </p:sp>
    </p:spTree>
    <p:extLst>
      <p:ext uri="{BB962C8B-B14F-4D97-AF65-F5344CB8AC3E}">
        <p14:creationId xmlns:p14="http://schemas.microsoft.com/office/powerpoint/2010/main" val="3135541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8E996-62BC-437C-9C3D-505BCFA00480}"/>
              </a:ext>
            </a:extLst>
          </p:cNvPr>
          <p:cNvSpPr>
            <a:spLocks noGrp="1"/>
          </p:cNvSpPr>
          <p:nvPr>
            <p:ph type="title"/>
          </p:nvPr>
        </p:nvSpPr>
        <p:spPr/>
        <p:txBody>
          <a:bodyPr/>
          <a:lstStyle/>
          <a:p>
            <a:pPr algn="ctr"/>
            <a:r>
              <a:rPr lang="en-AU" dirty="0"/>
              <a:t>Mental Health During Covid-19</a:t>
            </a:r>
          </a:p>
        </p:txBody>
      </p:sp>
      <p:sp>
        <p:nvSpPr>
          <p:cNvPr id="3" name="Content Placeholder 2">
            <a:extLst>
              <a:ext uri="{FF2B5EF4-FFF2-40B4-BE49-F238E27FC236}">
                <a16:creationId xmlns:a16="http://schemas.microsoft.com/office/drawing/2014/main" id="{79082436-7600-453C-AA75-465C99FBBB32}"/>
              </a:ext>
            </a:extLst>
          </p:cNvPr>
          <p:cNvSpPr>
            <a:spLocks noGrp="1"/>
          </p:cNvSpPr>
          <p:nvPr>
            <p:ph idx="1"/>
          </p:nvPr>
        </p:nvSpPr>
        <p:spPr/>
        <p:txBody>
          <a:bodyPr>
            <a:normAutofit lnSpcReduction="10000"/>
          </a:bodyPr>
          <a:lstStyle/>
          <a:p>
            <a:pPr>
              <a:lnSpc>
                <a:spcPct val="150000"/>
              </a:lnSpc>
            </a:pPr>
            <a:r>
              <a:rPr lang="en-AU" dirty="0"/>
              <a:t>Majority face reduced motivation due to reduced contact/stimuli</a:t>
            </a:r>
          </a:p>
          <a:p>
            <a:pPr>
              <a:lnSpc>
                <a:spcPct val="150000"/>
              </a:lnSpc>
            </a:pPr>
            <a:r>
              <a:rPr lang="en-AU" dirty="0"/>
              <a:t>Social contact attempted online, but not quite the same</a:t>
            </a:r>
          </a:p>
          <a:p>
            <a:pPr>
              <a:lnSpc>
                <a:spcPct val="150000"/>
              </a:lnSpc>
            </a:pPr>
            <a:r>
              <a:rPr lang="en-AU" dirty="0"/>
              <a:t>Uncertainty to obtain data, equipment etc. </a:t>
            </a:r>
          </a:p>
          <a:p>
            <a:pPr>
              <a:lnSpc>
                <a:spcPct val="150000"/>
              </a:lnSpc>
            </a:pPr>
            <a:r>
              <a:rPr lang="en-AU" dirty="0"/>
              <a:t>Some worried about general state of world, lose focus</a:t>
            </a:r>
          </a:p>
          <a:p>
            <a:pPr>
              <a:lnSpc>
                <a:spcPct val="150000"/>
              </a:lnSpc>
            </a:pPr>
            <a:r>
              <a:rPr lang="en-AU" dirty="0"/>
              <a:t>Not in report, but many of previous positive aspects of workplace no longer possible</a:t>
            </a:r>
          </a:p>
        </p:txBody>
      </p:sp>
    </p:spTree>
    <p:extLst>
      <p:ext uri="{BB962C8B-B14F-4D97-AF65-F5344CB8AC3E}">
        <p14:creationId xmlns:p14="http://schemas.microsoft.com/office/powerpoint/2010/main" val="1672817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435B0-938C-45E2-93F7-D299872E99C4}"/>
              </a:ext>
            </a:extLst>
          </p:cNvPr>
          <p:cNvSpPr>
            <a:spLocks noGrp="1"/>
          </p:cNvSpPr>
          <p:nvPr>
            <p:ph type="title"/>
          </p:nvPr>
        </p:nvSpPr>
        <p:spPr/>
        <p:txBody>
          <a:bodyPr/>
          <a:lstStyle/>
          <a:p>
            <a:pPr algn="ctr"/>
            <a:r>
              <a:rPr lang="en-AU" dirty="0"/>
              <a:t>Summary of LDK Report</a:t>
            </a:r>
          </a:p>
        </p:txBody>
      </p:sp>
      <p:sp>
        <p:nvSpPr>
          <p:cNvPr id="3" name="Content Placeholder 2">
            <a:extLst>
              <a:ext uri="{FF2B5EF4-FFF2-40B4-BE49-F238E27FC236}">
                <a16:creationId xmlns:a16="http://schemas.microsoft.com/office/drawing/2014/main" id="{9F5A8C8C-8743-4791-95B5-65BB802774E3}"/>
              </a:ext>
            </a:extLst>
          </p:cNvPr>
          <p:cNvSpPr>
            <a:spLocks noGrp="1"/>
          </p:cNvSpPr>
          <p:nvPr>
            <p:ph idx="1"/>
          </p:nvPr>
        </p:nvSpPr>
        <p:spPr/>
        <p:txBody>
          <a:bodyPr>
            <a:normAutofit fontScale="85000" lnSpcReduction="20000"/>
          </a:bodyPr>
          <a:lstStyle/>
          <a:p>
            <a:r>
              <a:rPr lang="en-AU" dirty="0"/>
              <a:t>PhD students argue that they need prolongation to have a fair chance at meeting the learning outcomes of their education. In particular, mental health and work motivation problems are common. A quantitative follow-up study on this aspect is needed.</a:t>
            </a:r>
          </a:p>
          <a:p>
            <a:r>
              <a:rPr lang="en-AU" b="1" dirty="0"/>
              <a:t>It is imperative that all PhD students discuss their situation with their supervisor(s) and other stakeholders of their education, and document any delay of their education in their individual study plans (ISPs).</a:t>
            </a:r>
          </a:p>
          <a:p>
            <a:r>
              <a:rPr lang="en-AU" dirty="0"/>
              <a:t>It is important that the work environment allows for full-time work. However, if the home work environment is not conducive to this, solutions have to be found with the head of department. Example solutions could be alternate work locations, improvements to home work environment or recognition of not being able to work full-time. PhD students with children are particularly challenged.</a:t>
            </a:r>
          </a:p>
          <a:p>
            <a:r>
              <a:rPr lang="en-AU" dirty="0"/>
              <a:t>The university should make a statement verifying that consequences incurred due to the corona pandemic with respect to documented delays to the PhD education, qualify as valid reasons for prolongation.</a:t>
            </a:r>
          </a:p>
        </p:txBody>
      </p:sp>
    </p:spTree>
    <p:extLst>
      <p:ext uri="{BB962C8B-B14F-4D97-AF65-F5344CB8AC3E}">
        <p14:creationId xmlns:p14="http://schemas.microsoft.com/office/powerpoint/2010/main" val="3211522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2AD8E-DF9C-4061-BCBC-3E2D3DF57F59}"/>
              </a:ext>
            </a:extLst>
          </p:cNvPr>
          <p:cNvSpPr>
            <a:spLocks noGrp="1"/>
          </p:cNvSpPr>
          <p:nvPr>
            <p:ph type="title"/>
          </p:nvPr>
        </p:nvSpPr>
        <p:spPr/>
        <p:txBody>
          <a:bodyPr/>
          <a:lstStyle/>
          <a:p>
            <a:pPr algn="ctr"/>
            <a:r>
              <a:rPr lang="en-AU" dirty="0"/>
              <a:t>Some Covid-19 Ideas from THEP</a:t>
            </a:r>
          </a:p>
        </p:txBody>
      </p:sp>
      <p:sp>
        <p:nvSpPr>
          <p:cNvPr id="3" name="Content Placeholder 2">
            <a:extLst>
              <a:ext uri="{FF2B5EF4-FFF2-40B4-BE49-F238E27FC236}">
                <a16:creationId xmlns:a16="http://schemas.microsoft.com/office/drawing/2014/main" id="{E21E5416-0E3C-4981-B2AC-3C6951F8F2D5}"/>
              </a:ext>
            </a:extLst>
          </p:cNvPr>
          <p:cNvSpPr>
            <a:spLocks noGrp="1"/>
          </p:cNvSpPr>
          <p:nvPr>
            <p:ph idx="1"/>
          </p:nvPr>
        </p:nvSpPr>
        <p:spPr/>
        <p:txBody>
          <a:bodyPr/>
          <a:lstStyle/>
          <a:p>
            <a:pPr>
              <a:lnSpc>
                <a:spcPct val="150000"/>
              </a:lnSpc>
            </a:pPr>
            <a:r>
              <a:rPr lang="en-AU" dirty="0"/>
              <a:t>Meet in park for bring-your-own picnic lunch</a:t>
            </a:r>
          </a:p>
          <a:p>
            <a:pPr>
              <a:lnSpc>
                <a:spcPct val="150000"/>
              </a:lnSpc>
            </a:pPr>
            <a:r>
              <a:rPr lang="en-AU" dirty="0"/>
              <a:t>Daily </a:t>
            </a:r>
            <a:r>
              <a:rPr lang="en-AU" dirty="0" err="1"/>
              <a:t>fika</a:t>
            </a:r>
            <a:r>
              <a:rPr lang="en-AU" dirty="0"/>
              <a:t> via zoom</a:t>
            </a:r>
          </a:p>
          <a:p>
            <a:pPr>
              <a:lnSpc>
                <a:spcPct val="150000"/>
              </a:lnSpc>
            </a:pPr>
            <a:r>
              <a:rPr lang="en-AU" dirty="0"/>
              <a:t>Mini exercise breaks via zoom</a:t>
            </a:r>
          </a:p>
          <a:p>
            <a:pPr>
              <a:lnSpc>
                <a:spcPct val="150000"/>
              </a:lnSpc>
            </a:pPr>
            <a:r>
              <a:rPr lang="en-AU" dirty="0"/>
              <a:t>Weekly lunch catchups to discuss how PhD work is going</a:t>
            </a:r>
          </a:p>
        </p:txBody>
      </p:sp>
    </p:spTree>
    <p:extLst>
      <p:ext uri="{BB962C8B-B14F-4D97-AF65-F5344CB8AC3E}">
        <p14:creationId xmlns:p14="http://schemas.microsoft.com/office/powerpoint/2010/main" val="3514924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map&#10;&#10;Description automatically generated">
            <a:extLst>
              <a:ext uri="{FF2B5EF4-FFF2-40B4-BE49-F238E27FC236}">
                <a16:creationId xmlns:a16="http://schemas.microsoft.com/office/drawing/2014/main" id="{69ED8070-2719-4F9C-9572-B171E41C6B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9170" y="290494"/>
            <a:ext cx="9063040" cy="6407853"/>
          </a:xfrm>
        </p:spPr>
      </p:pic>
    </p:spTree>
    <p:extLst>
      <p:ext uri="{BB962C8B-B14F-4D97-AF65-F5344CB8AC3E}">
        <p14:creationId xmlns:p14="http://schemas.microsoft.com/office/powerpoint/2010/main" val="2739441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51AA7-BDF8-4A35-8534-E62A4956B1CD}"/>
              </a:ext>
            </a:extLst>
          </p:cNvPr>
          <p:cNvSpPr>
            <a:spLocks noGrp="1"/>
          </p:cNvSpPr>
          <p:nvPr>
            <p:ph type="title"/>
          </p:nvPr>
        </p:nvSpPr>
        <p:spPr/>
        <p:txBody>
          <a:bodyPr/>
          <a:lstStyle/>
          <a:p>
            <a:pPr algn="ctr"/>
            <a:r>
              <a:rPr lang="en-AU" dirty="0"/>
              <a:t>Mental Health: The reality for PhD students</a:t>
            </a:r>
          </a:p>
        </p:txBody>
      </p:sp>
      <p:sp>
        <p:nvSpPr>
          <p:cNvPr id="3" name="Content Placeholder 2">
            <a:extLst>
              <a:ext uri="{FF2B5EF4-FFF2-40B4-BE49-F238E27FC236}">
                <a16:creationId xmlns:a16="http://schemas.microsoft.com/office/drawing/2014/main" id="{09D26F03-0FE1-4ED6-8A54-45C96945F816}"/>
              </a:ext>
            </a:extLst>
          </p:cNvPr>
          <p:cNvSpPr>
            <a:spLocks noGrp="1"/>
          </p:cNvSpPr>
          <p:nvPr>
            <p:ph idx="1"/>
          </p:nvPr>
        </p:nvSpPr>
        <p:spPr>
          <a:xfrm>
            <a:off x="838200" y="1470455"/>
            <a:ext cx="7402924" cy="5140410"/>
          </a:xfrm>
        </p:spPr>
        <p:txBody>
          <a:bodyPr>
            <a:normAutofit fontScale="85000" lnSpcReduction="20000"/>
          </a:bodyPr>
          <a:lstStyle/>
          <a:p>
            <a:pPr>
              <a:lnSpc>
                <a:spcPct val="150000"/>
              </a:lnSpc>
            </a:pPr>
            <a:r>
              <a:rPr lang="en-AU" dirty="0"/>
              <a:t>You have your supervisor</a:t>
            </a:r>
          </a:p>
          <a:p>
            <a:pPr>
              <a:lnSpc>
                <a:spcPct val="150000"/>
              </a:lnSpc>
            </a:pPr>
            <a:r>
              <a:rPr lang="en-AU" dirty="0"/>
              <a:t>You have your colleagues</a:t>
            </a:r>
          </a:p>
          <a:p>
            <a:pPr>
              <a:lnSpc>
                <a:spcPct val="150000"/>
              </a:lnSpc>
            </a:pPr>
            <a:r>
              <a:rPr lang="en-AU" dirty="0"/>
              <a:t>You have other PhD students</a:t>
            </a:r>
          </a:p>
          <a:p>
            <a:pPr>
              <a:lnSpc>
                <a:spcPct val="150000"/>
              </a:lnSpc>
            </a:pPr>
            <a:r>
              <a:rPr lang="en-AU" dirty="0"/>
              <a:t>You have student organisations</a:t>
            </a:r>
          </a:p>
          <a:p>
            <a:pPr>
              <a:lnSpc>
                <a:spcPct val="150000"/>
              </a:lnSpc>
            </a:pPr>
            <a:r>
              <a:rPr lang="en-AU" dirty="0"/>
              <a:t>You have rights</a:t>
            </a:r>
          </a:p>
          <a:p>
            <a:pPr>
              <a:lnSpc>
                <a:spcPct val="150000"/>
              </a:lnSpc>
            </a:pPr>
            <a:r>
              <a:rPr lang="en-AU" dirty="0"/>
              <a:t>If you need help see occupational health service </a:t>
            </a:r>
            <a:r>
              <a:rPr lang="en-AU" dirty="0">
                <a:hlinkClick r:id="rId2"/>
              </a:rPr>
              <a:t>https://www.staff.lu.se/employment/work-environment-and-health/health-and-wellness/occupational-health-service</a:t>
            </a:r>
            <a:r>
              <a:rPr lang="en-AU" dirty="0"/>
              <a:t> </a:t>
            </a:r>
          </a:p>
        </p:txBody>
      </p:sp>
      <p:pic>
        <p:nvPicPr>
          <p:cNvPr id="5" name="Picture 4" descr="A picture containing table, group&#10;&#10;Description automatically generated">
            <a:extLst>
              <a:ext uri="{FF2B5EF4-FFF2-40B4-BE49-F238E27FC236}">
                <a16:creationId xmlns:a16="http://schemas.microsoft.com/office/drawing/2014/main" id="{6A167A55-1290-4DB2-8279-6FD085A2F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7115" y="1470455"/>
            <a:ext cx="2717259" cy="4618252"/>
          </a:xfrm>
          <a:prstGeom prst="rect">
            <a:avLst/>
          </a:prstGeom>
        </p:spPr>
      </p:pic>
    </p:spTree>
    <p:extLst>
      <p:ext uri="{BB962C8B-B14F-4D97-AF65-F5344CB8AC3E}">
        <p14:creationId xmlns:p14="http://schemas.microsoft.com/office/powerpoint/2010/main" val="874555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41084-4BA3-4493-A8B3-F24A721F190D}"/>
              </a:ext>
            </a:extLst>
          </p:cNvPr>
          <p:cNvSpPr>
            <a:spLocks noGrp="1"/>
          </p:cNvSpPr>
          <p:nvPr>
            <p:ph type="title"/>
          </p:nvPr>
        </p:nvSpPr>
        <p:spPr/>
        <p:txBody>
          <a:bodyPr/>
          <a:lstStyle/>
          <a:p>
            <a:pPr algn="ctr"/>
            <a:r>
              <a:rPr lang="en-AU" dirty="0"/>
              <a:t>Work-Life Balance</a:t>
            </a:r>
          </a:p>
        </p:txBody>
      </p:sp>
      <p:pic>
        <p:nvPicPr>
          <p:cNvPr id="5" name="Content Placeholder 4" descr="A picture containing indoor, sitting, photo, small&#10;&#10;Description automatically generated">
            <a:extLst>
              <a:ext uri="{FF2B5EF4-FFF2-40B4-BE49-F238E27FC236}">
                <a16:creationId xmlns:a16="http://schemas.microsoft.com/office/drawing/2014/main" id="{A9B73ABF-E8DB-45ED-8DC3-9A959E0B9A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56616" y="4183400"/>
            <a:ext cx="1875094" cy="2500125"/>
          </a:xfrm>
        </p:spPr>
      </p:pic>
      <p:pic>
        <p:nvPicPr>
          <p:cNvPr id="7" name="Picture 6" descr="A person riding a bike down a dirt road&#10;&#10;Description automatically generated">
            <a:extLst>
              <a:ext uri="{FF2B5EF4-FFF2-40B4-BE49-F238E27FC236}">
                <a16:creationId xmlns:a16="http://schemas.microsoft.com/office/drawing/2014/main" id="{B8CE0680-35C4-48A3-894C-9C24CDC52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2069" y="1425752"/>
            <a:ext cx="3181747" cy="2386310"/>
          </a:xfrm>
          <a:prstGeom prst="rect">
            <a:avLst/>
          </a:prstGeom>
        </p:spPr>
      </p:pic>
      <p:pic>
        <p:nvPicPr>
          <p:cNvPr id="9" name="Picture 8" descr="A bicycle leaning against a tree in front of a building&#10;&#10;Description automatically generated">
            <a:extLst>
              <a:ext uri="{FF2B5EF4-FFF2-40B4-BE49-F238E27FC236}">
                <a16:creationId xmlns:a16="http://schemas.microsoft.com/office/drawing/2014/main" id="{B27B21F0-E203-43AE-9009-509EAF308F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604" y="1425194"/>
            <a:ext cx="3181747" cy="2386310"/>
          </a:xfrm>
          <a:prstGeom prst="rect">
            <a:avLst/>
          </a:prstGeom>
        </p:spPr>
      </p:pic>
      <p:pic>
        <p:nvPicPr>
          <p:cNvPr id="13" name="Picture 12" descr="A large green field with trees in the background&#10;&#10;Description automatically generated">
            <a:extLst>
              <a:ext uri="{FF2B5EF4-FFF2-40B4-BE49-F238E27FC236}">
                <a16:creationId xmlns:a16="http://schemas.microsoft.com/office/drawing/2014/main" id="{B5BD553C-2F45-4636-87A3-DA59DF95C1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9366" y="1425194"/>
            <a:ext cx="3181747" cy="2386310"/>
          </a:xfrm>
          <a:prstGeom prst="rect">
            <a:avLst/>
          </a:prstGeom>
        </p:spPr>
      </p:pic>
      <p:pic>
        <p:nvPicPr>
          <p:cNvPr id="15" name="Picture 14" descr="A person standing in front of water and a mountain in the background&#10;&#10;Description automatically generated">
            <a:extLst>
              <a:ext uri="{FF2B5EF4-FFF2-40B4-BE49-F238E27FC236}">
                <a16:creationId xmlns:a16="http://schemas.microsoft.com/office/drawing/2014/main" id="{BBD194D9-D7F1-4A5C-A44E-89785D030F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7549" y="4182085"/>
            <a:ext cx="4443351" cy="2500125"/>
          </a:xfrm>
          <a:prstGeom prst="rect">
            <a:avLst/>
          </a:prstGeom>
        </p:spPr>
      </p:pic>
      <p:pic>
        <p:nvPicPr>
          <p:cNvPr id="17" name="Picture 16" descr="A person standing on top of a snow covered slope&#10;&#10;Description automatically generated">
            <a:extLst>
              <a:ext uri="{FF2B5EF4-FFF2-40B4-BE49-F238E27FC236}">
                <a16:creationId xmlns:a16="http://schemas.microsoft.com/office/drawing/2014/main" id="{99422144-FF80-4F93-BC41-98F028703E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456" y="4183401"/>
            <a:ext cx="3748214" cy="2498809"/>
          </a:xfrm>
          <a:prstGeom prst="rect">
            <a:avLst/>
          </a:prstGeom>
        </p:spPr>
      </p:pic>
    </p:spTree>
    <p:extLst>
      <p:ext uri="{BB962C8B-B14F-4D97-AF65-F5344CB8AC3E}">
        <p14:creationId xmlns:p14="http://schemas.microsoft.com/office/powerpoint/2010/main" val="4272165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2827C-16B2-4975-BA4A-85AB6BA844BE}"/>
              </a:ext>
            </a:extLst>
          </p:cNvPr>
          <p:cNvSpPr>
            <a:spLocks noGrp="1"/>
          </p:cNvSpPr>
          <p:nvPr>
            <p:ph type="title"/>
          </p:nvPr>
        </p:nvSpPr>
        <p:spPr/>
        <p:txBody>
          <a:bodyPr/>
          <a:lstStyle/>
          <a:p>
            <a:pPr algn="ctr"/>
            <a:r>
              <a:rPr lang="en-AU" dirty="0"/>
              <a:t>2017/18 NDR Produced Survey of Workplace</a:t>
            </a:r>
          </a:p>
        </p:txBody>
      </p:sp>
      <p:sp>
        <p:nvSpPr>
          <p:cNvPr id="3" name="Content Placeholder 2">
            <a:extLst>
              <a:ext uri="{FF2B5EF4-FFF2-40B4-BE49-F238E27FC236}">
                <a16:creationId xmlns:a16="http://schemas.microsoft.com/office/drawing/2014/main" id="{648FF9A3-79A3-46F4-9048-3344DC2D1A80}"/>
              </a:ext>
            </a:extLst>
          </p:cNvPr>
          <p:cNvSpPr>
            <a:spLocks noGrp="1"/>
          </p:cNvSpPr>
          <p:nvPr>
            <p:ph idx="1"/>
          </p:nvPr>
        </p:nvSpPr>
        <p:spPr/>
        <p:txBody>
          <a:bodyPr/>
          <a:lstStyle/>
          <a:p>
            <a:pPr>
              <a:lnSpc>
                <a:spcPct val="150000"/>
              </a:lnSpc>
            </a:pPr>
            <a:r>
              <a:rPr lang="en-AU" dirty="0"/>
              <a:t>Lots of data to sift through</a:t>
            </a:r>
          </a:p>
          <a:p>
            <a:pPr>
              <a:lnSpc>
                <a:spcPct val="150000"/>
              </a:lnSpc>
            </a:pPr>
            <a:r>
              <a:rPr lang="en-AU" dirty="0"/>
              <a:t>Unfortunately lots of noise</a:t>
            </a:r>
          </a:p>
          <a:p>
            <a:pPr>
              <a:lnSpc>
                <a:spcPct val="150000"/>
              </a:lnSpc>
            </a:pPr>
            <a:r>
              <a:rPr lang="en-AU" dirty="0"/>
              <a:t>Statistics people never finished its work…</a:t>
            </a:r>
          </a:p>
          <a:p>
            <a:pPr>
              <a:lnSpc>
                <a:spcPct val="150000"/>
              </a:lnSpc>
            </a:pPr>
            <a:r>
              <a:rPr lang="en-AU" dirty="0"/>
              <a:t>I’ll summarise the positive and negative aspects of our workplace</a:t>
            </a:r>
          </a:p>
        </p:txBody>
      </p:sp>
    </p:spTree>
    <p:extLst>
      <p:ext uri="{BB962C8B-B14F-4D97-AF65-F5344CB8AC3E}">
        <p14:creationId xmlns:p14="http://schemas.microsoft.com/office/powerpoint/2010/main" val="3632459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624001" y="100001"/>
            <a:ext cx="8976825" cy="400004"/>
          </a:xfrm>
        </p:spPr>
        <p:txBody>
          <a:bodyPr anchor="t">
            <a:normAutofit/>
          </a:bodyPr>
          <a:lstStyle/>
          <a:p>
            <a:r>
              <a:rPr sz="1600" b="1" dirty="0">
                <a:solidFill>
                  <a:srgbClr val="000000"/>
                </a:solidFill>
                <a:latin typeface="Arial" pitchFamily="34" charset="0"/>
                <a:cs typeface="Arial" pitchFamily="34" charset="0"/>
              </a:rPr>
              <a:t> Any positive comments on the working climate in your work place:  </a:t>
            </a:r>
            <a:r>
              <a:rPr lang="en-AU" sz="1600" b="1" dirty="0">
                <a:solidFill>
                  <a:srgbClr val="000000"/>
                </a:solidFill>
                <a:latin typeface="Arial" pitchFamily="34" charset="0"/>
                <a:cs typeface="Arial" pitchFamily="34" charset="0"/>
              </a:rPr>
              <a:t>Some actual results</a:t>
            </a:r>
            <a:r>
              <a:rPr sz="1600" b="1" dirty="0">
                <a:solidFill>
                  <a:srgbClr val="000000"/>
                </a:solidFill>
                <a:latin typeface="Arial" pitchFamily="34" charset="0"/>
                <a:cs typeface="Arial" pitchFamily="34" charset="0"/>
              </a:rPr>
              <a:t> </a:t>
            </a:r>
          </a:p>
        </p:txBody>
      </p:sp>
      <p:graphicFrame>
        <p:nvGraphicFramePr>
          <p:cNvPr id="5" name="Tabell 4"/>
          <p:cNvGraphicFramePr>
            <a:graphicFrameLocks noGrp="1"/>
          </p:cNvGraphicFramePr>
          <p:nvPr>
            <p:extLst>
              <p:ext uri="{D42A27DB-BD31-4B8C-83A1-F6EECF244321}">
                <p14:modId xmlns:p14="http://schemas.microsoft.com/office/powerpoint/2010/main" val="480039948"/>
              </p:ext>
            </p:extLst>
          </p:nvPr>
        </p:nvGraphicFramePr>
        <p:xfrm>
          <a:off x="1607127" y="500005"/>
          <a:ext cx="8903699" cy="6035040"/>
        </p:xfrm>
        <a:graphic>
          <a:graphicData uri="http://schemas.openxmlformats.org/drawingml/2006/table">
            <a:tbl>
              <a:tblPr firstRow="1" bandRow="1">
                <a:tableStyleId>{2D5ABB26-0587-4C30-8999-92F81FD0307C}</a:tableStyleId>
              </a:tblPr>
              <a:tblGrid>
                <a:gridCol w="8903699">
                  <a:extLst>
                    <a:ext uri="{9D8B030D-6E8A-4147-A177-3AD203B41FA5}">
                      <a16:colId xmlns:a16="http://schemas.microsoft.com/office/drawing/2014/main" val="20000"/>
                    </a:ext>
                  </a:extLst>
                </a:gridCol>
              </a:tblGrid>
              <a:tr h="200000">
                <a:tc>
                  <a:txBody>
                    <a:bodyPr/>
                    <a:lstStyle/>
                    <a:p>
                      <a:pPr algn="l"/>
                      <a:r>
                        <a:rPr lang="en-GB" sz="800" b="0" i="0" u="none" dirty="0">
                          <a:solidFill>
                            <a:srgbClr val="000000"/>
                          </a:solidFill>
                          <a:latin typeface="Arial" pitchFamily="34" charset="0"/>
                          <a:cs typeface="Arial" pitchFamily="34" charset="0"/>
                        </a:rPr>
                        <a:t>People respect each other and are happy to give feedback or advice, even if you don't work closely together, which makes it a very creative work place.</a:t>
                      </a:r>
                      <a:endParaRPr lang="en-GB" dirty="0"/>
                    </a:p>
                  </a:txBody>
                  <a:tcPr>
                    <a:lnT w="12700" cap="flat" cmpd="sng" algn="ctr">
                      <a:solidFill>
                        <a:srgbClr val="000000"/>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1"/>
                  </a:ext>
                </a:extLst>
              </a:tr>
              <a:tr h="200000">
                <a:tc>
                  <a:txBody>
                    <a:bodyPr/>
                    <a:lstStyle/>
                    <a:p>
                      <a:pPr algn="l"/>
                      <a:r>
                        <a:rPr lang="en-GB" sz="800" b="0" i="0" u="none" dirty="0">
                          <a:solidFill>
                            <a:srgbClr val="000000"/>
                          </a:solidFill>
                          <a:latin typeface="Arial" pitchFamily="34" charset="0"/>
                          <a:cs typeface="Arial" pitchFamily="34" charset="0"/>
                        </a:rPr>
                        <a:t>There is a lot of interaction and you are generally encouraged to speak to people and go to fikas. People are mostly nice to each other.</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04"/>
                  </a:ext>
                </a:extLst>
              </a:tr>
              <a:tr h="200000">
                <a:tc>
                  <a:txBody>
                    <a:bodyPr/>
                    <a:lstStyle/>
                    <a:p>
                      <a:pPr algn="l"/>
                      <a:r>
                        <a:rPr lang="en-GB" sz="800" b="0" i="0" u="none" dirty="0">
                          <a:solidFill>
                            <a:srgbClr val="000000"/>
                          </a:solidFill>
                          <a:latin typeface="Arial" pitchFamily="34" charset="0"/>
                          <a:cs typeface="Arial" pitchFamily="34" charset="0"/>
                        </a:rPr>
                        <a:t>- very relaxed atmosphere and everybody dares to ask for help, and everyone is willing to help</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5"/>
                  </a:ext>
                </a:extLst>
              </a:tr>
              <a:tr h="200000">
                <a:tc>
                  <a:txBody>
                    <a:bodyPr/>
                    <a:lstStyle/>
                    <a:p>
                      <a:pPr algn="l"/>
                      <a:r>
                        <a:rPr lang="en-GB" sz="800" b="0" i="0" u="none" dirty="0">
                          <a:solidFill>
                            <a:srgbClr val="000000"/>
                          </a:solidFill>
                          <a:latin typeface="Arial" pitchFamily="34" charset="0"/>
                          <a:cs typeface="Arial" pitchFamily="34" charset="0"/>
                        </a:rPr>
                        <a:t>Many friendly people, positive atmosphere</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06"/>
                  </a:ext>
                </a:extLst>
              </a:tr>
              <a:tr h="200000">
                <a:tc>
                  <a:txBody>
                    <a:bodyPr/>
                    <a:lstStyle/>
                    <a:p>
                      <a:pPr algn="l"/>
                      <a:r>
                        <a:rPr lang="en-GB" sz="800" b="0" i="0" u="none" dirty="0">
                          <a:solidFill>
                            <a:srgbClr val="000000"/>
                          </a:solidFill>
                          <a:latin typeface="Arial" pitchFamily="34" charset="0"/>
                          <a:cs typeface="Arial" pitchFamily="34" charset="0"/>
                        </a:rPr>
                        <a:t>Lots of social events, very little competition but working together though.</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10"/>
                  </a:ext>
                </a:extLst>
              </a:tr>
              <a:tr h="200000">
                <a:tc>
                  <a:txBody>
                    <a:bodyPr/>
                    <a:lstStyle/>
                    <a:p>
                      <a:pPr algn="l"/>
                      <a:r>
                        <a:rPr lang="en-GB" sz="800" b="0" i="0" u="none" dirty="0">
                          <a:solidFill>
                            <a:srgbClr val="000000"/>
                          </a:solidFill>
                          <a:latin typeface="Arial" pitchFamily="34" charset="0"/>
                          <a:cs typeface="Arial" pitchFamily="34" charset="0"/>
                        </a:rPr>
                        <a:t>Everyone's friendly and there are evening activities sometimes with the PhDs</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12"/>
                  </a:ext>
                </a:extLst>
              </a:tr>
              <a:tr h="200000">
                <a:tc>
                  <a:txBody>
                    <a:bodyPr/>
                    <a:lstStyle/>
                    <a:p>
                      <a:pPr algn="l"/>
                      <a:r>
                        <a:rPr lang="en-GB" sz="800" b="0" i="0" u="none" dirty="0">
                          <a:solidFill>
                            <a:srgbClr val="000000"/>
                          </a:solidFill>
                          <a:latin typeface="Arial" pitchFamily="34" charset="0"/>
                          <a:cs typeface="Arial" pitchFamily="34" charset="0"/>
                        </a:rPr>
                        <a:t>You tend to hang out with more people than just your group members and the atmosphere in the lunch room is generally friendly. The other phDs, postdocs and project students in my group are nice, we work well together and can talk about many things. </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13"/>
                  </a:ext>
                </a:extLst>
              </a:tr>
              <a:tr h="200000">
                <a:tc>
                  <a:txBody>
                    <a:bodyPr/>
                    <a:lstStyle/>
                    <a:p>
                      <a:pPr algn="l"/>
                      <a:r>
                        <a:rPr lang="en-GB" sz="800" b="0" i="0" u="none" dirty="0">
                          <a:solidFill>
                            <a:srgbClr val="000000"/>
                          </a:solidFill>
                          <a:latin typeface="Arial" pitchFamily="34" charset="0"/>
                          <a:cs typeface="Arial" pitchFamily="34" charset="0"/>
                        </a:rPr>
                        <a:t>For the people that I talk to, there is a friendly atmosphere, my supervisors give me a lot of freedom to perceive my own goals and interests, which is crucial when it comes to career development.</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14"/>
                  </a:ext>
                </a:extLst>
              </a:tr>
              <a:tr h="200000">
                <a:tc>
                  <a:txBody>
                    <a:bodyPr/>
                    <a:lstStyle/>
                    <a:p>
                      <a:pPr algn="l"/>
                      <a:r>
                        <a:rPr lang="en-GB" sz="800" b="0" i="0" u="none" dirty="0">
                          <a:solidFill>
                            <a:srgbClr val="000000"/>
                          </a:solidFill>
                          <a:latin typeface="Arial" pitchFamily="34" charset="0"/>
                          <a:cs typeface="Arial" pitchFamily="34" charset="0"/>
                        </a:rPr>
                        <a:t>Everyone is taken seriously. Heads of divison listen to all layers of employees</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15"/>
                  </a:ext>
                </a:extLst>
              </a:tr>
              <a:tr h="200000">
                <a:tc>
                  <a:txBody>
                    <a:bodyPr/>
                    <a:lstStyle/>
                    <a:p>
                      <a:pPr algn="l"/>
                      <a:r>
                        <a:rPr lang="en-GB" sz="800" b="0" i="0" u="none" dirty="0">
                          <a:solidFill>
                            <a:srgbClr val="000000"/>
                          </a:solidFill>
                          <a:latin typeface="Arial" pitchFamily="34" charset="0"/>
                          <a:cs typeface="Arial" pitchFamily="34" charset="0"/>
                        </a:rPr>
                        <a:t>Regular break activities togehter. Nice and helpful people.</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16"/>
                  </a:ext>
                </a:extLst>
              </a:tr>
              <a:tr h="200000">
                <a:tc>
                  <a:txBody>
                    <a:bodyPr/>
                    <a:lstStyle/>
                    <a:p>
                      <a:pPr algn="l"/>
                      <a:r>
                        <a:rPr lang="en-GB" sz="800" b="0" i="0" u="none" dirty="0">
                          <a:solidFill>
                            <a:srgbClr val="000000"/>
                          </a:solidFill>
                          <a:latin typeface="Arial" pitchFamily="34" charset="0"/>
                          <a:cs typeface="Arial" pitchFamily="34" charset="0"/>
                        </a:rPr>
                        <a:t>I have an office that I only share with one person, who is not here everyday, this gives me a quiet and calm working environment.
Besides this I have I lab that I am responsible for and the lab is well suited for my purpose and I do only need to share it with others in rare occasions.</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17"/>
                  </a:ext>
                </a:extLst>
              </a:tr>
              <a:tr h="200000">
                <a:tc>
                  <a:txBody>
                    <a:bodyPr/>
                    <a:lstStyle/>
                    <a:p>
                      <a:pPr algn="l"/>
                      <a:r>
                        <a:rPr lang="en-GB" sz="800" b="0" i="0" u="none" dirty="0">
                          <a:solidFill>
                            <a:srgbClr val="000000"/>
                          </a:solidFill>
                          <a:latin typeface="Arial" pitchFamily="34" charset="0"/>
                          <a:cs typeface="Arial" pitchFamily="34" charset="0"/>
                        </a:rPr>
                        <a:t>It is very free and totally awesome.</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19"/>
                  </a:ext>
                </a:extLst>
              </a:tr>
              <a:tr h="200000">
                <a:tc>
                  <a:txBody>
                    <a:bodyPr/>
                    <a:lstStyle/>
                    <a:p>
                      <a:pPr algn="l"/>
                      <a:r>
                        <a:rPr lang="en-GB" sz="800" b="0" i="0" u="none" dirty="0">
                          <a:solidFill>
                            <a:srgbClr val="000000"/>
                          </a:solidFill>
                          <a:latin typeface="Arial" pitchFamily="34" charset="0"/>
                          <a:cs typeface="Arial" pitchFamily="34" charset="0"/>
                        </a:rPr>
                        <a:t>My colleagues are friendly and supportive. There are no conflicts which I am aware of at the division. When it comes to work within my division, I have nothing negative to say.</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20"/>
                  </a:ext>
                </a:extLst>
              </a:tr>
              <a:tr h="200000">
                <a:tc>
                  <a:txBody>
                    <a:bodyPr/>
                    <a:lstStyle/>
                    <a:p>
                      <a:pPr algn="l"/>
                      <a:r>
                        <a:rPr lang="en-GB" sz="800" b="0" i="0" u="none" dirty="0">
                          <a:solidFill>
                            <a:srgbClr val="000000"/>
                          </a:solidFill>
                          <a:latin typeface="Arial" pitchFamily="34" charset="0"/>
                          <a:cs typeface="Arial" pitchFamily="34" charset="0"/>
                        </a:rPr>
                        <a:t>People are nice. We have fika at 10 and 15 every day and there is cake on Fridays. The safety in the lab is taken serously and overall it's a nice place to work on.</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24"/>
                  </a:ext>
                </a:extLst>
              </a:tr>
              <a:tr h="200000">
                <a:tc>
                  <a:txBody>
                    <a:bodyPr/>
                    <a:lstStyle/>
                    <a:p>
                      <a:pPr algn="l"/>
                      <a:r>
                        <a:rPr lang="en-GB" sz="800" b="0" i="0" u="none" dirty="0">
                          <a:solidFill>
                            <a:srgbClr val="000000"/>
                          </a:solidFill>
                          <a:latin typeface="Arial" pitchFamily="34" charset="0"/>
                          <a:cs typeface="Arial" pitchFamily="34" charset="0"/>
                        </a:rPr>
                        <a:t>A social environment with regular coffee breaks where one can socalize with the other employees. An open environment where colleagues are happy to help each other with work-related problems. Seminars are given on a regular basis, where all are encouraged to participate. </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26"/>
                  </a:ext>
                </a:extLst>
              </a:tr>
              <a:tr h="183057">
                <a:tc>
                  <a:txBody>
                    <a:bodyPr/>
                    <a:lstStyle/>
                    <a:p>
                      <a:pPr algn="l"/>
                      <a:r>
                        <a:rPr lang="en-GB" sz="800" b="0" i="0" u="none" dirty="0">
                          <a:solidFill>
                            <a:srgbClr val="000000"/>
                          </a:solidFill>
                          <a:latin typeface="Arial" pitchFamily="34" charset="0"/>
                          <a:cs typeface="Arial" pitchFamily="34" charset="0"/>
                        </a:rPr>
                        <a:t>Also some private activities in my working group.</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27"/>
                  </a:ext>
                </a:extLst>
              </a:tr>
              <a:tr h="200000">
                <a:tc>
                  <a:txBody>
                    <a:bodyPr/>
                    <a:lstStyle/>
                    <a:p>
                      <a:pPr algn="l"/>
                      <a:r>
                        <a:rPr lang="en-GB" sz="800" b="0" i="0" u="none" dirty="0">
                          <a:solidFill>
                            <a:srgbClr val="000000"/>
                          </a:solidFill>
                          <a:latin typeface="Arial" pitchFamily="34" charset="0"/>
                          <a:cs typeface="Arial" pitchFamily="34" charset="0"/>
                        </a:rPr>
                        <a:t>spacious and comfortable work office </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30"/>
                  </a:ext>
                </a:extLst>
              </a:tr>
              <a:tr h="200000">
                <a:tc>
                  <a:txBody>
                    <a:bodyPr/>
                    <a:lstStyle/>
                    <a:p>
                      <a:pPr algn="l"/>
                      <a:r>
                        <a:rPr lang="en-GB" sz="800" b="0" i="0" u="none" dirty="0">
                          <a:solidFill>
                            <a:srgbClr val="000000"/>
                          </a:solidFill>
                          <a:latin typeface="Arial" pitchFamily="34" charset="0"/>
                          <a:cs typeface="Arial" pitchFamily="34" charset="0"/>
                        </a:rPr>
                        <a:t>Events are run to get the department together regularly, which helps people to get to know each other better. </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31"/>
                  </a:ext>
                </a:extLst>
              </a:tr>
              <a:tr h="189522">
                <a:tc>
                  <a:txBody>
                    <a:bodyPr/>
                    <a:lstStyle/>
                    <a:p>
                      <a:pPr algn="l"/>
                      <a:r>
                        <a:rPr lang="en-GB" sz="800" b="0" i="0" u="none" dirty="0">
                          <a:solidFill>
                            <a:srgbClr val="000000"/>
                          </a:solidFill>
                          <a:latin typeface="Arial" pitchFamily="34" charset="0"/>
                          <a:cs typeface="Arial" pitchFamily="34" charset="0"/>
                        </a:rPr>
                        <a:t>Realistic expectations on workload most of the time.</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33"/>
                  </a:ext>
                </a:extLst>
              </a:tr>
              <a:tr h="200000">
                <a:tc>
                  <a:txBody>
                    <a:bodyPr/>
                    <a:lstStyle/>
                    <a:p>
                      <a:pPr algn="l"/>
                      <a:r>
                        <a:rPr lang="en-GB" sz="800" b="0" i="0" u="none" dirty="0">
                          <a:solidFill>
                            <a:srgbClr val="000000"/>
                          </a:solidFill>
                          <a:latin typeface="Arial" pitchFamily="34" charset="0"/>
                          <a:cs typeface="Arial" pitchFamily="34" charset="0"/>
                        </a:rPr>
                        <a:t>There is support from others in the group.</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36"/>
                  </a:ext>
                </a:extLst>
              </a:tr>
              <a:tr h="200000">
                <a:tc>
                  <a:txBody>
                    <a:bodyPr/>
                    <a:lstStyle/>
                    <a:p>
                      <a:pPr algn="l"/>
                      <a:r>
                        <a:rPr lang="en-GB" sz="800" b="0" i="0" u="none" dirty="0">
                          <a:solidFill>
                            <a:srgbClr val="000000"/>
                          </a:solidFill>
                          <a:latin typeface="Arial" pitchFamily="34" charset="0"/>
                          <a:cs typeface="Arial" pitchFamily="34" charset="0"/>
                        </a:rPr>
                        <a:t>Many activities :)</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37"/>
                  </a:ext>
                </a:extLst>
              </a:tr>
              <a:tr h="200000">
                <a:tc>
                  <a:txBody>
                    <a:bodyPr/>
                    <a:lstStyle/>
                    <a:p>
                      <a:pPr algn="l"/>
                      <a:r>
                        <a:rPr lang="en-GB" sz="800" b="0" i="0" u="none" dirty="0">
                          <a:solidFill>
                            <a:srgbClr val="000000"/>
                          </a:solidFill>
                          <a:latin typeface="Arial" pitchFamily="34" charset="0"/>
                          <a:cs typeface="Arial" pitchFamily="34" charset="0"/>
                        </a:rPr>
                        <a:t>Flexible working hour distribution.</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41"/>
                  </a:ext>
                </a:extLst>
              </a:tr>
              <a:tr h="200000">
                <a:tc>
                  <a:txBody>
                    <a:bodyPr/>
                    <a:lstStyle/>
                    <a:p>
                      <a:pPr algn="l"/>
                      <a:r>
                        <a:rPr lang="en-GB" sz="800" b="0" i="0" u="none" dirty="0">
                          <a:solidFill>
                            <a:srgbClr val="000000"/>
                          </a:solidFill>
                          <a:latin typeface="Arial" pitchFamily="34" charset="0"/>
                          <a:cs typeface="Arial" pitchFamily="34" charset="0"/>
                        </a:rPr>
                        <a:t>good kitchen facilities, office is well equipped and not cramped. All the necessary items to perform my role comfortably are provided.</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49"/>
                  </a:ext>
                </a:extLst>
              </a:tr>
              <a:tr h="200000">
                <a:tc>
                  <a:txBody>
                    <a:bodyPr/>
                    <a:lstStyle/>
                    <a:p>
                      <a:pPr algn="l"/>
                      <a:r>
                        <a:rPr lang="en-GB" sz="800" b="0" i="0" u="none" dirty="0">
                          <a:solidFill>
                            <a:srgbClr val="000000"/>
                          </a:solidFill>
                          <a:latin typeface="Arial" pitchFamily="34" charset="0"/>
                          <a:cs typeface="Arial" pitchFamily="34" charset="0"/>
                        </a:rPr>
                        <a:t>supervisor, co-supervisors, working environment, co-workers, and friends are nice.</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50"/>
                  </a:ext>
                </a:extLst>
              </a:tr>
              <a:tr h="200000">
                <a:tc>
                  <a:txBody>
                    <a:bodyPr/>
                    <a:lstStyle/>
                    <a:p>
                      <a:pPr algn="l"/>
                      <a:r>
                        <a:rPr lang="en-GB" sz="800" b="0" i="0" u="none" dirty="0">
                          <a:solidFill>
                            <a:srgbClr val="000000"/>
                          </a:solidFill>
                          <a:latin typeface="Arial" pitchFamily="34" charset="0"/>
                          <a:cs typeface="Arial" pitchFamily="34" charset="0"/>
                        </a:rPr>
                        <a:t>Everyone is very helpful and friendly towards each other, is interested what I'm working on and willing to give feedback.</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53"/>
                  </a:ext>
                </a:extLst>
              </a:tr>
              <a:tr h="200000">
                <a:tc>
                  <a:txBody>
                    <a:bodyPr/>
                    <a:lstStyle/>
                    <a:p>
                      <a:pPr algn="l"/>
                      <a:r>
                        <a:rPr lang="en-GB" sz="800" b="0" i="0" u="none" dirty="0">
                          <a:solidFill>
                            <a:srgbClr val="000000"/>
                          </a:solidFill>
                          <a:latin typeface="Arial" pitchFamily="34" charset="0"/>
                          <a:cs typeface="Arial" pitchFamily="34" charset="0"/>
                        </a:rPr>
                        <a:t>Great support from main supervisor. Open and welcoming climate in the group.</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54"/>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70A9B-A58B-4C62-92A9-760011425AB4}"/>
              </a:ext>
            </a:extLst>
          </p:cNvPr>
          <p:cNvSpPr>
            <a:spLocks noGrp="1"/>
          </p:cNvSpPr>
          <p:nvPr>
            <p:ph type="title"/>
          </p:nvPr>
        </p:nvSpPr>
        <p:spPr/>
        <p:txBody>
          <a:bodyPr/>
          <a:lstStyle/>
          <a:p>
            <a:pPr algn="ctr"/>
            <a:r>
              <a:rPr lang="en-AU" dirty="0"/>
              <a:t>Summary of Positive Comments</a:t>
            </a:r>
          </a:p>
        </p:txBody>
      </p:sp>
      <p:sp>
        <p:nvSpPr>
          <p:cNvPr id="3" name="Content Placeholder 2">
            <a:extLst>
              <a:ext uri="{FF2B5EF4-FFF2-40B4-BE49-F238E27FC236}">
                <a16:creationId xmlns:a16="http://schemas.microsoft.com/office/drawing/2014/main" id="{7ED09E50-58A2-4F53-A50A-AACA9CD1CDBC}"/>
              </a:ext>
            </a:extLst>
          </p:cNvPr>
          <p:cNvSpPr>
            <a:spLocks noGrp="1"/>
          </p:cNvSpPr>
          <p:nvPr>
            <p:ph idx="1"/>
          </p:nvPr>
        </p:nvSpPr>
        <p:spPr/>
        <p:txBody>
          <a:bodyPr/>
          <a:lstStyle/>
          <a:p>
            <a:pPr>
              <a:lnSpc>
                <a:spcPct val="150000"/>
              </a:lnSpc>
            </a:pPr>
            <a:r>
              <a:rPr lang="en-GB" sz="2400" dirty="0">
                <a:solidFill>
                  <a:srgbClr val="000000"/>
                </a:solidFill>
                <a:latin typeface="Arial" pitchFamily="34" charset="0"/>
                <a:cs typeface="Arial" pitchFamily="34" charset="0"/>
              </a:rPr>
              <a:t>People are social, including outside workplace</a:t>
            </a:r>
          </a:p>
          <a:p>
            <a:pPr>
              <a:lnSpc>
                <a:spcPct val="150000"/>
              </a:lnSpc>
            </a:pPr>
            <a:r>
              <a:rPr lang="en-GB" sz="2400" dirty="0">
                <a:solidFill>
                  <a:srgbClr val="000000"/>
                </a:solidFill>
                <a:latin typeface="Arial" pitchFamily="34" charset="0"/>
                <a:cs typeface="Arial" pitchFamily="34" charset="0"/>
              </a:rPr>
              <a:t>People respect your views and opinions</a:t>
            </a:r>
          </a:p>
          <a:p>
            <a:pPr>
              <a:lnSpc>
                <a:spcPct val="150000"/>
              </a:lnSpc>
            </a:pPr>
            <a:r>
              <a:rPr lang="en-GB" sz="2400" dirty="0">
                <a:solidFill>
                  <a:srgbClr val="000000"/>
                </a:solidFill>
                <a:latin typeface="Arial" pitchFamily="34" charset="0"/>
                <a:cs typeface="Arial" pitchFamily="34" charset="0"/>
              </a:rPr>
              <a:t>Lots of </a:t>
            </a:r>
            <a:r>
              <a:rPr lang="en-GB" sz="2400" dirty="0" err="1">
                <a:solidFill>
                  <a:srgbClr val="000000"/>
                </a:solidFill>
                <a:latin typeface="Arial" pitchFamily="34" charset="0"/>
                <a:cs typeface="Arial" pitchFamily="34" charset="0"/>
              </a:rPr>
              <a:t>fika</a:t>
            </a:r>
            <a:r>
              <a:rPr lang="en-GB" sz="2400" dirty="0">
                <a:solidFill>
                  <a:srgbClr val="000000"/>
                </a:solidFill>
                <a:latin typeface="Arial" pitchFamily="34" charset="0"/>
                <a:cs typeface="Arial" pitchFamily="34" charset="0"/>
              </a:rPr>
              <a:t> breaks, e.g. at 10:00 and 15:00 each day</a:t>
            </a:r>
          </a:p>
          <a:p>
            <a:pPr>
              <a:lnSpc>
                <a:spcPct val="150000"/>
              </a:lnSpc>
            </a:pPr>
            <a:r>
              <a:rPr lang="en-GB" sz="2400" dirty="0">
                <a:solidFill>
                  <a:srgbClr val="000000"/>
                </a:solidFill>
                <a:latin typeface="Arial" pitchFamily="34" charset="0"/>
                <a:cs typeface="Arial" pitchFamily="34" charset="0"/>
              </a:rPr>
              <a:t>Flexible working hours</a:t>
            </a:r>
          </a:p>
          <a:p>
            <a:pPr>
              <a:lnSpc>
                <a:spcPct val="150000"/>
              </a:lnSpc>
            </a:pPr>
            <a:r>
              <a:rPr lang="en-GB" sz="2400" dirty="0">
                <a:solidFill>
                  <a:srgbClr val="000000"/>
                </a:solidFill>
                <a:latin typeface="Arial" pitchFamily="34" charset="0"/>
                <a:cs typeface="Arial" pitchFamily="34" charset="0"/>
              </a:rPr>
              <a:t>Support from supervisor</a:t>
            </a:r>
          </a:p>
          <a:p>
            <a:pPr>
              <a:lnSpc>
                <a:spcPct val="150000"/>
              </a:lnSpc>
            </a:pPr>
            <a:r>
              <a:rPr lang="en-GB" sz="2400" dirty="0">
                <a:solidFill>
                  <a:srgbClr val="000000"/>
                </a:solidFill>
                <a:latin typeface="Arial" pitchFamily="34" charset="0"/>
                <a:cs typeface="Arial" pitchFamily="34" charset="0"/>
              </a:rPr>
              <a:t>Support from colleagues, without conflicts</a:t>
            </a:r>
          </a:p>
          <a:p>
            <a:endParaRPr lang="en-GB" sz="2400" dirty="0">
              <a:solidFill>
                <a:srgbClr val="000000"/>
              </a:solidFill>
              <a:latin typeface="Arial" pitchFamily="34" charset="0"/>
              <a:cs typeface="Arial" pitchFamily="34" charset="0"/>
            </a:endParaRPr>
          </a:p>
          <a:p>
            <a:endParaRPr lang="en-GB" sz="2400" dirty="0"/>
          </a:p>
          <a:p>
            <a:endParaRPr lang="en-AU" dirty="0"/>
          </a:p>
        </p:txBody>
      </p:sp>
    </p:spTree>
    <p:extLst>
      <p:ext uri="{BB962C8B-B14F-4D97-AF65-F5344CB8AC3E}">
        <p14:creationId xmlns:p14="http://schemas.microsoft.com/office/powerpoint/2010/main" val="143754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 4"/>
          <p:cNvGraphicFramePr>
            <a:graphicFrameLocks noGrp="1"/>
          </p:cNvGraphicFramePr>
          <p:nvPr>
            <p:extLst>
              <p:ext uri="{D42A27DB-BD31-4B8C-83A1-F6EECF244321}">
                <p14:modId xmlns:p14="http://schemas.microsoft.com/office/powerpoint/2010/main" val="2924000200"/>
              </p:ext>
            </p:extLst>
          </p:nvPr>
        </p:nvGraphicFramePr>
        <p:xfrm>
          <a:off x="1662623" y="517687"/>
          <a:ext cx="8866753" cy="5943600"/>
        </p:xfrm>
        <a:graphic>
          <a:graphicData uri="http://schemas.openxmlformats.org/drawingml/2006/table">
            <a:tbl>
              <a:tblPr firstRow="1" bandRow="1">
                <a:tableStyleId>{2D5ABB26-0587-4C30-8999-92F81FD0307C}</a:tableStyleId>
              </a:tblPr>
              <a:tblGrid>
                <a:gridCol w="8866753">
                  <a:extLst>
                    <a:ext uri="{9D8B030D-6E8A-4147-A177-3AD203B41FA5}">
                      <a16:colId xmlns:a16="http://schemas.microsoft.com/office/drawing/2014/main" val="20000"/>
                    </a:ext>
                  </a:extLst>
                </a:gridCol>
              </a:tblGrid>
              <a:tr h="186559">
                <a:tc>
                  <a:txBody>
                    <a:bodyPr/>
                    <a:lstStyle/>
                    <a:p>
                      <a:pPr algn="l"/>
                      <a:r>
                        <a:rPr lang="en-GB" sz="800" b="0" i="0" u="none" dirty="0">
                          <a:solidFill>
                            <a:srgbClr val="000000"/>
                          </a:solidFill>
                          <a:latin typeface="Arial" pitchFamily="34" charset="0"/>
                          <a:cs typeface="Arial" pitchFamily="34" charset="0"/>
                        </a:rPr>
                        <a:t>My co-supervisor is from another department, and he wants me to be there sometimes, even though it is totally pointless because I don't "belong" to that place</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02"/>
                  </a:ext>
                </a:extLst>
              </a:tr>
              <a:tr h="186559">
                <a:tc>
                  <a:txBody>
                    <a:bodyPr/>
                    <a:lstStyle/>
                    <a:p>
                      <a:pPr algn="l"/>
                      <a:r>
                        <a:rPr lang="en-GB" sz="800" b="0" i="0" u="none" dirty="0">
                          <a:solidFill>
                            <a:srgbClr val="000000"/>
                          </a:solidFill>
                          <a:latin typeface="Arial" pitchFamily="34" charset="0"/>
                          <a:cs typeface="Arial" pitchFamily="34" charset="0"/>
                        </a:rPr>
                        <a:t>There are occasionally too many people in our office. </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3"/>
                  </a:ext>
                </a:extLst>
              </a:tr>
              <a:tr h="293164">
                <a:tc>
                  <a:txBody>
                    <a:bodyPr/>
                    <a:lstStyle/>
                    <a:p>
                      <a:pPr algn="l"/>
                      <a:r>
                        <a:rPr lang="en-GB" sz="800" b="0" i="0" u="none" dirty="0">
                          <a:solidFill>
                            <a:srgbClr val="000000"/>
                          </a:solidFill>
                          <a:latin typeface="Arial" pitchFamily="34" charset="0"/>
                          <a:cs typeface="Arial" pitchFamily="34" charset="0"/>
                        </a:rPr>
                        <a:t>The working climate in general is good, however, sometimes I feel that there's no any kind of communication with other people/groups. I find all very cold, but I think thats maybe something  of the nordic culture</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04"/>
                  </a:ext>
                </a:extLst>
              </a:tr>
              <a:tr h="186559">
                <a:tc>
                  <a:txBody>
                    <a:bodyPr/>
                    <a:lstStyle/>
                    <a:p>
                      <a:pPr algn="l"/>
                      <a:r>
                        <a:rPr lang="en-GB" sz="800" b="0" i="0" u="none" dirty="0">
                          <a:solidFill>
                            <a:srgbClr val="000000"/>
                          </a:solidFill>
                          <a:latin typeface="Arial" pitchFamily="34" charset="0"/>
                          <a:cs typeface="Arial" pitchFamily="34" charset="0"/>
                        </a:rPr>
                        <a:t>The mentality of "a hard-working PhD is a good working PhD" seems to be stuck with a lot of senior faculty even if in a more comedic sense. I just think it's a dangerous thing to joke about.</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5"/>
                  </a:ext>
                </a:extLst>
              </a:tr>
              <a:tr h="186559">
                <a:tc>
                  <a:txBody>
                    <a:bodyPr/>
                    <a:lstStyle/>
                    <a:p>
                      <a:pPr algn="l"/>
                      <a:r>
                        <a:rPr lang="en-GB" sz="800" b="0" i="0" u="none" dirty="0">
                          <a:solidFill>
                            <a:srgbClr val="000000"/>
                          </a:solidFill>
                          <a:latin typeface="Arial" pitchFamily="34" charset="0"/>
                          <a:cs typeface="Arial" pitchFamily="34" charset="0"/>
                        </a:rPr>
                        <a:t>A work-a-holic attitude is more or less assumed of everyone.</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7"/>
                  </a:ext>
                </a:extLst>
              </a:tr>
              <a:tr h="399769">
                <a:tc>
                  <a:txBody>
                    <a:bodyPr/>
                    <a:lstStyle/>
                    <a:p>
                      <a:pPr algn="l"/>
                      <a:r>
                        <a:rPr lang="en-GB" sz="800" b="0" i="0" u="none" dirty="0">
                          <a:solidFill>
                            <a:srgbClr val="000000"/>
                          </a:solidFill>
                          <a:latin typeface="Arial" pitchFamily="34" charset="0"/>
                          <a:cs typeface="Arial" pitchFamily="34" charset="0"/>
                        </a:rPr>
                        <a:t>It is a good, collaborative, environment - but only if your work fits with the central themes of the department. I feel like I am left outside, and given very little help and guidance in my work compared to other PhD students. This is not recognised.
The offices for PhD students are not optimal - it is hard to concentrate</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08"/>
                  </a:ext>
                </a:extLst>
              </a:tr>
              <a:tr h="186559">
                <a:tc>
                  <a:txBody>
                    <a:bodyPr/>
                    <a:lstStyle/>
                    <a:p>
                      <a:pPr algn="l"/>
                      <a:r>
                        <a:rPr lang="en-GB" sz="800" b="0" i="0" u="none" dirty="0">
                          <a:solidFill>
                            <a:srgbClr val="000000"/>
                          </a:solidFill>
                          <a:latin typeface="Arial" pitchFamily="34" charset="0"/>
                          <a:cs typeface="Arial" pitchFamily="34" charset="0"/>
                        </a:rPr>
                        <a:t>Lack of information from the department's leaders, from the department's board and from the administrative office. A major lack of information on all levels when I think about it</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9"/>
                  </a:ext>
                </a:extLst>
              </a:tr>
              <a:tr h="186559">
                <a:tc>
                  <a:txBody>
                    <a:bodyPr/>
                    <a:lstStyle/>
                    <a:p>
                      <a:pPr algn="l"/>
                      <a:r>
                        <a:rPr lang="en-GB" sz="800" b="0" i="0" u="none" dirty="0">
                          <a:solidFill>
                            <a:srgbClr val="000000"/>
                          </a:solidFill>
                          <a:latin typeface="Arial" pitchFamily="34" charset="0"/>
                          <a:cs typeface="Arial" pitchFamily="34" charset="0"/>
                        </a:rPr>
                        <a:t>I would prefer more team-oriented activities. </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10"/>
                  </a:ext>
                </a:extLst>
              </a:tr>
              <a:tr h="186559">
                <a:tc>
                  <a:txBody>
                    <a:bodyPr/>
                    <a:lstStyle/>
                    <a:p>
                      <a:pPr algn="l"/>
                      <a:r>
                        <a:rPr lang="en-GB" sz="800" b="0" i="0" u="none" dirty="0">
                          <a:solidFill>
                            <a:srgbClr val="000000"/>
                          </a:solidFill>
                          <a:latin typeface="Arial" pitchFamily="34" charset="0"/>
                          <a:cs typeface="Arial" pitchFamily="34" charset="0"/>
                        </a:rPr>
                        <a:t>Lack of mmetings, journal clubs</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11"/>
                  </a:ext>
                </a:extLst>
              </a:tr>
              <a:tr h="186559">
                <a:tc>
                  <a:txBody>
                    <a:bodyPr/>
                    <a:lstStyle/>
                    <a:p>
                      <a:pPr algn="l"/>
                      <a:r>
                        <a:rPr lang="en-GB" sz="800" b="0" i="0" u="none" dirty="0">
                          <a:solidFill>
                            <a:srgbClr val="000000"/>
                          </a:solidFill>
                          <a:latin typeface="Arial" pitchFamily="34" charset="0"/>
                          <a:cs typeface="Arial" pitchFamily="34" charset="0"/>
                        </a:rPr>
                        <a:t>Maybe tables and furniture could be more adapted to our needs. </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12"/>
                  </a:ext>
                </a:extLst>
              </a:tr>
              <a:tr h="186559">
                <a:tc>
                  <a:txBody>
                    <a:bodyPr/>
                    <a:lstStyle/>
                    <a:p>
                      <a:pPr algn="l"/>
                      <a:r>
                        <a:rPr lang="en-GB" sz="800" b="0" i="0" u="none" dirty="0">
                          <a:solidFill>
                            <a:srgbClr val="000000"/>
                          </a:solidFill>
                          <a:latin typeface="Arial" pitchFamily="34" charset="0"/>
                          <a:cs typeface="Arial" pitchFamily="34" charset="0"/>
                        </a:rPr>
                        <a:t>It's not very social during an average work day. </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13"/>
                  </a:ext>
                </a:extLst>
              </a:tr>
              <a:tr h="293164">
                <a:tc>
                  <a:txBody>
                    <a:bodyPr/>
                    <a:lstStyle/>
                    <a:p>
                      <a:pPr algn="l"/>
                      <a:r>
                        <a:rPr lang="en-GB" sz="800" b="0" i="0" u="none" dirty="0">
                          <a:solidFill>
                            <a:srgbClr val="000000"/>
                          </a:solidFill>
                          <a:latin typeface="Arial" pitchFamily="34" charset="0"/>
                          <a:cs typeface="Arial" pitchFamily="34" charset="0"/>
                        </a:rPr>
                        <a:t>There is an underlying sense of not-trust in the others. Everyone smiles and celebrates, but at least at the PI level, they don't count on each other. There is no real collaboration. I often hear comments about how silly or not serious is the research of others, from PIs in he group.</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14"/>
                  </a:ext>
                </a:extLst>
              </a:tr>
              <a:tr h="186559">
                <a:tc>
                  <a:txBody>
                    <a:bodyPr/>
                    <a:lstStyle/>
                    <a:p>
                      <a:pPr algn="l"/>
                      <a:r>
                        <a:rPr lang="en-GB" sz="800" b="0" i="0" u="none" dirty="0">
                          <a:solidFill>
                            <a:srgbClr val="000000"/>
                          </a:solidFill>
                          <a:latin typeface="Arial" pitchFamily="34" charset="0"/>
                          <a:cs typeface="Arial" pitchFamily="34" charset="0"/>
                        </a:rPr>
                        <a:t>Our supervisor is a good scientist, but not a good supervisor, which can cause unnecessary stress and tension. </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15"/>
                  </a:ext>
                </a:extLst>
              </a:tr>
              <a:tr h="293164">
                <a:tc>
                  <a:txBody>
                    <a:bodyPr/>
                    <a:lstStyle/>
                    <a:p>
                      <a:pPr algn="l"/>
                      <a:r>
                        <a:rPr lang="en-GB" sz="800" b="0" i="0" u="none" dirty="0">
                          <a:solidFill>
                            <a:srgbClr val="000000"/>
                          </a:solidFill>
                          <a:latin typeface="Arial" pitchFamily="34" charset="0"/>
                          <a:cs typeface="Arial" pitchFamily="34" charset="0"/>
                        </a:rPr>
                        <a:t>I feel alone most of the time. I do not always get to have the discussions that I need, which leads to I am mostly sitting around waiting for things to happen. Another thing is that my workplace is generally divided. There is not much interaction between various fields, which leads to less cooperation between research fields.</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16"/>
                  </a:ext>
                </a:extLst>
              </a:tr>
              <a:tr h="186559">
                <a:tc>
                  <a:txBody>
                    <a:bodyPr/>
                    <a:lstStyle/>
                    <a:p>
                      <a:pPr algn="l"/>
                      <a:r>
                        <a:rPr lang="en-GB" sz="800" b="0" i="0" u="none" dirty="0">
                          <a:solidFill>
                            <a:srgbClr val="000000"/>
                          </a:solidFill>
                          <a:latin typeface="Arial" pitchFamily="34" charset="0"/>
                          <a:cs typeface="Arial" pitchFamily="34" charset="0"/>
                        </a:rPr>
                        <a:t>A bit quiet and dull sometimes. Office spaces not great.</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17"/>
                  </a:ext>
                </a:extLst>
              </a:tr>
              <a:tr h="186559">
                <a:tc>
                  <a:txBody>
                    <a:bodyPr/>
                    <a:lstStyle/>
                    <a:p>
                      <a:pPr algn="l"/>
                      <a:r>
                        <a:rPr lang="en-GB" sz="800" b="0" i="0" u="none" dirty="0">
                          <a:solidFill>
                            <a:srgbClr val="000000"/>
                          </a:solidFill>
                          <a:latin typeface="Arial" pitchFamily="34" charset="0"/>
                          <a:cs typeface="Arial" pitchFamily="34" charset="0"/>
                        </a:rPr>
                        <a:t>Sometimes departmental activites are planned with very short notice.</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18"/>
                  </a:ext>
                </a:extLst>
              </a:tr>
              <a:tr h="399769">
                <a:tc>
                  <a:txBody>
                    <a:bodyPr/>
                    <a:lstStyle/>
                    <a:p>
                      <a:pPr algn="l"/>
                      <a:r>
                        <a:rPr lang="en-GB" sz="800" b="0" i="0" u="none" dirty="0">
                          <a:solidFill>
                            <a:srgbClr val="000000"/>
                          </a:solidFill>
                          <a:latin typeface="Arial" pitchFamily="34" charset="0"/>
                          <a:cs typeface="Arial" pitchFamily="34" charset="0"/>
                        </a:rPr>
                        <a:t>A significant proportion of my work is carried out in collaboration with people from other institutes. One of the people I have worked with recently has been anything but friendly towards me and has given me a lot of negative criticism, seemingly for no reason, or maybe because he feels like I am stepping into his domain. I am glad I do not have to work with him in my everyday life, but nonetheless this should not be tolerated.</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20"/>
                  </a:ext>
                </a:extLst>
              </a:tr>
              <a:tr h="612980">
                <a:tc>
                  <a:txBody>
                    <a:bodyPr/>
                    <a:lstStyle/>
                    <a:p>
                      <a:pPr algn="l"/>
                      <a:r>
                        <a:rPr lang="en-GB" sz="800" b="0" i="0" u="none" dirty="0">
                          <a:solidFill>
                            <a:srgbClr val="000000"/>
                          </a:solidFill>
                          <a:latin typeface="Arial" pitchFamily="34" charset="0"/>
                          <a:cs typeface="Arial" pitchFamily="34" charset="0"/>
                        </a:rPr>
                        <a:t>For a long time I felt alone with my research project since I did not have my office close to my co-supervisor which does most of the supervision. It took me years of complaining to finally be able to move closer and eventually it was only solved by me moving into his office due to lack of available office space. However, not all PhD students were allowed to move and now the students in our department are split between different buildings and are given different possibilities to be part of a research group. I have complained about this a lot and there is an understanding among the supervisors, but none of them have the power to decide over office spaces. So in the allocation of office spaces other groups are prioritized and the PhD students will continue to be split between buildings in the future.</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21"/>
                  </a:ext>
                </a:extLst>
              </a:tr>
              <a:tr h="293164">
                <a:tc>
                  <a:txBody>
                    <a:bodyPr/>
                    <a:lstStyle/>
                    <a:p>
                      <a:pPr algn="l"/>
                      <a:r>
                        <a:rPr lang="en-GB" sz="800" b="0" i="0" u="none" dirty="0">
                          <a:solidFill>
                            <a:srgbClr val="000000"/>
                          </a:solidFill>
                          <a:latin typeface="Arial" pitchFamily="34" charset="0"/>
                          <a:cs typeface="Arial" pitchFamily="34" charset="0"/>
                        </a:rPr>
                        <a:t>Way too stressed. Seniors and head of department are always busy and always complaining. No time for supervision. Things get done last minute. Teaching is not prioritized. Courses are not prioritized. Seniors often eat out and there's little exchange of ideas in the lunch room. No overview of work done. Too little exchange with other departments. </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22"/>
                  </a:ext>
                </a:extLst>
              </a:tr>
              <a:tr h="186559">
                <a:tc>
                  <a:txBody>
                    <a:bodyPr/>
                    <a:lstStyle/>
                    <a:p>
                      <a:pPr algn="l"/>
                      <a:r>
                        <a:rPr lang="en-GB" sz="800" b="0" i="0" u="none" dirty="0">
                          <a:solidFill>
                            <a:srgbClr val="000000"/>
                          </a:solidFill>
                          <a:latin typeface="Arial" pitchFamily="34" charset="0"/>
                          <a:cs typeface="Arial" pitchFamily="34" charset="0"/>
                        </a:rPr>
                        <a:t>Some communications with should be in English (as they are applicable to all employees) are provided in Swedish but we have a large international cohort in the department. </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25"/>
                  </a:ext>
                </a:extLst>
              </a:tr>
              <a:tr h="186559">
                <a:tc>
                  <a:txBody>
                    <a:bodyPr/>
                    <a:lstStyle/>
                    <a:p>
                      <a:pPr algn="l"/>
                      <a:r>
                        <a:rPr lang="en-GB" sz="800" b="0" i="0" u="none" dirty="0">
                          <a:solidFill>
                            <a:srgbClr val="000000"/>
                          </a:solidFill>
                          <a:latin typeface="Arial" pitchFamily="34" charset="0"/>
                          <a:cs typeface="Arial" pitchFamily="34" charset="0"/>
                        </a:rPr>
                        <a:t>Lots of depression and a lot of people are feeling alone.</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0026"/>
                  </a:ext>
                </a:extLst>
              </a:tr>
            </a:tbl>
          </a:graphicData>
        </a:graphic>
      </p:graphicFrame>
      <p:sp>
        <p:nvSpPr>
          <p:cNvPr id="3" name="Rubrik 1">
            <a:extLst>
              <a:ext uri="{FF2B5EF4-FFF2-40B4-BE49-F238E27FC236}">
                <a16:creationId xmlns:a16="http://schemas.microsoft.com/office/drawing/2014/main" id="{D4212AE4-1327-4E7E-9A7B-ED9313B1C444}"/>
              </a:ext>
            </a:extLst>
          </p:cNvPr>
          <p:cNvSpPr>
            <a:spLocks noGrp="1"/>
          </p:cNvSpPr>
          <p:nvPr>
            <p:ph type="ctrTitle"/>
          </p:nvPr>
        </p:nvSpPr>
        <p:spPr>
          <a:xfrm>
            <a:off x="100000" y="100000"/>
            <a:ext cx="11900089" cy="417687"/>
          </a:xfrm>
        </p:spPr>
        <p:txBody>
          <a:bodyPr anchor="t">
            <a:normAutofit/>
          </a:bodyPr>
          <a:lstStyle/>
          <a:p>
            <a:r>
              <a:rPr sz="1600" b="1" dirty="0">
                <a:solidFill>
                  <a:srgbClr val="000000"/>
                </a:solidFill>
                <a:latin typeface="Arial" pitchFamily="34" charset="0"/>
                <a:cs typeface="Arial" pitchFamily="34" charset="0"/>
              </a:rPr>
              <a:t> Any negative comments on the working climate in your work place:  </a:t>
            </a:r>
            <a:r>
              <a:rPr lang="en-AU" sz="1600" b="1" dirty="0">
                <a:solidFill>
                  <a:srgbClr val="000000"/>
                </a:solidFill>
                <a:latin typeface="Arial" pitchFamily="34" charset="0"/>
                <a:cs typeface="Arial" pitchFamily="34" charset="0"/>
              </a:rPr>
              <a:t>Some actual results</a:t>
            </a:r>
            <a:r>
              <a:rPr sz="1600" b="1" dirty="0">
                <a:solidFill>
                  <a:srgbClr val="000000"/>
                </a:solidFill>
                <a:latin typeface="Arial" pitchFamily="34" charset="0"/>
                <a:cs typeface="Arial" pitchFamily="34" charset="0"/>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8F89B9A-A43F-4AC1-83B7-F2C160DD788D}"/>
              </a:ext>
            </a:extLst>
          </p:cNvPr>
          <p:cNvGraphicFramePr>
            <a:graphicFrameLocks noGrp="1"/>
          </p:cNvGraphicFramePr>
          <p:nvPr>
            <p:ph idx="1"/>
            <p:extLst>
              <p:ext uri="{D42A27DB-BD31-4B8C-83A1-F6EECF244321}">
                <p14:modId xmlns:p14="http://schemas.microsoft.com/office/powerpoint/2010/main" val="4143667075"/>
              </p:ext>
            </p:extLst>
          </p:nvPr>
        </p:nvGraphicFramePr>
        <p:xfrm>
          <a:off x="1662621" y="1230036"/>
          <a:ext cx="8866753" cy="5029200"/>
        </p:xfrm>
        <a:graphic>
          <a:graphicData uri="http://schemas.openxmlformats.org/drawingml/2006/table">
            <a:tbl>
              <a:tblPr firstRow="1" bandRow="1">
                <a:tableStyleId>{2D5ABB26-0587-4C30-8999-92F81FD0307C}</a:tableStyleId>
              </a:tblPr>
              <a:tblGrid>
                <a:gridCol w="8866753">
                  <a:extLst>
                    <a:ext uri="{9D8B030D-6E8A-4147-A177-3AD203B41FA5}">
                      <a16:colId xmlns:a16="http://schemas.microsoft.com/office/drawing/2014/main" val="386364406"/>
                    </a:ext>
                  </a:extLst>
                </a:gridCol>
              </a:tblGrid>
              <a:tr h="186559">
                <a:tc>
                  <a:txBody>
                    <a:bodyPr/>
                    <a:lstStyle/>
                    <a:p>
                      <a:pPr algn="l"/>
                      <a:r>
                        <a:rPr lang="en-GB" sz="800" b="0" i="0" u="none" dirty="0">
                          <a:solidFill>
                            <a:srgbClr val="000000"/>
                          </a:solidFill>
                          <a:latin typeface="Arial" pitchFamily="34" charset="0"/>
                          <a:cs typeface="Arial" pitchFamily="34" charset="0"/>
                        </a:rPr>
                        <a:t>Too many departmental activities, although with good intentions they do compete with time put in my own research.</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6296644"/>
                  </a:ext>
                </a:extLst>
              </a:tr>
              <a:tr h="186559">
                <a:tc>
                  <a:txBody>
                    <a:bodyPr/>
                    <a:lstStyle/>
                    <a:p>
                      <a:pPr algn="l"/>
                      <a:r>
                        <a:rPr lang="en-GB" sz="800" b="0" i="0" u="none" dirty="0">
                          <a:solidFill>
                            <a:srgbClr val="000000"/>
                          </a:solidFill>
                          <a:latin typeface="Arial" pitchFamily="34" charset="0"/>
                          <a:cs typeface="Arial" pitchFamily="34" charset="0"/>
                        </a:rPr>
                        <a:t>The I don't speak Swedish yet so it can be difficult to be part of conversation.</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687273542"/>
                  </a:ext>
                </a:extLst>
              </a:tr>
              <a:tr h="293164">
                <a:tc>
                  <a:txBody>
                    <a:bodyPr/>
                    <a:lstStyle/>
                    <a:p>
                      <a:pPr algn="l"/>
                      <a:r>
                        <a:rPr lang="en-GB" sz="800" b="0" i="0" u="none" dirty="0">
                          <a:solidFill>
                            <a:srgbClr val="000000"/>
                          </a:solidFill>
                          <a:latin typeface="Arial" pitchFamily="34" charset="0"/>
                          <a:cs typeface="Arial" pitchFamily="34" charset="0"/>
                        </a:rPr>
                        <a:t>miscommunication in the department 
power fights</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23713628"/>
                  </a:ext>
                </a:extLst>
              </a:tr>
              <a:tr h="186559">
                <a:tc>
                  <a:txBody>
                    <a:bodyPr/>
                    <a:lstStyle/>
                    <a:p>
                      <a:pPr algn="l"/>
                      <a:r>
                        <a:rPr lang="en-GB" sz="800" b="0" i="0" u="none" dirty="0">
                          <a:solidFill>
                            <a:srgbClr val="000000"/>
                          </a:solidFill>
                          <a:latin typeface="Arial" pitchFamily="34" charset="0"/>
                          <a:cs typeface="Arial" pitchFamily="34" charset="0"/>
                        </a:rPr>
                        <a:t>Facility's work is prioritized but its always possible to find a solution... </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974011456"/>
                  </a:ext>
                </a:extLst>
              </a:tr>
              <a:tr h="399769">
                <a:tc>
                  <a:txBody>
                    <a:bodyPr/>
                    <a:lstStyle/>
                    <a:p>
                      <a:pPr algn="l"/>
                      <a:r>
                        <a:rPr lang="en-GB" sz="800" b="0" i="0" u="none" dirty="0">
                          <a:solidFill>
                            <a:srgbClr val="000000"/>
                          </a:solidFill>
                          <a:latin typeface="Arial" pitchFamily="34" charset="0"/>
                          <a:cs typeface="Arial" pitchFamily="34" charset="0"/>
                        </a:rPr>
                        <a:t>The rules and regulations, regarding e.g. my ISP are blatantly disregarded more often than not. It seems that this is common practice, as several other PhD students have voiced the same opinion, albeit in a private setting. One never knows what to expect in regard to e.g. extra teaching duties, which courses one "may" attend, as a PhD student is often considered work-force, rather than an individual, and a student. As such, decisions regarding teaching are taken, and ratified, by the PIs, and the PhD student is expected to do as told, despite a conflicting ISP.</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60759667"/>
                  </a:ext>
                </a:extLst>
              </a:tr>
              <a:tr h="186559">
                <a:tc>
                  <a:txBody>
                    <a:bodyPr/>
                    <a:lstStyle/>
                    <a:p>
                      <a:pPr algn="l"/>
                      <a:r>
                        <a:rPr lang="en-GB" sz="800" b="0" i="0" u="none" dirty="0">
                          <a:solidFill>
                            <a:srgbClr val="000000"/>
                          </a:solidFill>
                          <a:latin typeface="Arial" pitchFamily="34" charset="0"/>
                          <a:cs typeface="Arial" pitchFamily="34" charset="0"/>
                        </a:rPr>
                        <a:t>Lack of individual salary and salary negotiation meetings for PhD student employes.</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2666357555"/>
                  </a:ext>
                </a:extLst>
              </a:tr>
              <a:tr h="186559">
                <a:tc>
                  <a:txBody>
                    <a:bodyPr/>
                    <a:lstStyle/>
                    <a:p>
                      <a:pPr algn="l"/>
                      <a:r>
                        <a:rPr lang="en-GB" sz="800" b="0" i="0" u="none" dirty="0">
                          <a:solidFill>
                            <a:srgbClr val="000000"/>
                          </a:solidFill>
                          <a:latin typeface="Arial" pitchFamily="34" charset="0"/>
                          <a:cs typeface="Arial" pitchFamily="34" charset="0"/>
                        </a:rPr>
                        <a:t>We are colleagues not friends, but a bit more friendlier atmosphere would help all I think. </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398738395"/>
                  </a:ext>
                </a:extLst>
              </a:tr>
              <a:tr h="399769">
                <a:tc>
                  <a:txBody>
                    <a:bodyPr/>
                    <a:lstStyle/>
                    <a:p>
                      <a:pPr algn="l"/>
                      <a:r>
                        <a:rPr lang="en-GB" sz="800" b="0" i="0" u="none" dirty="0">
                          <a:solidFill>
                            <a:srgbClr val="000000"/>
                          </a:solidFill>
                          <a:latin typeface="Arial" pitchFamily="34" charset="0"/>
                          <a:cs typeface="Arial" pitchFamily="34" charset="0"/>
                        </a:rPr>
                        <a:t>Not enough other PhD students working in a similar field.
Not enough contact with those who do not work in the same field.
Most non-PhD personnel is older and shows little interest, for example by talking in Swedish even when I'm around.</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281908605"/>
                  </a:ext>
                </a:extLst>
              </a:tr>
              <a:tr h="186559">
                <a:tc>
                  <a:txBody>
                    <a:bodyPr/>
                    <a:lstStyle/>
                    <a:p>
                      <a:pPr algn="l"/>
                      <a:r>
                        <a:rPr lang="en-GB" sz="800" b="0" i="0" u="none" dirty="0">
                          <a:solidFill>
                            <a:srgbClr val="000000"/>
                          </a:solidFill>
                          <a:latin typeface="Arial" pitchFamily="34" charset="0"/>
                          <a:cs typeface="Arial" pitchFamily="34" charset="0"/>
                        </a:rPr>
                        <a:t>no</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31542499"/>
                  </a:ext>
                </a:extLst>
              </a:tr>
              <a:tr h="186559">
                <a:tc>
                  <a:txBody>
                    <a:bodyPr/>
                    <a:lstStyle/>
                    <a:p>
                      <a:pPr algn="l"/>
                      <a:r>
                        <a:rPr lang="en-GB" sz="800" b="0" i="0" u="none" dirty="0">
                          <a:solidFill>
                            <a:srgbClr val="000000"/>
                          </a:solidFill>
                          <a:latin typeface="Arial" pitchFamily="34" charset="0"/>
                          <a:cs typeface="Arial" pitchFamily="34" charset="0"/>
                        </a:rPr>
                        <a:t>They are too nice to tell something not good on mine?</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3271149101"/>
                  </a:ext>
                </a:extLst>
              </a:tr>
              <a:tr h="186559">
                <a:tc>
                  <a:txBody>
                    <a:bodyPr/>
                    <a:lstStyle/>
                    <a:p>
                      <a:pPr algn="l"/>
                      <a:r>
                        <a:rPr lang="en-GB" sz="800" b="0" i="0" u="none" dirty="0">
                          <a:solidFill>
                            <a:srgbClr val="000000"/>
                          </a:solidFill>
                          <a:latin typeface="Arial" pitchFamily="34" charset="0"/>
                          <a:cs typeface="Arial" pitchFamily="34" charset="0"/>
                        </a:rPr>
                        <a:t>People are so focused on their own work, not much interactions. A bit cold place, especially to foreigner colleagues.</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682524964"/>
                  </a:ext>
                </a:extLst>
              </a:tr>
              <a:tr h="186559">
                <a:tc>
                  <a:txBody>
                    <a:bodyPr/>
                    <a:lstStyle/>
                    <a:p>
                      <a:pPr algn="l"/>
                      <a:r>
                        <a:rPr lang="en-GB" sz="800" b="0" i="0" u="none" dirty="0">
                          <a:solidFill>
                            <a:srgbClr val="000000"/>
                          </a:solidFill>
                          <a:latin typeface="Arial" pitchFamily="34" charset="0"/>
                          <a:cs typeface="Arial" pitchFamily="34" charset="0"/>
                        </a:rPr>
                        <a:t>The environment feels a bit unpersonal.</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301365140"/>
                  </a:ext>
                </a:extLst>
              </a:tr>
              <a:tr h="186559">
                <a:tc>
                  <a:txBody>
                    <a:bodyPr/>
                    <a:lstStyle/>
                    <a:p>
                      <a:pPr algn="l"/>
                      <a:r>
                        <a:rPr lang="en-GB" sz="800" b="0" i="0" u="none" dirty="0">
                          <a:solidFill>
                            <a:srgbClr val="000000"/>
                          </a:solidFill>
                          <a:latin typeface="Arial" pitchFamily="34" charset="0"/>
                          <a:cs typeface="Arial" pitchFamily="34" charset="0"/>
                        </a:rPr>
                        <a:t>It feels like you are supposed to work more than full time. Even though it is not expressed that you have to work late nights and on the weekend the feeling is that it is expected.   </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93294229"/>
                  </a:ext>
                </a:extLst>
              </a:tr>
              <a:tr h="399769">
                <a:tc>
                  <a:txBody>
                    <a:bodyPr/>
                    <a:lstStyle/>
                    <a:p>
                      <a:pPr algn="l"/>
                      <a:r>
                        <a:rPr lang="en-GB" sz="800" b="0" i="0" u="none" dirty="0">
                          <a:solidFill>
                            <a:srgbClr val="000000"/>
                          </a:solidFill>
                          <a:latin typeface="Arial" pitchFamily="34" charset="0"/>
                          <a:cs typeface="Arial" pitchFamily="34" charset="0"/>
                        </a:rPr>
                        <a:t>The ventilation rarely works in half the building at Geocentrum. It is a well-known problem, but Akademiska Hus does not seem to have any interest in fixing it.
There is a big divide between research groups, not in a hostile way, just general lack of interest in your colleagues' work.</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629013065"/>
                  </a:ext>
                </a:extLst>
              </a:tr>
              <a:tr h="186559">
                <a:tc>
                  <a:txBody>
                    <a:bodyPr/>
                    <a:lstStyle/>
                    <a:p>
                      <a:pPr algn="l"/>
                      <a:r>
                        <a:rPr lang="en-GB" sz="800" b="0" i="0" u="none" dirty="0">
                          <a:solidFill>
                            <a:srgbClr val="000000"/>
                          </a:solidFill>
                          <a:latin typeface="Arial" pitchFamily="34" charset="0"/>
                          <a:cs typeface="Arial" pitchFamily="34" charset="0"/>
                        </a:rPr>
                        <a:t>Quite crowded at times. And only people in my group, very few from other groupd</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1527030328"/>
                  </a:ext>
                </a:extLst>
              </a:tr>
              <a:tr h="293164">
                <a:tc>
                  <a:txBody>
                    <a:bodyPr/>
                    <a:lstStyle/>
                    <a:p>
                      <a:pPr algn="l"/>
                      <a:r>
                        <a:rPr lang="en-GB" sz="800" b="0" i="0" u="none" dirty="0">
                          <a:solidFill>
                            <a:srgbClr val="000000"/>
                          </a:solidFill>
                          <a:latin typeface="Arial" pitchFamily="34" charset="0"/>
                          <a:cs typeface="Arial" pitchFamily="34" charset="0"/>
                        </a:rPr>
                        <a:t>People try to be friendly to each other, thus, it is harder to get an independent feedback on your research/presentation/talk etc.
Even if it was really very bad and you personally feel that you could have done better, in most cases you would still get a positive feedback.  </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238778999"/>
                  </a:ext>
                </a:extLst>
              </a:tr>
              <a:tr h="186559">
                <a:tc>
                  <a:txBody>
                    <a:bodyPr/>
                    <a:lstStyle/>
                    <a:p>
                      <a:pPr algn="l"/>
                      <a:r>
                        <a:rPr lang="en-GB" sz="800" b="0" i="0" u="none" dirty="0">
                          <a:solidFill>
                            <a:srgbClr val="000000"/>
                          </a:solidFill>
                          <a:latin typeface="Arial" pitchFamily="34" charset="0"/>
                          <a:cs typeface="Arial" pitchFamily="34" charset="0"/>
                        </a:rPr>
                        <a:t>Very little social interaction. safe/dry storage for bicycles would be appreciated.</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solidFill>
                      <a:srgbClr val="E8F5FD"/>
                    </a:solidFill>
                  </a:tcPr>
                </a:tc>
                <a:extLst>
                  <a:ext uri="{0D108BD9-81ED-4DB2-BD59-A6C34878D82A}">
                    <a16:rowId xmlns:a16="http://schemas.microsoft.com/office/drawing/2014/main" val="554796270"/>
                  </a:ext>
                </a:extLst>
              </a:tr>
              <a:tr h="186559">
                <a:tc>
                  <a:txBody>
                    <a:bodyPr/>
                    <a:lstStyle/>
                    <a:p>
                      <a:pPr algn="l"/>
                      <a:r>
                        <a:rPr lang="en-GB" sz="800" b="0" i="0" u="none" dirty="0">
                          <a:solidFill>
                            <a:srgbClr val="000000"/>
                          </a:solidFill>
                          <a:latin typeface="Arial" pitchFamily="34" charset="0"/>
                          <a:cs typeface="Arial" pitchFamily="34" charset="0"/>
                        </a:rPr>
                        <a:t>There is not much interaction between coworkers, I am mostly alone all the time.</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887259159"/>
                  </a:ext>
                </a:extLst>
              </a:tr>
              <a:tr h="186559">
                <a:tc>
                  <a:txBody>
                    <a:bodyPr/>
                    <a:lstStyle/>
                    <a:p>
                      <a:pPr algn="l"/>
                      <a:r>
                        <a:rPr lang="en-GB" sz="800" b="0" i="0" u="none" dirty="0">
                          <a:solidFill>
                            <a:srgbClr val="000000"/>
                          </a:solidFill>
                          <a:latin typeface="Arial" pitchFamily="34" charset="0"/>
                          <a:cs typeface="Arial" pitchFamily="34" charset="0"/>
                        </a:rPr>
                        <a:t>The division leadership feels apathetic and stagnant.</a:t>
                      </a:r>
                      <a:endParaRPr lang="en-GB" dirty="0"/>
                    </a:p>
                  </a:txBody>
                  <a:tcPr>
                    <a:lnT w="12700" cap="flat" cmpd="sng" algn="ctr">
                      <a:solidFill>
                        <a:srgbClr val="CCCCCC"/>
                      </a:solidFill>
                      <a:prstDash val="solid"/>
                      <a:round/>
                      <a:headEnd type="none" w="med" len="med"/>
                      <a:tailEnd type="none" w="med" len="med"/>
                    </a:lnT>
                    <a:lnB w="1270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995529772"/>
                  </a:ext>
                </a:extLst>
              </a:tr>
            </a:tbl>
          </a:graphicData>
        </a:graphic>
      </p:graphicFrame>
      <p:sp>
        <p:nvSpPr>
          <p:cNvPr id="5" name="Rubrik 1">
            <a:extLst>
              <a:ext uri="{FF2B5EF4-FFF2-40B4-BE49-F238E27FC236}">
                <a16:creationId xmlns:a16="http://schemas.microsoft.com/office/drawing/2014/main" id="{7C16FE7C-08ED-46DB-8F50-0930DAB29CB8}"/>
              </a:ext>
            </a:extLst>
          </p:cNvPr>
          <p:cNvSpPr txBox="1">
            <a:spLocks/>
          </p:cNvSpPr>
          <p:nvPr/>
        </p:nvSpPr>
        <p:spPr>
          <a:xfrm>
            <a:off x="145954" y="598764"/>
            <a:ext cx="11900089" cy="41768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1600" b="1" dirty="0">
                <a:solidFill>
                  <a:srgbClr val="000000"/>
                </a:solidFill>
                <a:latin typeface="Arial" pitchFamily="34" charset="0"/>
                <a:cs typeface="Arial" pitchFamily="34" charset="0"/>
              </a:rPr>
              <a:t> Any negative comments on the working climate in your work place:  Some more actual results </a:t>
            </a:r>
          </a:p>
        </p:txBody>
      </p:sp>
    </p:spTree>
    <p:extLst>
      <p:ext uri="{BB962C8B-B14F-4D97-AF65-F5344CB8AC3E}">
        <p14:creationId xmlns:p14="http://schemas.microsoft.com/office/powerpoint/2010/main" val="23134749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2423</Words>
  <Application>Microsoft Office PowerPoint</Application>
  <PresentationFormat>Widescreen</PresentationFormat>
  <Paragraphs>130</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Doktoranddager</vt:lpstr>
      <vt:lpstr>PowerPoint Presentation</vt:lpstr>
      <vt:lpstr>Mental Health: The reality for PhD students</vt:lpstr>
      <vt:lpstr>Work-Life Balance</vt:lpstr>
      <vt:lpstr>2017/18 NDR Produced Survey of Workplace</vt:lpstr>
      <vt:lpstr> Any positive comments on the working climate in your work place:  Some actual results </vt:lpstr>
      <vt:lpstr>Summary of Positive Comments</vt:lpstr>
      <vt:lpstr> Any negative comments on the working climate in your work place:  Some actual results </vt:lpstr>
      <vt:lpstr>PowerPoint Presentation</vt:lpstr>
      <vt:lpstr>Summary of Negative Comments</vt:lpstr>
      <vt:lpstr>Covid-19 Survey</vt:lpstr>
      <vt:lpstr>Work Environment During Covid-19</vt:lpstr>
      <vt:lpstr>Mental Health During Covid-19</vt:lpstr>
      <vt:lpstr>Summary of LDK Report</vt:lpstr>
      <vt:lpstr>Some Covid-19 Ideas from THEP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Doktoranddager</dc:title>
  <dc:creator>Andrew Lifson</dc:creator>
  <cp:lastModifiedBy>Andrew Lifson</cp:lastModifiedBy>
  <cp:revision>15</cp:revision>
  <dcterms:created xsi:type="dcterms:W3CDTF">2020-05-27T17:18:52Z</dcterms:created>
  <dcterms:modified xsi:type="dcterms:W3CDTF">2020-05-28T08:13:01Z</dcterms:modified>
</cp:coreProperties>
</file>