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 ContentType="image/t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1"/>
  </p:notesMasterIdLst>
  <p:sldIdLst>
    <p:sldId id="287" r:id="rId2"/>
    <p:sldId id="323" r:id="rId3"/>
    <p:sldId id="327" r:id="rId4"/>
    <p:sldId id="328" r:id="rId5"/>
    <p:sldId id="329" r:id="rId6"/>
    <p:sldId id="330" r:id="rId7"/>
    <p:sldId id="331" r:id="rId8"/>
    <p:sldId id="332" r:id="rId9"/>
    <p:sldId id="334" r:id="rId10"/>
    <p:sldId id="335" r:id="rId11"/>
    <p:sldId id="336" r:id="rId12"/>
    <p:sldId id="337" r:id="rId13"/>
    <p:sldId id="360" r:id="rId14"/>
    <p:sldId id="338" r:id="rId15"/>
    <p:sldId id="339" r:id="rId16"/>
    <p:sldId id="340" r:id="rId17"/>
    <p:sldId id="341" r:id="rId18"/>
    <p:sldId id="343" r:id="rId19"/>
    <p:sldId id="348" r:id="rId20"/>
    <p:sldId id="356" r:id="rId21"/>
    <p:sldId id="264" r:id="rId22"/>
    <p:sldId id="313" r:id="rId23"/>
    <p:sldId id="314" r:id="rId24"/>
    <p:sldId id="361" r:id="rId25"/>
    <p:sldId id="290" r:id="rId26"/>
    <p:sldId id="291" r:id="rId27"/>
    <p:sldId id="292" r:id="rId28"/>
    <p:sldId id="312" r:id="rId29"/>
    <p:sldId id="266" r:id="rId30"/>
    <p:sldId id="267" r:id="rId31"/>
    <p:sldId id="268" r:id="rId32"/>
    <p:sldId id="269" r:id="rId33"/>
    <p:sldId id="270" r:id="rId34"/>
    <p:sldId id="362" r:id="rId35"/>
    <p:sldId id="363" r:id="rId36"/>
    <p:sldId id="364" r:id="rId37"/>
    <p:sldId id="365" r:id="rId38"/>
    <p:sldId id="366" r:id="rId39"/>
    <p:sldId id="367" r:id="rId40"/>
    <p:sldId id="368" r:id="rId41"/>
    <p:sldId id="369" r:id="rId42"/>
    <p:sldId id="370" r:id="rId43"/>
    <p:sldId id="371" r:id="rId44"/>
    <p:sldId id="372" r:id="rId45"/>
    <p:sldId id="262" r:id="rId46"/>
    <p:sldId id="257" r:id="rId47"/>
    <p:sldId id="376" r:id="rId48"/>
    <p:sldId id="377" r:id="rId49"/>
    <p:sldId id="378" r:id="rId50"/>
    <p:sldId id="289" r:id="rId51"/>
    <p:sldId id="294" r:id="rId52"/>
    <p:sldId id="260" r:id="rId53"/>
    <p:sldId id="374" r:id="rId54"/>
    <p:sldId id="301" r:id="rId55"/>
    <p:sldId id="310" r:id="rId56"/>
    <p:sldId id="318" r:id="rId57"/>
    <p:sldId id="319" r:id="rId58"/>
    <p:sldId id="320" r:id="rId59"/>
    <p:sldId id="321" r:id="rId60"/>
    <p:sldId id="280" r:id="rId61"/>
    <p:sldId id="281" r:id="rId62"/>
    <p:sldId id="282" r:id="rId63"/>
    <p:sldId id="283" r:id="rId64"/>
    <p:sldId id="284" r:id="rId65"/>
    <p:sldId id="285" r:id="rId66"/>
    <p:sldId id="286" r:id="rId67"/>
    <p:sldId id="317" r:id="rId68"/>
    <p:sldId id="350" r:id="rId69"/>
    <p:sldId id="351" r:id="rId70"/>
    <p:sldId id="349" r:id="rId71"/>
    <p:sldId id="353" r:id="rId72"/>
    <p:sldId id="358" r:id="rId73"/>
    <p:sldId id="354" r:id="rId74"/>
    <p:sldId id="355" r:id="rId75"/>
    <p:sldId id="352" r:id="rId76"/>
    <p:sldId id="373" r:id="rId77"/>
    <p:sldId id="359" r:id="rId78"/>
    <p:sldId id="375" r:id="rId79"/>
    <p:sldId id="357"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634" autoAdjust="0"/>
    <p:restoredTop sz="94660"/>
  </p:normalViewPr>
  <p:slideViewPr>
    <p:cSldViewPr snapToGrid="0">
      <p:cViewPr varScale="1">
        <p:scale>
          <a:sx n="94" d="100"/>
          <a:sy n="94" d="100"/>
        </p:scale>
        <p:origin x="84" y="6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CD5413-9BBF-46A5-ADD1-C603517D1874}" type="datetimeFigureOut">
              <a:rPr lang="it-IT" smtClean="0"/>
              <a:t>30/10/2021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3F17F3-2659-43EE-9711-C5FC0AE68892}" type="slidenum">
              <a:rPr lang="it-IT" smtClean="0"/>
              <a:t>‹N›</a:t>
            </a:fld>
            <a:endParaRPr lang="it-IT"/>
          </a:p>
        </p:txBody>
      </p:sp>
    </p:spTree>
    <p:extLst>
      <p:ext uri="{BB962C8B-B14F-4D97-AF65-F5344CB8AC3E}">
        <p14:creationId xmlns:p14="http://schemas.microsoft.com/office/powerpoint/2010/main" val="3040010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it-IT" smtClean="0"/>
              <a:t>11/02/2021</a:t>
            </a:r>
            <a:endParaRPr lang="en-US"/>
          </a:p>
        </p:txBody>
      </p:sp>
      <p:sp>
        <p:nvSpPr>
          <p:cNvPr id="5" name="Footer Placeholder 4"/>
          <p:cNvSpPr>
            <a:spLocks noGrp="1"/>
          </p:cNvSpPr>
          <p:nvPr>
            <p:ph type="ftr" sz="quarter" idx="11"/>
          </p:nvPr>
        </p:nvSpPr>
        <p:spPr/>
        <p:txBody>
          <a:bodyPr/>
          <a:lstStyle/>
          <a:p>
            <a:r>
              <a:rPr lang="en-US" smtClean="0"/>
              <a:t>T. Dorigo - Toward the end-to-end optimization of experimental design</a:t>
            </a:r>
            <a:endParaRPr lang="en-US"/>
          </a:p>
        </p:txBody>
      </p:sp>
      <p:sp>
        <p:nvSpPr>
          <p:cNvPr id="6" name="Slide Number Placeholder 5"/>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3417066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it-IT" smtClean="0"/>
              <a:t>11/02/2021</a:t>
            </a:r>
            <a:endParaRPr lang="en-US"/>
          </a:p>
        </p:txBody>
      </p:sp>
      <p:sp>
        <p:nvSpPr>
          <p:cNvPr id="5" name="Footer Placeholder 4"/>
          <p:cNvSpPr>
            <a:spLocks noGrp="1"/>
          </p:cNvSpPr>
          <p:nvPr>
            <p:ph type="ftr" sz="quarter" idx="11"/>
          </p:nvPr>
        </p:nvSpPr>
        <p:spPr/>
        <p:txBody>
          <a:bodyPr/>
          <a:lstStyle/>
          <a:p>
            <a:r>
              <a:rPr lang="en-US" smtClean="0"/>
              <a:t>T. Dorigo - Toward the end-to-end optimization of experimental design</a:t>
            </a:r>
            <a:endParaRPr lang="en-US"/>
          </a:p>
        </p:txBody>
      </p:sp>
      <p:sp>
        <p:nvSpPr>
          <p:cNvPr id="6" name="Slide Number Placeholder 5"/>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2738574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it-IT" smtClean="0"/>
              <a:t>11/02/2021</a:t>
            </a:r>
            <a:endParaRPr lang="en-US"/>
          </a:p>
        </p:txBody>
      </p:sp>
      <p:sp>
        <p:nvSpPr>
          <p:cNvPr id="5" name="Footer Placeholder 4"/>
          <p:cNvSpPr>
            <a:spLocks noGrp="1"/>
          </p:cNvSpPr>
          <p:nvPr>
            <p:ph type="ftr" sz="quarter" idx="11"/>
          </p:nvPr>
        </p:nvSpPr>
        <p:spPr/>
        <p:txBody>
          <a:bodyPr/>
          <a:lstStyle/>
          <a:p>
            <a:r>
              <a:rPr lang="en-US" smtClean="0"/>
              <a:t>T. Dorigo - Toward the end-to-end optimization of experimental design</a:t>
            </a:r>
            <a:endParaRPr lang="en-US"/>
          </a:p>
        </p:txBody>
      </p:sp>
      <p:sp>
        <p:nvSpPr>
          <p:cNvPr id="6" name="Slide Number Placeholder 5"/>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1681898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41994215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it-IT" smtClean="0"/>
              <a:t>11/02/2021</a:t>
            </a:r>
            <a:endParaRPr lang="en-US"/>
          </a:p>
        </p:txBody>
      </p:sp>
      <p:sp>
        <p:nvSpPr>
          <p:cNvPr id="5" name="Footer Placeholder 4"/>
          <p:cNvSpPr>
            <a:spLocks noGrp="1"/>
          </p:cNvSpPr>
          <p:nvPr>
            <p:ph type="ftr" sz="quarter" idx="11"/>
          </p:nvPr>
        </p:nvSpPr>
        <p:spPr/>
        <p:txBody>
          <a:bodyPr/>
          <a:lstStyle/>
          <a:p>
            <a:r>
              <a:rPr lang="en-US" smtClean="0"/>
              <a:t>T. Dorigo - Toward the end-to-end optimization of experimental design</a:t>
            </a:r>
            <a:endParaRPr lang="en-US"/>
          </a:p>
        </p:txBody>
      </p:sp>
      <p:sp>
        <p:nvSpPr>
          <p:cNvPr id="6" name="Slide Number Placeholder 5"/>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280307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it-IT" smtClean="0"/>
              <a:t>11/02/2021</a:t>
            </a:r>
            <a:endParaRPr lang="en-US"/>
          </a:p>
        </p:txBody>
      </p:sp>
      <p:sp>
        <p:nvSpPr>
          <p:cNvPr id="5" name="Footer Placeholder 4"/>
          <p:cNvSpPr>
            <a:spLocks noGrp="1"/>
          </p:cNvSpPr>
          <p:nvPr>
            <p:ph type="ftr" sz="quarter" idx="11"/>
          </p:nvPr>
        </p:nvSpPr>
        <p:spPr/>
        <p:txBody>
          <a:bodyPr/>
          <a:lstStyle/>
          <a:p>
            <a:r>
              <a:rPr lang="en-US" smtClean="0"/>
              <a:t>T. Dorigo - Toward the end-to-end optimization of experimental design</a:t>
            </a:r>
            <a:endParaRPr lang="en-US"/>
          </a:p>
        </p:txBody>
      </p:sp>
      <p:sp>
        <p:nvSpPr>
          <p:cNvPr id="6" name="Slide Number Placeholder 5"/>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1368055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it-IT" smtClean="0"/>
              <a:t>11/02/2021</a:t>
            </a:r>
            <a:endParaRPr lang="en-US"/>
          </a:p>
        </p:txBody>
      </p:sp>
      <p:sp>
        <p:nvSpPr>
          <p:cNvPr id="6" name="Footer Placeholder 5"/>
          <p:cNvSpPr>
            <a:spLocks noGrp="1"/>
          </p:cNvSpPr>
          <p:nvPr>
            <p:ph type="ftr" sz="quarter" idx="11"/>
          </p:nvPr>
        </p:nvSpPr>
        <p:spPr/>
        <p:txBody>
          <a:bodyPr/>
          <a:lstStyle/>
          <a:p>
            <a:r>
              <a:rPr lang="en-US" smtClean="0"/>
              <a:t>T. Dorigo - Toward the end-to-end optimization of experimental design</a:t>
            </a:r>
            <a:endParaRPr lang="en-US"/>
          </a:p>
        </p:txBody>
      </p:sp>
      <p:sp>
        <p:nvSpPr>
          <p:cNvPr id="7" name="Slide Number Placeholder 6"/>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560155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it-IT" smtClean="0"/>
              <a:t>11/02/2021</a:t>
            </a:r>
            <a:endParaRPr lang="en-US"/>
          </a:p>
        </p:txBody>
      </p:sp>
      <p:sp>
        <p:nvSpPr>
          <p:cNvPr id="8" name="Footer Placeholder 7"/>
          <p:cNvSpPr>
            <a:spLocks noGrp="1"/>
          </p:cNvSpPr>
          <p:nvPr>
            <p:ph type="ftr" sz="quarter" idx="11"/>
          </p:nvPr>
        </p:nvSpPr>
        <p:spPr/>
        <p:txBody>
          <a:bodyPr/>
          <a:lstStyle/>
          <a:p>
            <a:r>
              <a:rPr lang="en-US" smtClean="0"/>
              <a:t>T. Dorigo - Toward the end-to-end optimization of experimental design</a:t>
            </a:r>
            <a:endParaRPr lang="en-US"/>
          </a:p>
        </p:txBody>
      </p:sp>
      <p:sp>
        <p:nvSpPr>
          <p:cNvPr id="9" name="Slide Number Placeholder 8"/>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3272738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it-IT" smtClean="0"/>
              <a:t>11/02/2021</a:t>
            </a:r>
            <a:endParaRPr lang="en-US"/>
          </a:p>
        </p:txBody>
      </p:sp>
      <p:sp>
        <p:nvSpPr>
          <p:cNvPr id="4" name="Footer Placeholder 3"/>
          <p:cNvSpPr>
            <a:spLocks noGrp="1"/>
          </p:cNvSpPr>
          <p:nvPr>
            <p:ph type="ftr" sz="quarter" idx="11"/>
          </p:nvPr>
        </p:nvSpPr>
        <p:spPr/>
        <p:txBody>
          <a:bodyPr/>
          <a:lstStyle/>
          <a:p>
            <a:r>
              <a:rPr lang="en-US" smtClean="0"/>
              <a:t>T. Dorigo - Toward the end-to-end optimization of experimental design</a:t>
            </a:r>
            <a:endParaRPr lang="en-US"/>
          </a:p>
        </p:txBody>
      </p:sp>
      <p:sp>
        <p:nvSpPr>
          <p:cNvPr id="5" name="Slide Number Placeholder 4"/>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3416635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t>11/02/2021</a:t>
            </a:r>
            <a:endParaRPr lang="en-US"/>
          </a:p>
        </p:txBody>
      </p:sp>
      <p:sp>
        <p:nvSpPr>
          <p:cNvPr id="3" name="Footer Placeholder 2"/>
          <p:cNvSpPr>
            <a:spLocks noGrp="1"/>
          </p:cNvSpPr>
          <p:nvPr>
            <p:ph type="ftr" sz="quarter" idx="11"/>
          </p:nvPr>
        </p:nvSpPr>
        <p:spPr/>
        <p:txBody>
          <a:bodyPr/>
          <a:lstStyle/>
          <a:p>
            <a:r>
              <a:rPr lang="en-US" smtClean="0"/>
              <a:t>T. Dorigo - Toward the end-to-end optimization of experimental design</a:t>
            </a:r>
            <a:endParaRPr lang="en-US"/>
          </a:p>
        </p:txBody>
      </p:sp>
      <p:sp>
        <p:nvSpPr>
          <p:cNvPr id="4" name="Slide Number Placeholder 3"/>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3375939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it-IT" smtClean="0"/>
              <a:t>11/02/2021</a:t>
            </a:r>
            <a:endParaRPr lang="en-US"/>
          </a:p>
        </p:txBody>
      </p:sp>
      <p:sp>
        <p:nvSpPr>
          <p:cNvPr id="6" name="Footer Placeholder 5"/>
          <p:cNvSpPr>
            <a:spLocks noGrp="1"/>
          </p:cNvSpPr>
          <p:nvPr>
            <p:ph type="ftr" sz="quarter" idx="11"/>
          </p:nvPr>
        </p:nvSpPr>
        <p:spPr/>
        <p:txBody>
          <a:bodyPr/>
          <a:lstStyle/>
          <a:p>
            <a:r>
              <a:rPr lang="en-US" smtClean="0"/>
              <a:t>T. Dorigo - Toward the end-to-end optimization of experimental design</a:t>
            </a:r>
            <a:endParaRPr lang="en-US"/>
          </a:p>
        </p:txBody>
      </p:sp>
      <p:sp>
        <p:nvSpPr>
          <p:cNvPr id="7" name="Slide Number Placeholder 6"/>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3686943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it-IT" smtClean="0"/>
              <a:t>11/02/2021</a:t>
            </a:r>
            <a:endParaRPr lang="en-US"/>
          </a:p>
        </p:txBody>
      </p:sp>
      <p:sp>
        <p:nvSpPr>
          <p:cNvPr id="6" name="Footer Placeholder 5"/>
          <p:cNvSpPr>
            <a:spLocks noGrp="1"/>
          </p:cNvSpPr>
          <p:nvPr>
            <p:ph type="ftr" sz="quarter" idx="11"/>
          </p:nvPr>
        </p:nvSpPr>
        <p:spPr/>
        <p:txBody>
          <a:bodyPr/>
          <a:lstStyle/>
          <a:p>
            <a:r>
              <a:rPr lang="en-US" smtClean="0"/>
              <a:t>T. Dorigo - Toward the end-to-end optimization of experimental design</a:t>
            </a:r>
            <a:endParaRPr lang="en-US"/>
          </a:p>
        </p:txBody>
      </p:sp>
      <p:sp>
        <p:nvSpPr>
          <p:cNvPr id="7" name="Slide Number Placeholder 6"/>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1097351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11/02/2021</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 Dorigo - Toward the end-to-end optimization of experimental design</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57B89-A023-4184-86DD-540BD0318D04}" type="slidenum">
              <a:rPr lang="en-US" smtClean="0"/>
              <a:t>‹N›</a:t>
            </a:fld>
            <a:endParaRPr lang="en-US"/>
          </a:p>
        </p:txBody>
      </p:sp>
    </p:spTree>
    <p:extLst>
      <p:ext uri="{BB962C8B-B14F-4D97-AF65-F5344CB8AC3E}">
        <p14:creationId xmlns:p14="http://schemas.microsoft.com/office/powerpoint/2010/main" val="354391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kaggle.com/c/higgs-boson"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png"/><Relationship Id="rId3" Type="http://schemas.openxmlformats.org/officeDocument/2006/relationships/hyperlink" Target="https://mode-collaboration.github.io/" TargetMode="External"/><Relationship Id="rId7" Type="http://schemas.openxmlformats.org/officeDocument/2006/relationships/image" Target="../media/image86.jpeg"/><Relationship Id="rId12" Type="http://schemas.openxmlformats.org/officeDocument/2006/relationships/image" Target="../media/image91.jpeg"/><Relationship Id="rId2"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jpeg"/><Relationship Id="rId4" Type="http://schemas.openxmlformats.org/officeDocument/2006/relationships/image" Target="../media/image2.jpeg"/><Relationship Id="rId9" Type="http://schemas.openxmlformats.org/officeDocument/2006/relationships/image" Target="../media/image88.png"/><Relationship Id="rId14" Type="http://schemas.openxmlformats.org/officeDocument/2006/relationships/image" Target="../media/image9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backreaction.blogspot.com/2019/06/if-we-spend-money-on-larger-particle.html" TargetMode="External"/><Relationship Id="rId2" Type="http://schemas.openxmlformats.org/officeDocument/2006/relationships/hyperlink" Target="http://dx.doi.org/10.17181/ESU2020Deliberation" TargetMode="External"/><Relationship Id="rId1" Type="http://schemas.openxmlformats.org/officeDocument/2006/relationships/slideLayout" Target="../slideLayouts/slideLayout2.xml"/><Relationship Id="rId5" Type="http://schemas.openxmlformats.org/officeDocument/2006/relationships/hyperlink" Target="https://www.nytimes.com/2019/01/23/opinion/particle-physics-large-hadron-collider.html" TargetMode="External"/><Relationship Id="rId4" Type="http://schemas.openxmlformats.org/officeDocument/2006/relationships/hyperlink" Target="http://backreaction.blogspot.com/2020/06/guest-post-who-needs-giant-new-collider.html"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doi.org/10.1038/s42254-019-0081-z" TargetMode="External"/><Relationship Id="rId2" Type="http://schemas.openxmlformats.org/officeDocument/2006/relationships/hyperlink" Target="http://doi.org/10.1088/1748-0221/9/05/C05059" TargetMode="External"/><Relationship Id="rId1" Type="http://schemas.openxmlformats.org/officeDocument/2006/relationships/slideLayout" Target="../slideLayouts/slideLayout2.xml"/><Relationship Id="rId5" Type="http://schemas.openxmlformats.org/officeDocument/2006/relationships/hyperlink" Target="http://doi.org/10.1088/1361-6633/aab064" TargetMode="External"/><Relationship Id="rId4" Type="http://schemas.openxmlformats.org/officeDocument/2006/relationships/hyperlink" Target="https://iopscience.iop.org/article/10.1088/1748-0221/15/05/C05057"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doi.org/10.1088/1748-0221/12/04/P04024" TargetMode="External"/><Relationship Id="rId7" Type="http://schemas.openxmlformats.org/officeDocument/2006/relationships/hyperlink" Target="https://cds.cern.ch/record/2293646?ln=en" TargetMode="External"/><Relationship Id="rId2" Type="http://schemas.openxmlformats.org/officeDocument/2006/relationships/hyperlink" Target="https://arxiv.org/abs/1406.4817" TargetMode="External"/><Relationship Id="rId1" Type="http://schemas.openxmlformats.org/officeDocument/2006/relationships/slideLayout" Target="../slideLayouts/slideLayout2.xml"/><Relationship Id="rId6" Type="http://schemas.openxmlformats.org/officeDocument/2006/relationships/hyperlink" Target="https://www.researchgate.net/publication/343095980" TargetMode="External"/><Relationship Id="rId5" Type="http://schemas.openxmlformats.org/officeDocument/2006/relationships/hyperlink" Target="http://doi.org/10.1016/j.nima.2020.163479" TargetMode="External"/><Relationship Id="rId4" Type="http://schemas.openxmlformats.org/officeDocument/2006/relationships/hyperlink" Target="https://arxiv.org/abs/1907.03314"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doi.org/10.1088/1748-0221/6/07/P07005" TargetMode="External"/><Relationship Id="rId2" Type="http://schemas.openxmlformats.org/officeDocument/2006/relationships/hyperlink" Target="http://doi.org/10.1088/1748-0221/13/12/P12022" TargetMode="External"/><Relationship Id="rId1" Type="http://schemas.openxmlformats.org/officeDocument/2006/relationships/slideLayout" Target="../slideLayouts/slideLayout2.xml"/><Relationship Id="rId6" Type="http://schemas.openxmlformats.org/officeDocument/2006/relationships/hyperlink" Target="http://doi.org/10.1088/1748-0221/12/10/P10003" TargetMode="External"/><Relationship Id="rId5" Type="http://schemas.openxmlformats.org/officeDocument/2006/relationships/hyperlink" Target="https://arxiv.org/abs/1803.02108" TargetMode="External"/><Relationship Id="rId4" Type="http://schemas.openxmlformats.org/officeDocument/2006/relationships/hyperlink" Target="http://doi.org/10.1088/1748-0221/12/06/C06004"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arxiv.org/abs/2002.03605" TargetMode="External"/><Relationship Id="rId7" Type="http://schemas.openxmlformats.org/officeDocument/2006/relationships/hyperlink" Target="https://cds.cern.ch/record/2677471?ln=en" TargetMode="External"/><Relationship Id="rId2" Type="http://schemas.openxmlformats.org/officeDocument/2006/relationships/hyperlink" Target="http://doi.org/10.1140/epjc/s10052-019-7113-9" TargetMode="External"/><Relationship Id="rId1" Type="http://schemas.openxmlformats.org/officeDocument/2006/relationships/slideLayout" Target="../slideLayouts/slideLayout2.xml"/><Relationship Id="rId6" Type="http://schemas.openxmlformats.org/officeDocument/2006/relationships/hyperlink" Target="http://doi.org/10.1016/j.physo.2020.100022" TargetMode="External"/><Relationship Id="rId5" Type="http://schemas.openxmlformats.org/officeDocument/2006/relationships/hyperlink" Target="http://arxiv.org/abs/2008.10958" TargetMode="External"/><Relationship Id="rId4" Type="http://schemas.openxmlformats.org/officeDocument/2006/relationships/hyperlink" Target="https://arxiv.org/abs/2004.10744"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doi.org/10.1038/nature14539" TargetMode="External"/><Relationship Id="rId2" Type="http://schemas.openxmlformats.org/officeDocument/2006/relationships/hyperlink" Target="http://jmlr.org/papers/v18/17-468.html" TargetMode="External"/><Relationship Id="rId1" Type="http://schemas.openxmlformats.org/officeDocument/2006/relationships/slideLayout" Target="../slideLayouts/slideLayout2.xml"/><Relationship Id="rId6" Type="http://schemas.openxmlformats.org/officeDocument/2006/relationships/hyperlink" Target="http://doi.org/10.1098/rsta.2018.0139" TargetMode="External"/><Relationship Id="rId5" Type="http://schemas.openxmlformats.org/officeDocument/2006/relationships/hyperlink" Target="https://arxiv.org/abs/2002.04632v1" TargetMode="External"/><Relationship Id="rId4" Type="http://schemas.openxmlformats.org/officeDocument/2006/relationships/hyperlink" Target="http://doi.org/10.1016/j.cpc.2019.06.007"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mode-collaboration.github.io/docs/mode_npni_preprint.pdf" TargetMode="External"/><Relationship Id="rId3" Type="http://schemas.openxmlformats.org/officeDocument/2006/relationships/hyperlink" Target="file:///C:\Users\Dorigo\Desktop\work\EU%20projects\ERC%202020\Submission%20documents\&#160;https:\academic.oup.com\rpd\article\166\1-4\388\1612689" TargetMode="External"/><Relationship Id="rId7" Type="http://schemas.openxmlformats.org/officeDocument/2006/relationships/hyperlink" Target="http://doi.org/10.1088/1748-0221/15/05/P05001" TargetMode="External"/><Relationship Id="rId2" Type="http://schemas.openxmlformats.org/officeDocument/2006/relationships/hyperlink" Target="https://ieeexplore.ieee.org/abstract/document/7581240" TargetMode="External"/><Relationship Id="rId1" Type="http://schemas.openxmlformats.org/officeDocument/2006/relationships/slideLayout" Target="../slideLayouts/slideLayout2.xml"/><Relationship Id="rId6" Type="http://schemas.openxmlformats.org/officeDocument/2006/relationships/hyperlink" Target="https://arxiv.org/abs/1905.03725" TargetMode="External"/><Relationship Id="rId5" Type="http://schemas.openxmlformats.org/officeDocument/2006/relationships/hyperlink" Target="https://ui.adsabs.harvard.edu/abs/2019NIMPA.936....1P/abstract" TargetMode="External"/><Relationship Id="rId4" Type="http://schemas.openxmlformats.org/officeDocument/2006/relationships/hyperlink" Target="https://www.sciencedirect.com/science/article/pii/S0168900216303412"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71.xml.rels><?xml version="1.0" encoding="UTF-8" standalone="yes"?>
<Relationships xmlns="http://schemas.openxmlformats.org/package/2006/relationships"><Relationship Id="rId3" Type="http://schemas.openxmlformats.org/officeDocument/2006/relationships/hyperlink" Target="https://arxiv.org/abs/1710.05941" TargetMode="External"/><Relationship Id="rId7" Type="http://schemas.openxmlformats.org/officeDocument/2006/relationships/image" Target="../media/image100.png"/><Relationship Id="rId2" Type="http://schemas.openxmlformats.org/officeDocument/2006/relationships/hyperlink" Target="https://iopscience.iop.org/article/10.1088/2632-2153/ab983a" TargetMode="Externa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hyperlink" Target="https://arxiv.org/abs/1803.09820"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2.tif"/><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3.png"/></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2.xml"/><Relationship Id="rId5" Type="http://schemas.openxmlformats.org/officeDocument/2006/relationships/image" Target="../media/image107.png"/><Relationship Id="rId4" Type="http://schemas.openxmlformats.org/officeDocument/2006/relationships/image" Target="../media/image106.png"/></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2168" y="3472875"/>
            <a:ext cx="5880063" cy="3307535"/>
          </a:xfrm>
          <a:prstGeom prst="rect">
            <a:avLst/>
          </a:prstGeom>
        </p:spPr>
      </p:pic>
      <p:sp>
        <p:nvSpPr>
          <p:cNvPr id="2" name="Titolo 1"/>
          <p:cNvSpPr>
            <a:spLocks noGrp="1"/>
          </p:cNvSpPr>
          <p:nvPr>
            <p:ph type="title"/>
          </p:nvPr>
        </p:nvSpPr>
        <p:spPr>
          <a:xfrm>
            <a:off x="927983" y="1533967"/>
            <a:ext cx="10515600" cy="1837385"/>
          </a:xfrm>
        </p:spPr>
        <p:txBody>
          <a:bodyPr>
            <a:normAutofit/>
          </a:bodyPr>
          <a:lstStyle/>
          <a:p>
            <a:r>
              <a:rPr lang="en-US" b="1" i="1" smtClean="0">
                <a:solidFill>
                  <a:srgbClr val="C00000"/>
                </a:solidFill>
              </a:rPr>
              <a:t>Toward the </a:t>
            </a:r>
            <a:r>
              <a:rPr lang="en-US" b="1" i="1">
                <a:solidFill>
                  <a:srgbClr val="C00000"/>
                </a:solidFill>
              </a:rPr>
              <a:t>End-to-end Optimization of </a:t>
            </a:r>
            <a:r>
              <a:rPr lang="en-US" b="1" i="1" smtClean="0">
                <a:solidFill>
                  <a:srgbClr val="C00000"/>
                </a:solidFill>
              </a:rPr>
              <a:t>Experimental Design</a:t>
            </a:r>
            <a:endParaRPr lang="it-IT" b="1" i="1">
              <a:solidFill>
                <a:srgbClr val="C00000"/>
              </a:solidFill>
            </a:endParaRPr>
          </a:p>
        </p:txBody>
      </p:sp>
      <p:sp>
        <p:nvSpPr>
          <p:cNvPr id="3" name="Segnaposto contenuto 2"/>
          <p:cNvSpPr>
            <a:spLocks noGrp="1"/>
          </p:cNvSpPr>
          <p:nvPr>
            <p:ph idx="1"/>
          </p:nvPr>
        </p:nvSpPr>
        <p:spPr>
          <a:xfrm>
            <a:off x="1097280" y="4659464"/>
            <a:ext cx="6392186" cy="1151739"/>
          </a:xfrm>
        </p:spPr>
        <p:txBody>
          <a:bodyPr/>
          <a:lstStyle/>
          <a:p>
            <a:pPr marL="0" indent="0">
              <a:buNone/>
            </a:pPr>
            <a:r>
              <a:rPr lang="it-IT" b="1" smtClean="0"/>
              <a:t>Tommaso Dorigo</a:t>
            </a:r>
          </a:p>
          <a:p>
            <a:pPr marL="0" indent="0">
              <a:buNone/>
            </a:pPr>
            <a:r>
              <a:rPr lang="it-IT" sz="2000" smtClean="0"/>
              <a:t>INFN, Sezione di Padova</a:t>
            </a:r>
            <a:endParaRPr lang="it-IT" sz="2000"/>
          </a:p>
        </p:txBody>
      </p:sp>
      <p:sp>
        <p:nvSpPr>
          <p:cNvPr id="4" name="TextBox 4"/>
          <p:cNvSpPr txBox="1"/>
          <p:nvPr/>
        </p:nvSpPr>
        <p:spPr>
          <a:xfrm>
            <a:off x="8895462" y="245855"/>
            <a:ext cx="3000630" cy="646331"/>
          </a:xfrm>
          <a:prstGeom prst="rect">
            <a:avLst/>
          </a:prstGeom>
          <a:noFill/>
        </p:spPr>
        <p:txBody>
          <a:bodyPr wrap="none" rtlCol="0">
            <a:spAutoFit/>
          </a:bodyPr>
          <a:lstStyle/>
          <a:p>
            <a:r>
              <a:rPr lang="en-US" b="1" smtClean="0">
                <a:solidFill>
                  <a:srgbClr val="0070C0"/>
                </a:solidFill>
              </a:rPr>
              <a:t>Science coffee seminar, LUND</a:t>
            </a:r>
          </a:p>
          <a:p>
            <a:r>
              <a:rPr lang="en-US" b="1" smtClean="0">
                <a:solidFill>
                  <a:srgbClr val="0070C0"/>
                </a:solidFill>
              </a:rPr>
              <a:t>November 2, </a:t>
            </a:r>
            <a:r>
              <a:rPr lang="en-US" b="1" smtClean="0">
                <a:solidFill>
                  <a:srgbClr val="0070C0"/>
                </a:solidFill>
              </a:rPr>
              <a:t>2021</a:t>
            </a:r>
            <a:endParaRPr lang="en-US" b="1" dirty="0" smtClean="0">
              <a:solidFill>
                <a:srgbClr val="0070C0"/>
              </a:solidFill>
            </a:endParaRPr>
          </a:p>
        </p:txBody>
      </p:sp>
      <p:pic>
        <p:nvPicPr>
          <p:cNvPr id="6" name="Picture 4" descr="L'INFN CAMBIA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4159" y="4178097"/>
            <a:ext cx="3418187" cy="1897093"/>
          </a:xfrm>
          <a:prstGeom prst="rect">
            <a:avLst/>
          </a:prstGeom>
          <a:noFill/>
          <a:extLst>
            <a:ext uri="{909E8E84-426E-40DD-AFC4-6F175D3DCCD1}">
              <a14:hiddenFill xmlns:a14="http://schemas.microsoft.com/office/drawing/2010/main">
                <a:solidFill>
                  <a:srgbClr val="FFFFFF"/>
                </a:solidFill>
              </a14:hiddenFill>
            </a:ext>
          </a:extLst>
        </p:spPr>
      </p:pic>
      <p:sp>
        <p:nvSpPr>
          <p:cNvPr id="9" name="Segnaposto numero diapositiva 8"/>
          <p:cNvSpPr>
            <a:spLocks noGrp="1"/>
          </p:cNvSpPr>
          <p:nvPr>
            <p:ph type="sldNum" sz="quarter" idx="12"/>
          </p:nvPr>
        </p:nvSpPr>
        <p:spPr/>
        <p:txBody>
          <a:bodyPr/>
          <a:lstStyle/>
          <a:p>
            <a:fld id="{C6657B89-A023-4184-86DD-540BD0318D04}" type="slidenum">
              <a:rPr lang="en-US" smtClean="0"/>
              <a:t>1</a:t>
            </a:fld>
            <a:endParaRPr lang="en-US"/>
          </a:p>
        </p:txBody>
      </p:sp>
      <p:sp>
        <p:nvSpPr>
          <p:cNvPr id="11" name="Segnaposto data 10"/>
          <p:cNvSpPr>
            <a:spLocks noGrp="1"/>
          </p:cNvSpPr>
          <p:nvPr>
            <p:ph type="dt" sz="half" idx="10"/>
          </p:nvPr>
        </p:nvSpPr>
        <p:spPr/>
        <p:txBody>
          <a:bodyPr/>
          <a:lstStyle/>
          <a:p>
            <a:r>
              <a:rPr lang="it-IT" smtClean="0"/>
              <a:t>11/02/2021</a:t>
            </a:r>
            <a:endParaRPr lang="en-US"/>
          </a:p>
        </p:txBody>
      </p:sp>
      <p:sp>
        <p:nvSpPr>
          <p:cNvPr id="12" name="Segnaposto piè di pagina 11"/>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38748690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4696" y="441997"/>
            <a:ext cx="8229600" cy="1143000"/>
          </a:xfrm>
        </p:spPr>
        <p:txBody>
          <a:bodyPr>
            <a:normAutofit/>
          </a:bodyPr>
          <a:lstStyle/>
          <a:p>
            <a:r>
              <a:rPr lang="it-IT" b="1" dirty="0" err="1" smtClean="0">
                <a:solidFill>
                  <a:srgbClr val="C00000"/>
                </a:solidFill>
              </a:rPr>
              <a:t>Analogies</a:t>
            </a:r>
            <a:r>
              <a:rPr lang="it-IT" b="1" dirty="0" smtClean="0">
                <a:solidFill>
                  <a:srgbClr val="C00000"/>
                </a:solidFill>
              </a:rPr>
              <a:t>: The </a:t>
            </a:r>
            <a:r>
              <a:rPr lang="it-IT" b="1" dirty="0" err="1" smtClean="0">
                <a:solidFill>
                  <a:srgbClr val="C00000"/>
                </a:solidFill>
              </a:rPr>
              <a:t>Heart</a:t>
            </a:r>
            <a:r>
              <a:rPr lang="it-IT" b="1" dirty="0" smtClean="0">
                <a:solidFill>
                  <a:srgbClr val="C00000"/>
                </a:solidFill>
              </a:rPr>
              <a:t> of </a:t>
            </a:r>
            <a:r>
              <a:rPr lang="it-IT" b="1" dirty="0" err="1" smtClean="0">
                <a:solidFill>
                  <a:srgbClr val="C00000"/>
                </a:solidFill>
              </a:rPr>
              <a:t>Thinking</a:t>
            </a:r>
            <a:endParaRPr lang="en-US" b="1" dirty="0">
              <a:solidFill>
                <a:srgbClr val="C00000"/>
              </a:solidFill>
            </a:endParaRPr>
          </a:p>
        </p:txBody>
      </p:sp>
      <p:sp>
        <p:nvSpPr>
          <p:cNvPr id="3" name="CasellaDiTesto 2"/>
          <p:cNvSpPr txBox="1"/>
          <p:nvPr/>
        </p:nvSpPr>
        <p:spPr>
          <a:xfrm>
            <a:off x="552976" y="2125453"/>
            <a:ext cx="8215243" cy="3477875"/>
          </a:xfrm>
          <a:prstGeom prst="rect">
            <a:avLst/>
          </a:prstGeom>
          <a:noFill/>
        </p:spPr>
        <p:txBody>
          <a:bodyPr wrap="square" rtlCol="0">
            <a:spAutoFit/>
          </a:bodyPr>
          <a:lstStyle/>
          <a:p>
            <a:r>
              <a:rPr lang="it-IT" sz="2000" b="1" dirty="0" err="1"/>
              <a:t>Analogies</a:t>
            </a:r>
            <a:r>
              <a:rPr lang="it-IT" sz="2000" dirty="0"/>
              <a:t>: </a:t>
            </a:r>
            <a:r>
              <a:rPr lang="it-IT" sz="2000" dirty="0" err="1"/>
              <a:t>arguably</a:t>
            </a:r>
            <a:r>
              <a:rPr lang="it-IT" sz="2000" dirty="0"/>
              <a:t> the building </a:t>
            </a:r>
            <a:r>
              <a:rPr lang="it-IT" sz="2000" dirty="0" err="1"/>
              <a:t>blocks</a:t>
            </a:r>
            <a:r>
              <a:rPr lang="it-IT" sz="2000" dirty="0"/>
              <a:t> of </a:t>
            </a:r>
            <a:r>
              <a:rPr lang="it-IT" sz="2000" dirty="0" err="1"/>
              <a:t>our</a:t>
            </a:r>
            <a:r>
              <a:rPr lang="it-IT" sz="2000" dirty="0"/>
              <a:t> </a:t>
            </a:r>
            <a:r>
              <a:rPr lang="it-IT" sz="2000" dirty="0" err="1"/>
              <a:t>learning</a:t>
            </a:r>
            <a:r>
              <a:rPr lang="it-IT" sz="2000" dirty="0"/>
              <a:t> </a:t>
            </a:r>
            <a:r>
              <a:rPr lang="it-IT" sz="2000" dirty="0" err="1"/>
              <a:t>process</a:t>
            </a:r>
            <a:r>
              <a:rPr lang="it-IT" sz="2000" dirty="0"/>
              <a:t>. </a:t>
            </a:r>
            <a:r>
              <a:rPr lang="it-IT" sz="2000" dirty="0" err="1">
                <a:solidFill>
                  <a:srgbClr val="FF0000"/>
                </a:solidFill>
              </a:rPr>
              <a:t>We</a:t>
            </a:r>
            <a:r>
              <a:rPr lang="it-IT" sz="2000" dirty="0">
                <a:solidFill>
                  <a:srgbClr val="FF0000"/>
                </a:solidFill>
              </a:rPr>
              <a:t> </a:t>
            </a:r>
            <a:r>
              <a:rPr lang="it-IT" sz="2000" dirty="0" err="1">
                <a:solidFill>
                  <a:srgbClr val="FF0000"/>
                </a:solidFill>
              </a:rPr>
              <a:t>learn</a:t>
            </a:r>
            <a:r>
              <a:rPr lang="it-IT" sz="2000" dirty="0">
                <a:solidFill>
                  <a:srgbClr val="FF0000"/>
                </a:solidFill>
              </a:rPr>
              <a:t> new </a:t>
            </a:r>
            <a:r>
              <a:rPr lang="it-IT" sz="2000" dirty="0" err="1">
                <a:solidFill>
                  <a:srgbClr val="FF0000"/>
                </a:solidFill>
              </a:rPr>
              <a:t>features</a:t>
            </a:r>
            <a:r>
              <a:rPr lang="it-IT" sz="2000" dirty="0">
                <a:solidFill>
                  <a:srgbClr val="FF0000"/>
                </a:solidFill>
              </a:rPr>
              <a:t> in a </a:t>
            </a:r>
            <a:r>
              <a:rPr lang="it-IT" sz="2000" dirty="0" err="1">
                <a:solidFill>
                  <a:srgbClr val="FF0000"/>
                </a:solidFill>
              </a:rPr>
              <a:t>unknown</a:t>
            </a:r>
            <a:r>
              <a:rPr lang="it-IT" sz="2000" dirty="0">
                <a:solidFill>
                  <a:srgbClr val="FF0000"/>
                </a:solidFill>
              </a:rPr>
              <a:t> </a:t>
            </a:r>
            <a:r>
              <a:rPr lang="it-IT" sz="2000" dirty="0" err="1">
                <a:solidFill>
                  <a:srgbClr val="FF0000"/>
                </a:solidFill>
              </a:rPr>
              <a:t>object</a:t>
            </a:r>
            <a:r>
              <a:rPr lang="it-IT" sz="2000" dirty="0">
                <a:solidFill>
                  <a:srgbClr val="FF0000"/>
                </a:solidFill>
              </a:rPr>
              <a:t> by </a:t>
            </a:r>
            <a:r>
              <a:rPr lang="it-IT" sz="2000" b="1" dirty="0" err="1">
                <a:solidFill>
                  <a:srgbClr val="FF0000"/>
                </a:solidFill>
              </a:rPr>
              <a:t>analogy</a:t>
            </a:r>
            <a:r>
              <a:rPr lang="it-IT" sz="2000" dirty="0">
                <a:solidFill>
                  <a:srgbClr val="FF0000"/>
                </a:solidFill>
              </a:rPr>
              <a:t> to </a:t>
            </a:r>
            <a:r>
              <a:rPr lang="it-IT" sz="2000" dirty="0" err="1">
                <a:solidFill>
                  <a:srgbClr val="FF0000"/>
                </a:solidFill>
              </a:rPr>
              <a:t>known</a:t>
            </a:r>
            <a:r>
              <a:rPr lang="it-IT" sz="2000" dirty="0">
                <a:solidFill>
                  <a:srgbClr val="FF0000"/>
                </a:solidFill>
              </a:rPr>
              <a:t> </a:t>
            </a:r>
            <a:r>
              <a:rPr lang="it-IT" sz="2000" dirty="0" err="1">
                <a:solidFill>
                  <a:srgbClr val="FF0000"/>
                </a:solidFill>
              </a:rPr>
              <a:t>features</a:t>
            </a:r>
            <a:r>
              <a:rPr lang="it-IT" sz="2000" dirty="0">
                <a:solidFill>
                  <a:srgbClr val="FF0000"/>
                </a:solidFill>
              </a:rPr>
              <a:t> in </a:t>
            </a:r>
            <a:r>
              <a:rPr lang="it-IT" sz="2000" b="1" dirty="0" err="1">
                <a:solidFill>
                  <a:srgbClr val="FF0000"/>
                </a:solidFill>
              </a:rPr>
              <a:t>similar</a:t>
            </a:r>
            <a:r>
              <a:rPr lang="it-IT" sz="2000" dirty="0">
                <a:solidFill>
                  <a:srgbClr val="FF0000"/>
                </a:solidFill>
              </a:rPr>
              <a:t> </a:t>
            </a:r>
            <a:r>
              <a:rPr lang="it-IT" sz="2000" dirty="0" err="1">
                <a:solidFill>
                  <a:srgbClr val="FF0000"/>
                </a:solidFill>
              </a:rPr>
              <a:t>known</a:t>
            </a:r>
            <a:r>
              <a:rPr lang="it-IT" sz="2000" dirty="0">
                <a:solidFill>
                  <a:srgbClr val="FF0000"/>
                </a:solidFill>
              </a:rPr>
              <a:t> </a:t>
            </a:r>
            <a:r>
              <a:rPr lang="it-IT" sz="2000" dirty="0" err="1" smtClean="0">
                <a:solidFill>
                  <a:srgbClr val="FF0000"/>
                </a:solidFill>
              </a:rPr>
              <a:t>objects</a:t>
            </a:r>
            <a:endParaRPr lang="it-IT" sz="2000" dirty="0">
              <a:solidFill>
                <a:srgbClr val="FF0000"/>
              </a:solidFill>
            </a:endParaRPr>
          </a:p>
          <a:p>
            <a:r>
              <a:rPr lang="it-IT" sz="2000" smtClean="0"/>
              <a:t>True </a:t>
            </a:r>
            <a:r>
              <a:rPr lang="it-IT" sz="2000" dirty="0"/>
              <a:t>for </a:t>
            </a:r>
            <a:r>
              <a:rPr lang="it-IT" sz="2000" dirty="0" err="1"/>
              <a:t>language</a:t>
            </a:r>
            <a:r>
              <a:rPr lang="it-IT" sz="2000" dirty="0"/>
              <a:t>, </a:t>
            </a:r>
            <a:r>
              <a:rPr lang="it-IT" sz="2000" dirty="0" err="1"/>
              <a:t>tools</a:t>
            </a:r>
            <a:r>
              <a:rPr lang="it-IT" sz="2000" dirty="0"/>
              <a:t>, </a:t>
            </a:r>
            <a:r>
              <a:rPr lang="it-IT" sz="2000" dirty="0" err="1"/>
              <a:t>complex</a:t>
            </a:r>
            <a:r>
              <a:rPr lang="it-IT" sz="2000" dirty="0"/>
              <a:t> </a:t>
            </a:r>
            <a:r>
              <a:rPr lang="it-IT" sz="2000" dirty="0" err="1"/>
              <a:t>systems</a:t>
            </a:r>
            <a:r>
              <a:rPr lang="it-IT" sz="2000" dirty="0"/>
              <a:t> – EVERYTHING WE INTERACT WITH</a:t>
            </a:r>
          </a:p>
          <a:p>
            <a:endParaRPr lang="it-IT" sz="2000" dirty="0"/>
          </a:p>
          <a:p>
            <a:r>
              <a:rPr lang="it-IT" sz="2000" dirty="0"/>
              <a:t>... </a:t>
            </a:r>
            <a:r>
              <a:rPr lang="it-IT" sz="2000" dirty="0" err="1"/>
              <a:t>But</a:t>
            </a:r>
            <a:r>
              <a:rPr lang="it-IT" sz="2000" dirty="0"/>
              <a:t> </a:t>
            </a:r>
            <a:r>
              <a:rPr lang="it-IT" sz="2000" dirty="0" err="1"/>
              <a:t>before</a:t>
            </a:r>
            <a:r>
              <a:rPr lang="it-IT" sz="2000" dirty="0"/>
              <a:t> </a:t>
            </a:r>
            <a:r>
              <a:rPr lang="it-IT" sz="2000" dirty="0" err="1"/>
              <a:t>we</a:t>
            </a:r>
            <a:r>
              <a:rPr lang="it-IT" sz="2000" dirty="0"/>
              <a:t> </a:t>
            </a:r>
            <a:r>
              <a:rPr lang="it-IT" sz="2000" dirty="0" err="1"/>
              <a:t>even</a:t>
            </a:r>
            <a:r>
              <a:rPr lang="it-IT" sz="2000" dirty="0"/>
              <a:t> start to use </a:t>
            </a:r>
            <a:r>
              <a:rPr lang="it-IT" sz="2000" dirty="0" err="1"/>
              <a:t>analogy</a:t>
            </a:r>
            <a:r>
              <a:rPr lang="it-IT" sz="2000" dirty="0"/>
              <a:t> for </a:t>
            </a:r>
            <a:r>
              <a:rPr lang="it-IT" sz="2000" dirty="0" err="1"/>
              <a:t>inference</a:t>
            </a:r>
            <a:r>
              <a:rPr lang="it-IT" sz="2000" dirty="0"/>
              <a:t> or </a:t>
            </a:r>
            <a:r>
              <a:rPr lang="it-IT" sz="2000" dirty="0" err="1"/>
              <a:t>guesswork</a:t>
            </a:r>
            <a:r>
              <a:rPr lang="it-IT" sz="2000" dirty="0"/>
              <a:t>, </a:t>
            </a:r>
            <a:r>
              <a:rPr lang="it-IT" sz="2000" err="1"/>
              <a:t>we</a:t>
            </a:r>
            <a:r>
              <a:rPr lang="it-IT" sz="2000"/>
              <a:t> </a:t>
            </a:r>
            <a:r>
              <a:rPr lang="it-IT" sz="2000" smtClean="0"/>
              <a:t>(sometimes implictly) </a:t>
            </a:r>
            <a:r>
              <a:rPr lang="it-IT" sz="2000" b="1" dirty="0" err="1"/>
              <a:t>classify</a:t>
            </a:r>
            <a:r>
              <a:rPr lang="it-IT" sz="2000" dirty="0"/>
              <a:t> </a:t>
            </a:r>
            <a:r>
              <a:rPr lang="it-IT" sz="2000" dirty="0" err="1"/>
              <a:t>unknown</a:t>
            </a:r>
            <a:r>
              <a:rPr lang="it-IT" sz="2000" dirty="0"/>
              <a:t> </a:t>
            </a:r>
            <a:r>
              <a:rPr lang="it-IT" sz="2000" dirty="0" err="1"/>
              <a:t>elements</a:t>
            </a:r>
            <a:r>
              <a:rPr lang="it-IT" sz="2000" dirty="0"/>
              <a:t> in </a:t>
            </a:r>
            <a:r>
              <a:rPr lang="it-IT" sz="2000" dirty="0" err="1"/>
              <a:t>their</a:t>
            </a:r>
            <a:r>
              <a:rPr lang="it-IT" sz="2000" dirty="0"/>
              <a:t> </a:t>
            </a:r>
            <a:r>
              <a:rPr lang="it-IT" sz="2000" dirty="0" err="1">
                <a:solidFill>
                  <a:srgbClr val="FF0000"/>
                </a:solidFill>
              </a:rPr>
              <a:t>equivalence</a:t>
            </a:r>
            <a:r>
              <a:rPr lang="it-IT" sz="2000" dirty="0">
                <a:solidFill>
                  <a:srgbClr val="FF0000"/>
                </a:solidFill>
              </a:rPr>
              <a:t> </a:t>
            </a:r>
            <a:r>
              <a:rPr lang="it-IT" sz="2000" dirty="0" err="1">
                <a:solidFill>
                  <a:srgbClr val="FF0000"/>
                </a:solidFill>
              </a:rPr>
              <a:t>class</a:t>
            </a:r>
            <a:r>
              <a:rPr lang="it-IT" sz="2000" dirty="0" smtClean="0">
                <a:solidFill>
                  <a:srgbClr val="FF0000"/>
                </a:solidFill>
              </a:rPr>
              <a:t>!</a:t>
            </a:r>
            <a:endParaRPr lang="it-IT" sz="2000" dirty="0"/>
          </a:p>
          <a:p>
            <a:endParaRPr lang="it-IT" sz="2000" dirty="0"/>
          </a:p>
          <a:p>
            <a:r>
              <a:rPr lang="it-IT" sz="2000" dirty="0"/>
              <a:t>In a </a:t>
            </a:r>
            <a:r>
              <a:rPr lang="it-IT" sz="2000" dirty="0" err="1"/>
              <a:t>sense</a:t>
            </a:r>
            <a:r>
              <a:rPr lang="it-IT" sz="2000" dirty="0"/>
              <a:t>, </a:t>
            </a:r>
            <a:r>
              <a:rPr lang="it-IT" sz="2000" b="1" dirty="0" err="1"/>
              <a:t>Classification</a:t>
            </a:r>
            <a:r>
              <a:rPr lang="it-IT" sz="2000" dirty="0"/>
              <a:t> </a:t>
            </a:r>
            <a:r>
              <a:rPr lang="it-IT" sz="2000" dirty="0" err="1"/>
              <a:t>is</a:t>
            </a:r>
            <a:r>
              <a:rPr lang="it-IT" sz="2000" dirty="0"/>
              <a:t> </a:t>
            </a:r>
            <a:r>
              <a:rPr lang="it-IT" sz="2000" dirty="0" err="1"/>
              <a:t>even</a:t>
            </a:r>
            <a:r>
              <a:rPr lang="it-IT" sz="2000" dirty="0"/>
              <a:t> more "</a:t>
            </a:r>
            <a:r>
              <a:rPr lang="it-IT" sz="2000" dirty="0" err="1"/>
              <a:t>fundamental</a:t>
            </a:r>
            <a:r>
              <a:rPr lang="it-IT" sz="2000" dirty="0"/>
              <a:t>" in </a:t>
            </a:r>
            <a:r>
              <a:rPr lang="it-IT" sz="2000" dirty="0" err="1"/>
              <a:t>our</a:t>
            </a:r>
            <a:r>
              <a:rPr lang="it-IT" sz="2000" dirty="0"/>
              <a:t> </a:t>
            </a:r>
            <a:r>
              <a:rPr lang="it-IT" sz="2000" dirty="0" err="1"/>
              <a:t>learning</a:t>
            </a:r>
            <a:r>
              <a:rPr lang="it-IT" sz="2000" dirty="0"/>
              <a:t> </a:t>
            </a:r>
            <a:r>
              <a:rPr lang="it-IT" sz="2000" dirty="0" err="1"/>
              <a:t>process</a:t>
            </a:r>
            <a:r>
              <a:rPr lang="it-IT" sz="2000" dirty="0"/>
              <a:t> </a:t>
            </a:r>
            <a:r>
              <a:rPr lang="it-IT" sz="2000" dirty="0" err="1"/>
              <a:t>than</a:t>
            </a:r>
            <a:r>
              <a:rPr lang="it-IT" sz="2000" dirty="0"/>
              <a:t> </a:t>
            </a:r>
            <a:r>
              <a:rPr lang="it-IT" sz="2000" dirty="0" err="1"/>
              <a:t>is</a:t>
            </a:r>
            <a:r>
              <a:rPr lang="it-IT" sz="2000" dirty="0"/>
              <a:t> </a:t>
            </a:r>
            <a:r>
              <a:rPr lang="it-IT" sz="2000" b="1" dirty="0" err="1"/>
              <a:t>Analogy</a:t>
            </a:r>
            <a:r>
              <a:rPr lang="it-IT" sz="2000" b="1"/>
              <a:t>. </a:t>
            </a:r>
            <a:r>
              <a:rPr lang="it-IT" sz="2000" smtClean="0">
                <a:solidFill>
                  <a:srgbClr val="0070C0"/>
                </a:solidFill>
              </a:rPr>
              <a:t>Or </a:t>
            </a:r>
            <a:r>
              <a:rPr lang="it-IT" sz="2000" dirty="0" err="1">
                <a:solidFill>
                  <a:srgbClr val="0070C0"/>
                </a:solidFill>
              </a:rPr>
              <a:t>maybe</a:t>
            </a:r>
            <a:r>
              <a:rPr lang="it-IT" sz="2000" dirty="0">
                <a:solidFill>
                  <a:srgbClr val="0070C0"/>
                </a:solidFill>
              </a:rPr>
              <a:t> </a:t>
            </a:r>
            <a:r>
              <a:rPr lang="it-IT" sz="2000" dirty="0" err="1">
                <a:solidFill>
                  <a:srgbClr val="0070C0"/>
                </a:solidFill>
              </a:rPr>
              <a:t>we</a:t>
            </a:r>
            <a:r>
              <a:rPr lang="it-IT" sz="2000" dirty="0">
                <a:solidFill>
                  <a:srgbClr val="0070C0"/>
                </a:solidFill>
              </a:rPr>
              <a:t> </a:t>
            </a:r>
            <a:r>
              <a:rPr lang="it-IT" sz="2000" dirty="0" err="1">
                <a:solidFill>
                  <a:srgbClr val="0070C0"/>
                </a:solidFill>
              </a:rPr>
              <a:t>should</a:t>
            </a:r>
            <a:r>
              <a:rPr lang="it-IT" sz="2000" dirty="0">
                <a:solidFill>
                  <a:srgbClr val="0070C0"/>
                </a:solidFill>
              </a:rPr>
              <a:t> </a:t>
            </a:r>
            <a:r>
              <a:rPr lang="it-IT" sz="2000" dirty="0" err="1">
                <a:solidFill>
                  <a:srgbClr val="0070C0"/>
                </a:solidFill>
              </a:rPr>
              <a:t>say</a:t>
            </a:r>
            <a:r>
              <a:rPr lang="it-IT" sz="2000" dirty="0">
                <a:solidFill>
                  <a:srgbClr val="0070C0"/>
                </a:solidFill>
              </a:rPr>
              <a:t> </a:t>
            </a:r>
            <a:r>
              <a:rPr lang="it-IT" sz="2000" dirty="0" err="1">
                <a:solidFill>
                  <a:srgbClr val="0070C0"/>
                </a:solidFill>
              </a:rPr>
              <a:t>that</a:t>
            </a:r>
            <a:r>
              <a:rPr lang="it-IT" sz="2000" dirty="0">
                <a:solidFill>
                  <a:srgbClr val="0070C0"/>
                </a:solidFill>
              </a:rPr>
              <a:t> </a:t>
            </a:r>
            <a:r>
              <a:rPr lang="it-IT" sz="2000" dirty="0" err="1">
                <a:solidFill>
                  <a:srgbClr val="0070C0"/>
                </a:solidFill>
              </a:rPr>
              <a:t>classification</a:t>
            </a:r>
            <a:r>
              <a:rPr lang="it-IT" sz="2000" dirty="0">
                <a:solidFill>
                  <a:srgbClr val="0070C0"/>
                </a:solidFill>
              </a:rPr>
              <a:t> </a:t>
            </a:r>
            <a:r>
              <a:rPr lang="it-IT" sz="2000" dirty="0" err="1">
                <a:solidFill>
                  <a:srgbClr val="0070C0"/>
                </a:solidFill>
              </a:rPr>
              <a:t>is</a:t>
            </a:r>
            <a:r>
              <a:rPr lang="it-IT" sz="2000" dirty="0">
                <a:solidFill>
                  <a:srgbClr val="0070C0"/>
                </a:solidFill>
              </a:rPr>
              <a:t> the </a:t>
            </a:r>
            <a:r>
              <a:rPr lang="it-IT" sz="2000" dirty="0" err="1">
                <a:solidFill>
                  <a:srgbClr val="0070C0"/>
                </a:solidFill>
              </a:rPr>
              <a:t>key</a:t>
            </a:r>
            <a:r>
              <a:rPr lang="it-IT" sz="2000" dirty="0">
                <a:solidFill>
                  <a:srgbClr val="0070C0"/>
                </a:solidFill>
              </a:rPr>
              <a:t> </a:t>
            </a:r>
            <a:r>
              <a:rPr lang="it-IT" sz="2000" dirty="0" err="1">
                <a:solidFill>
                  <a:srgbClr val="0070C0"/>
                </a:solidFill>
              </a:rPr>
              <a:t>ingredient</a:t>
            </a:r>
            <a:r>
              <a:rPr lang="it-IT" sz="2000" dirty="0">
                <a:solidFill>
                  <a:srgbClr val="0070C0"/>
                </a:solidFill>
              </a:rPr>
              <a:t> in building </a:t>
            </a:r>
            <a:r>
              <a:rPr lang="it-IT" sz="2000" dirty="0" err="1">
                <a:solidFill>
                  <a:srgbClr val="0070C0"/>
                </a:solidFill>
              </a:rPr>
              <a:t>analogies</a:t>
            </a:r>
            <a:r>
              <a:rPr lang="it-IT" sz="2000" dirty="0">
                <a:solidFill>
                  <a:srgbClr val="0070C0"/>
                </a:solidFill>
              </a:rPr>
              <a:t>.</a:t>
            </a:r>
            <a:endParaRPr lang="en-US" sz="2000" dirty="0">
              <a:solidFill>
                <a:srgbClr val="0070C0"/>
              </a:solidFill>
            </a:endParaRPr>
          </a:p>
        </p:txBody>
      </p:sp>
      <p:pic>
        <p:nvPicPr>
          <p:cNvPr id="4098" name="Picture 2" descr="Image result for l'analogie coeur de la pens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4296" y="1584997"/>
            <a:ext cx="3047896" cy="4606678"/>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piè di pagina 3"/>
          <p:cNvSpPr>
            <a:spLocks noGrp="1"/>
          </p:cNvSpPr>
          <p:nvPr>
            <p:ph type="ftr" sz="quarter" idx="11"/>
          </p:nvPr>
        </p:nvSpPr>
        <p:spPr/>
        <p:txBody>
          <a:bodyPr/>
          <a:lstStyle/>
          <a:p>
            <a:r>
              <a:rPr lang="en-US" smtClean="0"/>
              <a:t>T. Dorigo, Differentiable Programming for Fundamental Physics</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10</a:t>
            </a:fld>
            <a:endParaRPr lang="en-US"/>
          </a:p>
        </p:txBody>
      </p:sp>
    </p:spTree>
    <p:extLst>
      <p:ext uri="{BB962C8B-B14F-4D97-AF65-F5344CB8AC3E}">
        <p14:creationId xmlns:p14="http://schemas.microsoft.com/office/powerpoint/2010/main" val="245357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5408" y="334570"/>
            <a:ext cx="10062082" cy="1143000"/>
          </a:xfrm>
        </p:spPr>
        <p:txBody>
          <a:bodyPr>
            <a:noAutofit/>
          </a:bodyPr>
          <a:lstStyle/>
          <a:p>
            <a:r>
              <a:rPr lang="it-IT" b="1" dirty="0" err="1" smtClean="0">
                <a:solidFill>
                  <a:srgbClr val="C00000"/>
                </a:solidFill>
              </a:rPr>
              <a:t>Classification</a:t>
            </a:r>
            <a:r>
              <a:rPr lang="it-IT" b="1" dirty="0" smtClean="0">
                <a:solidFill>
                  <a:srgbClr val="C00000"/>
                </a:solidFill>
              </a:rPr>
              <a:t> and the </a:t>
            </a:r>
            <a:r>
              <a:rPr lang="it-IT" b="1" dirty="0" err="1">
                <a:solidFill>
                  <a:srgbClr val="C00000"/>
                </a:solidFill>
              </a:rPr>
              <a:t>S</a:t>
            </a:r>
            <a:r>
              <a:rPr lang="it-IT" b="1" dirty="0" err="1" smtClean="0">
                <a:solidFill>
                  <a:srgbClr val="C00000"/>
                </a:solidFill>
              </a:rPr>
              <a:t>cientific</a:t>
            </a:r>
            <a:r>
              <a:rPr lang="it-IT" b="1" dirty="0" smtClean="0">
                <a:solidFill>
                  <a:srgbClr val="C00000"/>
                </a:solidFill>
              </a:rPr>
              <a:t> </a:t>
            </a:r>
            <a:r>
              <a:rPr lang="it-IT" b="1" dirty="0">
                <a:solidFill>
                  <a:srgbClr val="C00000"/>
                </a:solidFill>
              </a:rPr>
              <a:t>M</a:t>
            </a:r>
            <a:r>
              <a:rPr lang="it-IT" b="1" dirty="0" smtClean="0">
                <a:solidFill>
                  <a:srgbClr val="C00000"/>
                </a:solidFill>
              </a:rPr>
              <a:t>ethod</a:t>
            </a:r>
            <a:endParaRPr lang="en-US" b="1" dirty="0">
              <a:solidFill>
                <a:srgbClr val="C00000"/>
              </a:solidFill>
            </a:endParaRPr>
          </a:p>
        </p:txBody>
      </p:sp>
      <p:sp>
        <p:nvSpPr>
          <p:cNvPr id="3" name="Segnaposto contenuto 2"/>
          <p:cNvSpPr>
            <a:spLocks noGrp="1"/>
          </p:cNvSpPr>
          <p:nvPr>
            <p:ph idx="1"/>
          </p:nvPr>
        </p:nvSpPr>
        <p:spPr>
          <a:xfrm>
            <a:off x="321535" y="1699325"/>
            <a:ext cx="8229600" cy="792087"/>
          </a:xfrm>
        </p:spPr>
        <p:txBody>
          <a:bodyPr>
            <a:noAutofit/>
          </a:bodyPr>
          <a:lstStyle/>
          <a:p>
            <a:pPr marL="0" indent="0">
              <a:buNone/>
            </a:pPr>
            <a:r>
              <a:rPr lang="it-IT" sz="2200" dirty="0" err="1" smtClean="0"/>
              <a:t>Countless</a:t>
            </a:r>
            <a:r>
              <a:rPr lang="it-IT" sz="2200" dirty="0" smtClean="0"/>
              <a:t> </a:t>
            </a:r>
            <a:r>
              <a:rPr lang="it-IT" sz="2200" dirty="0" err="1" smtClean="0"/>
              <a:t>examples</a:t>
            </a:r>
            <a:r>
              <a:rPr lang="it-IT" sz="2200" dirty="0" smtClean="0"/>
              <a:t> </a:t>
            </a:r>
            <a:r>
              <a:rPr lang="it-IT" sz="2200" dirty="0" err="1" smtClean="0"/>
              <a:t>may</a:t>
            </a:r>
            <a:r>
              <a:rPr lang="it-IT" sz="2200" dirty="0" smtClean="0"/>
              <a:t> be made of </a:t>
            </a:r>
            <a:r>
              <a:rPr lang="it-IT" sz="2200" dirty="0" err="1" smtClean="0"/>
              <a:t>how</a:t>
            </a:r>
            <a:r>
              <a:rPr lang="it-IT" sz="2200" dirty="0" smtClean="0"/>
              <a:t> </a:t>
            </a:r>
            <a:r>
              <a:rPr lang="it-IT" sz="2200" dirty="0" err="1" smtClean="0"/>
              <a:t>breakthroughs</a:t>
            </a:r>
            <a:r>
              <a:rPr lang="it-IT" sz="2200" dirty="0" smtClean="0"/>
              <a:t> in the </a:t>
            </a:r>
            <a:r>
              <a:rPr lang="it-IT" sz="2200" dirty="0" err="1" smtClean="0"/>
              <a:t>understanding</a:t>
            </a:r>
            <a:r>
              <a:rPr lang="it-IT" sz="2200" dirty="0" smtClean="0"/>
              <a:t> of the world </a:t>
            </a:r>
            <a:r>
              <a:rPr lang="it-IT" sz="2200" dirty="0" err="1" smtClean="0"/>
              <a:t>were</a:t>
            </a:r>
            <a:r>
              <a:rPr lang="it-IT" sz="2200" dirty="0" smtClean="0"/>
              <a:t> </a:t>
            </a:r>
            <a:r>
              <a:rPr lang="it-IT" sz="2200" dirty="0" err="1" smtClean="0"/>
              <a:t>brought</a:t>
            </a:r>
            <a:r>
              <a:rPr lang="it-IT" sz="2200" dirty="0" smtClean="0"/>
              <a:t> by </a:t>
            </a:r>
            <a:r>
              <a:rPr lang="it-IT" sz="2200" dirty="0" err="1" smtClean="0"/>
              <a:t>classifying</a:t>
            </a:r>
            <a:r>
              <a:rPr lang="it-IT" sz="2200" dirty="0" smtClean="0"/>
              <a:t> </a:t>
            </a:r>
            <a:r>
              <a:rPr lang="it-IT" sz="2200" dirty="0" err="1" smtClean="0"/>
              <a:t>observations</a:t>
            </a:r>
            <a:r>
              <a:rPr lang="it-IT" sz="2200" dirty="0" smtClean="0"/>
              <a:t> </a:t>
            </a:r>
          </a:p>
          <a:p>
            <a:pPr marL="0" indent="0">
              <a:buNone/>
            </a:pPr>
            <a:endParaRPr lang="it-IT" sz="2400" dirty="0" smtClean="0"/>
          </a:p>
        </p:txBody>
      </p:sp>
      <p:sp>
        <p:nvSpPr>
          <p:cNvPr id="5" name="Segnaposto contenuto 2"/>
          <p:cNvSpPr txBox="1">
            <a:spLocks/>
          </p:cNvSpPr>
          <p:nvPr/>
        </p:nvSpPr>
        <p:spPr>
          <a:xfrm>
            <a:off x="321535" y="2665395"/>
            <a:ext cx="5657350" cy="2483965"/>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Tx/>
              <a:buChar char="-"/>
            </a:pPr>
            <a:r>
              <a:rPr lang="it-IT" dirty="0" err="1">
                <a:solidFill>
                  <a:srgbClr val="FF0000"/>
                </a:solidFill>
              </a:rPr>
              <a:t>Mendeleev's</a:t>
            </a:r>
            <a:r>
              <a:rPr lang="it-IT" dirty="0">
                <a:solidFill>
                  <a:srgbClr val="FF0000"/>
                </a:solidFill>
              </a:rPr>
              <a:t> </a:t>
            </a:r>
            <a:r>
              <a:rPr lang="it-IT" dirty="0" err="1">
                <a:solidFill>
                  <a:srgbClr val="FF0000"/>
                </a:solidFill>
              </a:rPr>
              <a:t>table</a:t>
            </a:r>
            <a:r>
              <a:rPr lang="it-IT"/>
              <a:t>, </a:t>
            </a:r>
            <a:r>
              <a:rPr lang="it-IT" smtClean="0"/>
              <a:t>1869</a:t>
            </a:r>
            <a:endParaRPr lang="it-IT" dirty="0"/>
          </a:p>
          <a:p>
            <a:pPr>
              <a:buFontTx/>
              <a:buChar char="-"/>
            </a:pPr>
            <a:r>
              <a:rPr lang="it-IT" dirty="0" err="1">
                <a:solidFill>
                  <a:srgbClr val="FF0000"/>
                </a:solidFill>
              </a:rPr>
              <a:t>Galaxies</a:t>
            </a:r>
            <a:r>
              <a:rPr lang="it-IT" dirty="0"/>
              <a:t>: Edwin </a:t>
            </a:r>
            <a:r>
              <a:rPr lang="it-IT" dirty="0" err="1"/>
              <a:t>Hubble</a:t>
            </a:r>
            <a:r>
              <a:rPr lang="it-IT" dirty="0"/>
              <a:t>, </a:t>
            </a:r>
            <a:r>
              <a:rPr lang="it-IT" dirty="0" smtClean="0"/>
              <a:t>1926</a:t>
            </a:r>
            <a:endParaRPr lang="it-IT" dirty="0"/>
          </a:p>
          <a:p>
            <a:pPr>
              <a:buFontTx/>
              <a:buChar char="-"/>
            </a:pPr>
            <a:r>
              <a:rPr lang="it-IT" dirty="0" err="1">
                <a:solidFill>
                  <a:srgbClr val="FF0000"/>
                </a:solidFill>
              </a:rPr>
              <a:t>Evolution</a:t>
            </a:r>
            <a:r>
              <a:rPr lang="it-IT" dirty="0">
                <a:solidFill>
                  <a:srgbClr val="FF0000"/>
                </a:solidFill>
              </a:rPr>
              <a:t> of </a:t>
            </a:r>
            <a:r>
              <a:rPr lang="it-IT" dirty="0" err="1">
                <a:solidFill>
                  <a:srgbClr val="FF0000"/>
                </a:solidFill>
              </a:rPr>
              <a:t>species</a:t>
            </a:r>
            <a:r>
              <a:rPr lang="it-IT" dirty="0"/>
              <a:t>: Darwin, </a:t>
            </a:r>
            <a:r>
              <a:rPr lang="it-IT"/>
              <a:t>1859 </a:t>
            </a:r>
            <a:endParaRPr lang="it-IT" dirty="0"/>
          </a:p>
          <a:p>
            <a:pPr>
              <a:buFontTx/>
              <a:buChar char="-"/>
            </a:pPr>
            <a:r>
              <a:rPr lang="it-IT" dirty="0" err="1">
                <a:solidFill>
                  <a:srgbClr val="FF0000"/>
                </a:solidFill>
              </a:rPr>
              <a:t>Hadrons</a:t>
            </a:r>
            <a:r>
              <a:rPr lang="it-IT"/>
              <a:t>: </a:t>
            </a:r>
            <a:r>
              <a:rPr lang="it-IT" smtClean="0"/>
              <a:t>Gell-Mann, </a:t>
            </a:r>
            <a:r>
              <a:rPr lang="it-IT" dirty="0" err="1"/>
              <a:t>Zweig</a:t>
            </a:r>
            <a:r>
              <a:rPr lang="it-IT" dirty="0"/>
              <a:t>, 1964</a:t>
            </a:r>
            <a:endParaRPr lang="en-US" dirty="0"/>
          </a:p>
          <a:p>
            <a:pPr marL="0" indent="0">
              <a:buNone/>
            </a:pPr>
            <a:endParaRPr lang="it-IT" dirty="0"/>
          </a:p>
          <a:p>
            <a:pPr marL="0" indent="0">
              <a:buNone/>
            </a:pPr>
            <a:endParaRPr lang="it-IT" dirty="0"/>
          </a:p>
        </p:txBody>
      </p:sp>
      <p:pic>
        <p:nvPicPr>
          <p:cNvPr id="7172" name="Picture 4" descr="https://upload.wikimedia.org/wikipedia/commons/thumb/2/21/HubbleTuningFork.jpg/290px-HubbleTuningFo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6558" y="354566"/>
            <a:ext cx="2192483" cy="180690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classification of speci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2091" y="4662589"/>
            <a:ext cx="2194659" cy="209680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su(4) quark multipl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0859" y="3429381"/>
            <a:ext cx="2199827" cy="3330016"/>
          </a:xfrm>
          <a:prstGeom prst="rect">
            <a:avLst/>
          </a:prstGeom>
          <a:noFill/>
          <a:extLst>
            <a:ext uri="{909E8E84-426E-40DD-AFC4-6F175D3DCCD1}">
              <a14:hiddenFill xmlns:a14="http://schemas.microsoft.com/office/drawing/2010/main">
                <a:solidFill>
                  <a:srgbClr val="FFFFFF"/>
                </a:solidFill>
              </a14:hiddenFill>
            </a:ext>
          </a:extLst>
        </p:spPr>
      </p:pic>
      <p:sp>
        <p:nvSpPr>
          <p:cNvPr id="10" name="Segnaposto contenuto 2"/>
          <p:cNvSpPr txBox="1">
            <a:spLocks/>
          </p:cNvSpPr>
          <p:nvPr/>
        </p:nvSpPr>
        <p:spPr>
          <a:xfrm>
            <a:off x="321535" y="5385639"/>
            <a:ext cx="5534238" cy="1235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200" dirty="0" err="1" smtClean="0"/>
              <a:t>It</a:t>
            </a:r>
            <a:r>
              <a:rPr lang="it-IT" sz="2200" dirty="0" smtClean="0"/>
              <a:t> </a:t>
            </a:r>
            <a:r>
              <a:rPr lang="it-IT" sz="2200" dirty="0" err="1" smtClean="0"/>
              <a:t>is</a:t>
            </a:r>
            <a:r>
              <a:rPr lang="it-IT" sz="2200" dirty="0" smtClean="0"/>
              <a:t> </a:t>
            </a:r>
            <a:r>
              <a:rPr lang="it-IT" sz="2200" dirty="0" err="1" smtClean="0"/>
              <a:t>thus</a:t>
            </a:r>
            <a:r>
              <a:rPr lang="it-IT" sz="2200" dirty="0" smtClean="0"/>
              <a:t> no </a:t>
            </a:r>
            <a:r>
              <a:rPr lang="it-IT" sz="2200" dirty="0" err="1" smtClean="0"/>
              <a:t>surprise</a:t>
            </a:r>
            <a:r>
              <a:rPr lang="it-IT" sz="2200" dirty="0" smtClean="0"/>
              <a:t> </a:t>
            </a:r>
            <a:r>
              <a:rPr lang="it-IT" sz="2200" dirty="0" err="1" smtClean="0"/>
              <a:t>that</a:t>
            </a:r>
            <a:r>
              <a:rPr lang="it-IT" sz="2200" dirty="0" smtClean="0"/>
              <a:t> the </a:t>
            </a:r>
            <a:r>
              <a:rPr lang="it-IT" sz="2200" dirty="0" err="1" smtClean="0">
                <a:solidFill>
                  <a:srgbClr val="0070C0"/>
                </a:solidFill>
              </a:rPr>
              <a:t>advancements</a:t>
            </a:r>
            <a:r>
              <a:rPr lang="it-IT" sz="2200" dirty="0" smtClean="0">
                <a:solidFill>
                  <a:srgbClr val="0070C0"/>
                </a:solidFill>
              </a:rPr>
              <a:t> in </a:t>
            </a:r>
            <a:r>
              <a:rPr lang="it-IT" sz="2200" dirty="0" err="1" smtClean="0">
                <a:solidFill>
                  <a:srgbClr val="0070C0"/>
                </a:solidFill>
              </a:rPr>
              <a:t>supervised</a:t>
            </a:r>
            <a:r>
              <a:rPr lang="it-IT" sz="2200" dirty="0" smtClean="0">
                <a:solidFill>
                  <a:srgbClr val="0070C0"/>
                </a:solidFill>
              </a:rPr>
              <a:t> </a:t>
            </a:r>
            <a:r>
              <a:rPr lang="it-IT" sz="2200" dirty="0" err="1" smtClean="0">
                <a:solidFill>
                  <a:srgbClr val="0070C0"/>
                </a:solidFill>
              </a:rPr>
              <a:t>learning</a:t>
            </a:r>
            <a:r>
              <a:rPr lang="it-IT" sz="2200" dirty="0" smtClean="0">
                <a:solidFill>
                  <a:srgbClr val="0070C0"/>
                </a:solidFill>
              </a:rPr>
              <a:t> are </a:t>
            </a:r>
            <a:r>
              <a:rPr lang="it-IT" sz="2200" dirty="0" err="1" smtClean="0">
                <a:solidFill>
                  <a:srgbClr val="0070C0"/>
                </a:solidFill>
              </a:rPr>
              <a:t>bringing</a:t>
            </a:r>
            <a:r>
              <a:rPr lang="it-IT" sz="2200" dirty="0" smtClean="0">
                <a:solidFill>
                  <a:srgbClr val="0070C0"/>
                </a:solidFill>
              </a:rPr>
              <a:t> </a:t>
            </a:r>
            <a:r>
              <a:rPr lang="it-IT" sz="2200" dirty="0" err="1" smtClean="0">
                <a:solidFill>
                  <a:srgbClr val="0070C0"/>
                </a:solidFill>
              </a:rPr>
              <a:t>huge</a:t>
            </a:r>
            <a:r>
              <a:rPr lang="it-IT" sz="2200" dirty="0" smtClean="0">
                <a:solidFill>
                  <a:srgbClr val="0070C0"/>
                </a:solidFill>
              </a:rPr>
              <a:t> benefits to </a:t>
            </a:r>
            <a:r>
              <a:rPr lang="it-IT" sz="2200" dirty="0" err="1" smtClean="0">
                <a:solidFill>
                  <a:srgbClr val="0070C0"/>
                </a:solidFill>
              </a:rPr>
              <a:t>fundamental</a:t>
            </a:r>
            <a:r>
              <a:rPr lang="it-IT" sz="2200" dirty="0" smtClean="0">
                <a:solidFill>
                  <a:srgbClr val="0070C0"/>
                </a:solidFill>
              </a:rPr>
              <a:t> </a:t>
            </a:r>
            <a:r>
              <a:rPr lang="it-IT" sz="2200" dirty="0" err="1" smtClean="0">
                <a:solidFill>
                  <a:srgbClr val="0070C0"/>
                </a:solidFill>
              </a:rPr>
              <a:t>physics</a:t>
            </a:r>
            <a:r>
              <a:rPr lang="it-IT" sz="2200" dirty="0" smtClean="0">
                <a:solidFill>
                  <a:srgbClr val="0070C0"/>
                </a:solidFill>
              </a:rPr>
              <a:t> </a:t>
            </a:r>
            <a:r>
              <a:rPr lang="it-IT" sz="2200" dirty="0" err="1" smtClean="0">
                <a:solidFill>
                  <a:srgbClr val="0070C0"/>
                </a:solidFill>
              </a:rPr>
              <a:t>research</a:t>
            </a:r>
            <a:r>
              <a:rPr lang="it-IT" sz="2200" dirty="0" smtClean="0">
                <a:solidFill>
                  <a:srgbClr val="0070C0"/>
                </a:solidFill>
              </a:rPr>
              <a:t> </a:t>
            </a:r>
            <a:r>
              <a:rPr lang="it-IT" sz="2200" dirty="0" err="1" smtClean="0">
                <a:solidFill>
                  <a:srgbClr val="0070C0"/>
                </a:solidFill>
              </a:rPr>
              <a:t>today</a:t>
            </a:r>
            <a:endParaRPr lang="it-IT" sz="2200" dirty="0">
              <a:solidFill>
                <a:srgbClr val="0070C0"/>
              </a:solidFill>
            </a:endParaRPr>
          </a:p>
        </p:txBody>
      </p:sp>
      <p:pic>
        <p:nvPicPr>
          <p:cNvPr id="8194" name="Picture 2" descr="150 years ago, the periodic table began with one chemist's vision | Science  New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90012" y="4662590"/>
            <a:ext cx="1312753" cy="2096808"/>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6"/>
          <a:stretch>
            <a:fillRect/>
          </a:stretch>
        </p:blipFill>
        <p:spPr>
          <a:xfrm>
            <a:off x="8490012" y="2291827"/>
            <a:ext cx="3606738" cy="2240410"/>
          </a:xfrm>
          <a:prstGeom prst="rect">
            <a:avLst/>
          </a:prstGeom>
        </p:spPr>
      </p:pic>
      <p:sp>
        <p:nvSpPr>
          <p:cNvPr id="7" name="Segnaposto numero diapositiva 6"/>
          <p:cNvSpPr>
            <a:spLocks noGrp="1"/>
          </p:cNvSpPr>
          <p:nvPr>
            <p:ph type="sldNum" sz="quarter" idx="12"/>
          </p:nvPr>
        </p:nvSpPr>
        <p:spPr/>
        <p:txBody>
          <a:bodyPr/>
          <a:lstStyle/>
          <a:p>
            <a:fld id="{C6657B89-A023-4184-86DD-540BD0318D04}" type="slidenum">
              <a:rPr lang="en-US" smtClean="0"/>
              <a:t>11</a:t>
            </a:fld>
            <a:endParaRPr lang="en-US"/>
          </a:p>
        </p:txBody>
      </p:sp>
    </p:spTree>
    <p:extLst>
      <p:ext uri="{BB962C8B-B14F-4D97-AF65-F5344CB8AC3E}">
        <p14:creationId xmlns:p14="http://schemas.microsoft.com/office/powerpoint/2010/main" val="81627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47584" y="233304"/>
            <a:ext cx="10515600" cy="1325563"/>
          </a:xfrm>
        </p:spPr>
        <p:txBody>
          <a:bodyPr/>
          <a:lstStyle/>
          <a:p>
            <a:r>
              <a:rPr lang="it-IT" b="1" smtClean="0">
                <a:solidFill>
                  <a:srgbClr val="C00000"/>
                </a:solidFill>
              </a:rPr>
              <a:t>High-Energy Physics and AI</a:t>
            </a:r>
            <a:endParaRPr lang="it-IT" b="1" dirty="0">
              <a:solidFill>
                <a:srgbClr val="C00000"/>
              </a:solidFill>
            </a:endParaRPr>
          </a:p>
        </p:txBody>
      </p:sp>
      <p:sp>
        <p:nvSpPr>
          <p:cNvPr id="3" name="Segnaposto contenuto 2"/>
          <p:cNvSpPr>
            <a:spLocks noGrp="1"/>
          </p:cNvSpPr>
          <p:nvPr>
            <p:ph idx="1"/>
          </p:nvPr>
        </p:nvSpPr>
        <p:spPr>
          <a:xfrm>
            <a:off x="434169" y="1558867"/>
            <a:ext cx="7259403" cy="5207134"/>
          </a:xfrm>
        </p:spPr>
        <p:txBody>
          <a:bodyPr>
            <a:normAutofit fontScale="70000" lnSpcReduction="20000"/>
          </a:bodyPr>
          <a:lstStyle/>
          <a:p>
            <a:pPr marL="0" indent="0">
              <a:buNone/>
            </a:pPr>
            <a:r>
              <a:rPr lang="it-IT" smtClean="0"/>
              <a:t>While the use of AI is common to all research areas of fundamental physics [incl. high-energy physics (HEP), astro-HEP, nuclear, neutrino,...], </a:t>
            </a:r>
            <a:r>
              <a:rPr lang="it-IT" b="1" smtClean="0"/>
              <a:t>let us focus on HEP examples here</a:t>
            </a:r>
          </a:p>
          <a:p>
            <a:pPr marL="0" indent="0">
              <a:buNone/>
            </a:pPr>
            <a:r>
              <a:rPr lang="it-IT" smtClean="0"/>
              <a:t>In HEP we study the inner structure of matter by colliding high-energy particle beams. Reactions produce complex «events». </a:t>
            </a:r>
          </a:p>
          <a:p>
            <a:pPr marL="0" indent="0">
              <a:buNone/>
            </a:pPr>
            <a:endParaRPr lang="it-IT"/>
          </a:p>
          <a:p>
            <a:pPr>
              <a:buFont typeface="Wingdings" panose="05000000000000000000" pitchFamily="2" charset="2"/>
              <a:buChar char="Ø"/>
            </a:pPr>
            <a:r>
              <a:rPr lang="it-IT" smtClean="0"/>
              <a:t>We need to reconstruct the reactions from the information we collect of all secondary interactions between produced particles and detection elements</a:t>
            </a:r>
            <a:r>
              <a:rPr lang="it-IT"/>
              <a:t> </a:t>
            </a:r>
            <a:r>
              <a:rPr lang="it-IT" smtClean="0">
                <a:sym typeface="Wingdings" panose="05000000000000000000" pitchFamily="2" charset="2"/>
              </a:rPr>
              <a:t></a:t>
            </a:r>
            <a:r>
              <a:rPr lang="it-IT" smtClean="0">
                <a:solidFill>
                  <a:srgbClr val="FF0000"/>
                </a:solidFill>
                <a:sym typeface="Wingdings" panose="05000000000000000000" pitchFamily="2" charset="2"/>
              </a:rPr>
              <a:t> inference, pattern recognition, dimensionality reduction </a:t>
            </a:r>
            <a:endParaRPr lang="it-IT" dirty="0" smtClean="0">
              <a:solidFill>
                <a:srgbClr val="FF0000"/>
              </a:solidFill>
              <a:sym typeface="Wingdings" panose="05000000000000000000" pitchFamily="2" charset="2"/>
            </a:endParaRPr>
          </a:p>
          <a:p>
            <a:pPr>
              <a:buFont typeface="Wingdings" panose="05000000000000000000" pitchFamily="2" charset="2"/>
              <a:buChar char="Ø"/>
            </a:pPr>
            <a:r>
              <a:rPr lang="it-IT" smtClean="0">
                <a:sym typeface="Wingdings" panose="05000000000000000000" pitchFamily="2" charset="2"/>
              </a:rPr>
              <a:t>We need to identify rare signals in enormous datasets dominated by backgrounds</a:t>
            </a:r>
            <a:r>
              <a:rPr lang="it-IT">
                <a:sym typeface="Wingdings" panose="05000000000000000000" pitchFamily="2" charset="2"/>
              </a:rPr>
              <a:t> </a:t>
            </a:r>
            <a:r>
              <a:rPr lang="it-IT" smtClean="0">
                <a:sym typeface="Wingdings" panose="05000000000000000000" pitchFamily="2" charset="2"/>
              </a:rPr>
              <a:t> </a:t>
            </a:r>
            <a:r>
              <a:rPr lang="it-IT" smtClean="0">
                <a:solidFill>
                  <a:srgbClr val="FF0000"/>
                </a:solidFill>
                <a:sym typeface="Wingdings" panose="05000000000000000000" pitchFamily="2" charset="2"/>
              </a:rPr>
              <a:t>classification</a:t>
            </a:r>
          </a:p>
          <a:p>
            <a:pPr>
              <a:buFont typeface="Wingdings" panose="05000000000000000000" pitchFamily="2" charset="2"/>
              <a:buChar char="Ø"/>
            </a:pPr>
            <a:r>
              <a:rPr lang="it-IT" smtClean="0">
                <a:sym typeface="Wingdings" panose="05000000000000000000" pitchFamily="2" charset="2"/>
              </a:rPr>
              <a:t>We want to measure physical quantities with the utmost precision  </a:t>
            </a:r>
            <a:r>
              <a:rPr lang="it-IT" smtClean="0">
                <a:solidFill>
                  <a:srgbClr val="FF0000"/>
                </a:solidFill>
                <a:sym typeface="Wingdings" panose="05000000000000000000" pitchFamily="2" charset="2"/>
              </a:rPr>
              <a:t>regression, optimized inference</a:t>
            </a:r>
            <a:endParaRPr lang="it-IT" dirty="0" smtClean="0">
              <a:solidFill>
                <a:srgbClr val="FF0000"/>
              </a:solidFill>
              <a:sym typeface="Wingdings" panose="05000000000000000000" pitchFamily="2" charset="2"/>
            </a:endParaRPr>
          </a:p>
          <a:p>
            <a:pPr>
              <a:buFont typeface="Wingdings" panose="05000000000000000000" pitchFamily="2" charset="2"/>
              <a:buChar char="Ø"/>
            </a:pPr>
            <a:r>
              <a:rPr lang="it-IT" smtClean="0">
                <a:sym typeface="Wingdings" panose="05000000000000000000" pitchFamily="2" charset="2"/>
              </a:rPr>
              <a:t>We search for unpredicted structures in data  unsupervised learning: </a:t>
            </a:r>
            <a:r>
              <a:rPr lang="it-IT" smtClean="0">
                <a:solidFill>
                  <a:srgbClr val="FF0000"/>
                </a:solidFill>
                <a:sym typeface="Wingdings" panose="05000000000000000000" pitchFamily="2" charset="2"/>
              </a:rPr>
              <a:t>clustering,  anomaly detection</a:t>
            </a:r>
          </a:p>
          <a:p>
            <a:pPr>
              <a:buFont typeface="Wingdings" panose="05000000000000000000" pitchFamily="2" charset="2"/>
              <a:buChar char="Ø"/>
            </a:pPr>
            <a:endParaRPr lang="it-IT" smtClean="0">
              <a:solidFill>
                <a:srgbClr val="FF0000"/>
              </a:solidFill>
              <a:sym typeface="Wingdings" panose="05000000000000000000" pitchFamily="2" charset="2"/>
            </a:endParaRPr>
          </a:p>
          <a:p>
            <a:pPr marL="0" indent="0">
              <a:buNone/>
            </a:pPr>
            <a:r>
              <a:rPr lang="it-IT" smtClean="0">
                <a:solidFill>
                  <a:srgbClr val="0070C0"/>
                </a:solidFill>
                <a:sym typeface="Wingdings" panose="05000000000000000000" pitchFamily="2" charset="2"/>
              </a:rPr>
              <a:t>In these and other applications, AI tools are fundamental helpers. </a:t>
            </a:r>
            <a:endParaRPr lang="it-IT" dirty="0"/>
          </a:p>
        </p:txBody>
      </p:sp>
      <p:pic>
        <p:nvPicPr>
          <p:cNvPr id="5" name="Immagine 4"/>
          <p:cNvPicPr>
            <a:picLocks noChangeAspect="1"/>
          </p:cNvPicPr>
          <p:nvPr/>
        </p:nvPicPr>
        <p:blipFill>
          <a:blip r:embed="rId2"/>
          <a:stretch>
            <a:fillRect/>
          </a:stretch>
        </p:blipFill>
        <p:spPr>
          <a:xfrm>
            <a:off x="7880171" y="212814"/>
            <a:ext cx="4204058" cy="2692106"/>
          </a:xfrm>
          <a:prstGeom prst="rect">
            <a:avLst/>
          </a:prstGeom>
        </p:spPr>
      </p:pic>
      <p:pic>
        <p:nvPicPr>
          <p:cNvPr id="6" name="Immagine 5"/>
          <p:cNvPicPr>
            <a:picLocks noChangeAspect="1"/>
          </p:cNvPicPr>
          <p:nvPr/>
        </p:nvPicPr>
        <p:blipFill>
          <a:blip r:embed="rId3"/>
          <a:stretch>
            <a:fillRect/>
          </a:stretch>
        </p:blipFill>
        <p:spPr>
          <a:xfrm>
            <a:off x="7885606" y="3593127"/>
            <a:ext cx="4204058" cy="3172874"/>
          </a:xfrm>
          <a:prstGeom prst="rect">
            <a:avLst/>
          </a:prstGeom>
        </p:spPr>
      </p:pic>
      <p:sp>
        <p:nvSpPr>
          <p:cNvPr id="9" name="Segnaposto numero diapositiva 8"/>
          <p:cNvSpPr>
            <a:spLocks noGrp="1"/>
          </p:cNvSpPr>
          <p:nvPr>
            <p:ph type="sldNum" sz="quarter" idx="12"/>
          </p:nvPr>
        </p:nvSpPr>
        <p:spPr/>
        <p:txBody>
          <a:bodyPr/>
          <a:lstStyle/>
          <a:p>
            <a:fld id="{85633A74-02BA-47BE-ABA7-1B8E2337A7EC}" type="slidenum">
              <a:rPr lang="it-IT" smtClean="0"/>
              <a:t>12</a:t>
            </a:fld>
            <a:endParaRPr lang="it-IT"/>
          </a:p>
        </p:txBody>
      </p:sp>
      <p:sp>
        <p:nvSpPr>
          <p:cNvPr id="10" name="CasellaDiTesto 9"/>
          <p:cNvSpPr txBox="1"/>
          <p:nvPr/>
        </p:nvSpPr>
        <p:spPr>
          <a:xfrm>
            <a:off x="7885606" y="3025381"/>
            <a:ext cx="4198623" cy="523220"/>
          </a:xfrm>
          <a:prstGeom prst="rect">
            <a:avLst/>
          </a:prstGeom>
          <a:noFill/>
        </p:spPr>
        <p:txBody>
          <a:bodyPr wrap="square" rtlCol="0">
            <a:spAutoFit/>
          </a:bodyPr>
          <a:lstStyle/>
          <a:p>
            <a:r>
              <a:rPr lang="it-IT" sz="1400" i="1" smtClean="0"/>
              <a:t>Above: the CMS experiment at CERN; below: computer reconstruction of particle signals produced in a collision</a:t>
            </a:r>
            <a:endParaRPr lang="it-IT" sz="1400" i="1"/>
          </a:p>
        </p:txBody>
      </p:sp>
    </p:spTree>
    <p:extLst>
      <p:ext uri="{BB962C8B-B14F-4D97-AF65-F5344CB8AC3E}">
        <p14:creationId xmlns:p14="http://schemas.microsoft.com/office/powerpoint/2010/main" val="9498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What is Deep Learning?</a:t>
            </a:r>
            <a:endParaRPr lang="it-IT" b="1">
              <a:solidFill>
                <a:srgbClr val="C00000"/>
              </a:solidFill>
            </a:endParaRPr>
          </a:p>
        </p:txBody>
      </p:sp>
      <p:sp>
        <p:nvSpPr>
          <p:cNvPr id="3" name="Segnaposto contenuto 2"/>
          <p:cNvSpPr>
            <a:spLocks noGrp="1"/>
          </p:cNvSpPr>
          <p:nvPr>
            <p:ph idx="1"/>
          </p:nvPr>
        </p:nvSpPr>
        <p:spPr>
          <a:xfrm>
            <a:off x="319040" y="1581913"/>
            <a:ext cx="6010469" cy="2797175"/>
          </a:xfrm>
        </p:spPr>
        <p:txBody>
          <a:bodyPr>
            <a:normAutofit fontScale="62500" lnSpcReduction="20000"/>
          </a:bodyPr>
          <a:lstStyle/>
          <a:p>
            <a:pPr marL="0" indent="0">
              <a:buNone/>
            </a:pPr>
            <a:r>
              <a:rPr lang="it-IT" smtClean="0"/>
              <a:t>The mentioned applications are based on what is today called «deep learning», or even more generally </a:t>
            </a:r>
            <a:r>
              <a:rPr lang="en-GB" smtClean="0"/>
              <a:t>“differentiable programming”</a:t>
            </a:r>
            <a:endParaRPr lang="it-IT" smtClean="0"/>
          </a:p>
          <a:p>
            <a:pPr marL="0" indent="0">
              <a:buNone/>
            </a:pPr>
            <a:endParaRPr lang="it-IT"/>
          </a:p>
          <a:p>
            <a:pPr marL="0" indent="0">
              <a:buNone/>
            </a:pPr>
            <a:r>
              <a:rPr lang="it-IT" smtClean="0"/>
              <a:t>A Neural Network  (deep if it has &gt;=3 </a:t>
            </a:r>
            <a:r>
              <a:rPr lang="en-GB" smtClean="0"/>
              <a:t>“hidden layers”</a:t>
            </a:r>
            <a:r>
              <a:rPr lang="it-IT" smtClean="0"/>
              <a:t>) is a graph of nodes joined by links. Nodes receive an input from neighboring nodes and produce an output signal to others.</a:t>
            </a:r>
          </a:p>
          <a:p>
            <a:pPr marL="0" indent="0">
              <a:buNone/>
            </a:pPr>
            <a:endParaRPr lang="it-IT"/>
          </a:p>
          <a:p>
            <a:pPr marL="0" indent="0">
              <a:buNone/>
            </a:pPr>
            <a:r>
              <a:rPr lang="it-IT" smtClean="0"/>
              <a:t>The system «learns» by storing information in weights and biases of nodes (and sometimes by cutting links) to maximize an objective function</a:t>
            </a:r>
            <a:endParaRPr lang="it-IT"/>
          </a:p>
        </p:txBody>
      </p:sp>
      <p:sp>
        <p:nvSpPr>
          <p:cNvPr id="6" name="Segnaposto numero diapositiva 5"/>
          <p:cNvSpPr>
            <a:spLocks noGrp="1"/>
          </p:cNvSpPr>
          <p:nvPr>
            <p:ph type="sldNum" sz="quarter" idx="12"/>
          </p:nvPr>
        </p:nvSpPr>
        <p:spPr/>
        <p:txBody>
          <a:bodyPr/>
          <a:lstStyle/>
          <a:p>
            <a:fld id="{748D2B7B-4F86-4B11-866A-9B04C5C12F55}" type="slidenum">
              <a:rPr lang="it-IT" smtClean="0"/>
              <a:t>13</a:t>
            </a:fld>
            <a:endParaRPr lang="it-IT"/>
          </a:p>
        </p:txBody>
      </p:sp>
      <p:pic>
        <p:nvPicPr>
          <p:cNvPr id="8" name="Immagine 7"/>
          <p:cNvPicPr>
            <a:picLocks noChangeAspect="1"/>
          </p:cNvPicPr>
          <p:nvPr/>
        </p:nvPicPr>
        <p:blipFill>
          <a:blip r:embed="rId2"/>
          <a:stretch>
            <a:fillRect/>
          </a:stretch>
        </p:blipFill>
        <p:spPr>
          <a:xfrm>
            <a:off x="6980257" y="214604"/>
            <a:ext cx="5211743" cy="2655920"/>
          </a:xfrm>
          <a:prstGeom prst="rect">
            <a:avLst/>
          </a:prstGeom>
        </p:spPr>
      </p:pic>
      <p:sp>
        <p:nvSpPr>
          <p:cNvPr id="9" name="CasellaDiTesto 8"/>
          <p:cNvSpPr txBox="1"/>
          <p:nvPr/>
        </p:nvSpPr>
        <p:spPr>
          <a:xfrm>
            <a:off x="7167709" y="3591640"/>
            <a:ext cx="4836837" cy="2585323"/>
          </a:xfrm>
          <a:prstGeom prst="rect">
            <a:avLst/>
          </a:prstGeom>
          <a:noFill/>
        </p:spPr>
        <p:txBody>
          <a:bodyPr wrap="none" rtlCol="0">
            <a:spAutoFit/>
          </a:bodyPr>
          <a:lstStyle/>
          <a:p>
            <a:r>
              <a:rPr lang="it-IT" smtClean="0"/>
              <a:t>At the basis of the process of learning there is the</a:t>
            </a:r>
          </a:p>
          <a:p>
            <a:r>
              <a:rPr lang="it-IT" smtClean="0"/>
              <a:t>adaptation of node parameters based on training</a:t>
            </a:r>
          </a:p>
          <a:p>
            <a:r>
              <a:rPr lang="it-IT" smtClean="0"/>
              <a:t>data, and on the fundamental process of </a:t>
            </a:r>
          </a:p>
          <a:p>
            <a:r>
              <a:rPr lang="it-IT" smtClean="0"/>
              <a:t>backpropagation</a:t>
            </a:r>
            <a:endParaRPr lang="it-IT"/>
          </a:p>
          <a:p>
            <a:endParaRPr lang="it-IT" smtClean="0"/>
          </a:p>
          <a:p>
            <a:r>
              <a:rPr lang="it-IT" smtClean="0"/>
              <a:t>The latter is a backward-tracing of derivatives of </a:t>
            </a:r>
          </a:p>
          <a:p>
            <a:r>
              <a:rPr lang="it-IT" smtClean="0"/>
              <a:t>the objective function, to answer the question </a:t>
            </a:r>
          </a:p>
          <a:p>
            <a:r>
              <a:rPr lang="it-IT" smtClean="0"/>
              <a:t>«given this input, how do I modify node </a:t>
            </a:r>
          </a:p>
          <a:p>
            <a:r>
              <a:rPr lang="it-IT" smtClean="0"/>
              <a:t>parameters to maximize my objective?»</a:t>
            </a:r>
            <a:endParaRPr lang="it-IT"/>
          </a:p>
        </p:txBody>
      </p:sp>
      <p:pic>
        <p:nvPicPr>
          <p:cNvPr id="2050" name="Picture 2" descr="Introduction to Different Activation Functions for Deep Learning | by  Shruti Jadon | Medi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8260" y="4415600"/>
            <a:ext cx="4860498" cy="244240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319040" y="4971355"/>
            <a:ext cx="1929220" cy="1384995"/>
          </a:xfrm>
          <a:prstGeom prst="rect">
            <a:avLst/>
          </a:prstGeom>
          <a:noFill/>
        </p:spPr>
        <p:txBody>
          <a:bodyPr wrap="square" rtlCol="0">
            <a:spAutoFit/>
          </a:bodyPr>
          <a:lstStyle/>
          <a:p>
            <a:r>
              <a:rPr lang="it-IT" sz="1400" smtClean="0"/>
              <a:t>Nodes may «fire»</a:t>
            </a:r>
          </a:p>
          <a:p>
            <a:r>
              <a:rPr lang="it-IT" sz="1400" smtClean="0"/>
              <a:t>depending on the input</a:t>
            </a:r>
          </a:p>
          <a:p>
            <a:r>
              <a:rPr lang="it-IT" sz="1400" smtClean="0"/>
              <a:t>they receive, and based on an activation,</a:t>
            </a:r>
          </a:p>
          <a:p>
            <a:r>
              <a:rPr lang="it-IT" sz="1400" smtClean="0"/>
              <a:t>a function of a weight and a bias</a:t>
            </a:r>
            <a:endParaRPr lang="it-IT" sz="1400"/>
          </a:p>
        </p:txBody>
      </p:sp>
    </p:spTree>
    <p:extLst>
      <p:ext uri="{BB962C8B-B14F-4D97-AF65-F5344CB8AC3E}">
        <p14:creationId xmlns:p14="http://schemas.microsoft.com/office/powerpoint/2010/main" val="19877780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AI directions in fundamental physics</a:t>
            </a:r>
            <a:endParaRPr lang="it-IT" b="1">
              <a:solidFill>
                <a:srgbClr val="C00000"/>
              </a:solidFill>
            </a:endParaRPr>
          </a:p>
        </p:txBody>
      </p:sp>
      <p:sp>
        <p:nvSpPr>
          <p:cNvPr id="3" name="Segnaposto contenuto 2"/>
          <p:cNvSpPr>
            <a:spLocks noGrp="1"/>
          </p:cNvSpPr>
          <p:nvPr>
            <p:ph idx="1"/>
          </p:nvPr>
        </p:nvSpPr>
        <p:spPr/>
        <p:txBody>
          <a:bodyPr>
            <a:normAutofit fontScale="62500" lnSpcReduction="20000"/>
          </a:bodyPr>
          <a:lstStyle/>
          <a:p>
            <a:pPr marL="0" indent="0">
              <a:buNone/>
            </a:pPr>
            <a:r>
              <a:rPr lang="it-IT" smtClean="0"/>
              <a:t>The main directions of research in today’s particle physics research, taking the LHC as the playground, include:</a:t>
            </a:r>
          </a:p>
          <a:p>
            <a:pPr marL="0" indent="0">
              <a:buNone/>
            </a:pPr>
            <a:endParaRPr lang="it-IT" smtClean="0"/>
          </a:p>
          <a:p>
            <a:r>
              <a:rPr lang="it-IT" smtClean="0"/>
              <a:t>identification of the </a:t>
            </a:r>
            <a:r>
              <a:rPr lang="it-IT" b="1" smtClean="0"/>
              <a:t>flavour of hadronic jets</a:t>
            </a:r>
          </a:p>
          <a:p>
            <a:r>
              <a:rPr lang="it-IT" smtClean="0"/>
              <a:t>identification of hadronic decays within fat </a:t>
            </a:r>
            <a:r>
              <a:rPr lang="it-IT" b="1" smtClean="0"/>
              <a:t>boosted jets</a:t>
            </a:r>
          </a:p>
          <a:p>
            <a:r>
              <a:rPr lang="it-IT" smtClean="0"/>
              <a:t>event </a:t>
            </a:r>
            <a:r>
              <a:rPr lang="it-IT" b="1" smtClean="0"/>
              <a:t>reconstruction</a:t>
            </a:r>
            <a:r>
              <a:rPr lang="it-IT" smtClean="0"/>
              <a:t> in dense environments</a:t>
            </a:r>
          </a:p>
          <a:p>
            <a:r>
              <a:rPr lang="it-IT" smtClean="0"/>
              <a:t>generative models and </a:t>
            </a:r>
            <a:r>
              <a:rPr lang="it-IT" b="1" smtClean="0"/>
              <a:t>fast simulation </a:t>
            </a:r>
            <a:r>
              <a:rPr lang="it-IT" smtClean="0"/>
              <a:t>of showers</a:t>
            </a:r>
          </a:p>
          <a:p>
            <a:r>
              <a:rPr lang="it-IT" smtClean="0"/>
              <a:t>incorporation of </a:t>
            </a:r>
            <a:r>
              <a:rPr lang="it-IT" b="1" smtClean="0"/>
              <a:t>nuisance parameters</a:t>
            </a:r>
            <a:r>
              <a:rPr lang="it-IT" smtClean="0"/>
              <a:t> in statistical inference</a:t>
            </a:r>
          </a:p>
          <a:p>
            <a:pPr marL="0" indent="0">
              <a:buNone/>
            </a:pPr>
            <a:endParaRPr lang="it-IT" smtClean="0"/>
          </a:p>
          <a:p>
            <a:pPr marL="0" indent="0">
              <a:buNone/>
            </a:pPr>
            <a:r>
              <a:rPr lang="it-IT" smtClean="0"/>
              <a:t>What do these applications have in common? </a:t>
            </a:r>
          </a:p>
          <a:p>
            <a:pPr marL="0" indent="0">
              <a:buNone/>
            </a:pPr>
            <a:r>
              <a:rPr lang="it-IT" smtClean="0">
                <a:solidFill>
                  <a:srgbClr val="0070C0"/>
                </a:solidFill>
              </a:rPr>
              <a:t>They can all be tackled with </a:t>
            </a:r>
            <a:r>
              <a:rPr lang="it-IT" b="1" smtClean="0">
                <a:solidFill>
                  <a:srgbClr val="0070C0"/>
                </a:solidFill>
              </a:rPr>
              <a:t>deep learning </a:t>
            </a:r>
            <a:r>
              <a:rPr lang="it-IT" smtClean="0">
                <a:solidFill>
                  <a:srgbClr val="0070C0"/>
                </a:solidFill>
              </a:rPr>
              <a:t>algorithms</a:t>
            </a:r>
          </a:p>
          <a:p>
            <a:pPr marL="0" indent="0">
              <a:buNone/>
            </a:pPr>
            <a:endParaRPr lang="it-IT" smtClean="0">
              <a:solidFill>
                <a:srgbClr val="0070C0"/>
              </a:solidFill>
            </a:endParaRPr>
          </a:p>
          <a:p>
            <a:pPr marL="0" indent="0">
              <a:buNone/>
            </a:pPr>
            <a:r>
              <a:rPr lang="it-IT" smtClean="0"/>
              <a:t>No time to discuss </a:t>
            </a:r>
            <a:r>
              <a:rPr lang="it-IT" smtClean="0"/>
              <a:t>the </a:t>
            </a:r>
            <a:r>
              <a:rPr lang="it-IT" smtClean="0"/>
              <a:t>above applications and their state of the art. I </a:t>
            </a:r>
            <a:r>
              <a:rPr lang="it-IT" smtClean="0"/>
              <a:t>will only mention a couple of interesting leads, </a:t>
            </a:r>
            <a:r>
              <a:rPr lang="it-IT" smtClean="0"/>
              <a:t>as I wish to </a:t>
            </a:r>
            <a:r>
              <a:rPr lang="it-IT" smtClean="0"/>
              <a:t>rather </a:t>
            </a:r>
            <a:r>
              <a:rPr lang="it-IT" smtClean="0">
                <a:solidFill>
                  <a:srgbClr val="FF0000"/>
                </a:solidFill>
              </a:rPr>
              <a:t>discuss </a:t>
            </a:r>
            <a:r>
              <a:rPr lang="it-IT" smtClean="0">
                <a:solidFill>
                  <a:srgbClr val="FF0000"/>
                </a:solidFill>
              </a:rPr>
              <a:t>what is really at the frontier: end-to-end optimization of detector design</a:t>
            </a:r>
            <a:endParaRPr lang="it-IT">
              <a:solidFill>
                <a:srgbClr val="FF0000"/>
              </a:solidFill>
            </a:endParaRPr>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14</a:t>
            </a:fld>
            <a:endParaRPr lang="en-US"/>
          </a:p>
        </p:txBody>
      </p:sp>
    </p:spTree>
    <p:extLst>
      <p:ext uri="{BB962C8B-B14F-4D97-AF65-F5344CB8AC3E}">
        <p14:creationId xmlns:p14="http://schemas.microsoft.com/office/powerpoint/2010/main" val="376857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 calcmode="lin" valueType="num">
                                      <p:cBhvr additive="base">
                                        <p:cTn id="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1715" y="295796"/>
            <a:ext cx="6832036" cy="1143000"/>
          </a:xfrm>
        </p:spPr>
        <p:txBody>
          <a:bodyPr/>
          <a:lstStyle/>
          <a:p>
            <a:r>
              <a:rPr lang="it-IT" b="1" smtClean="0">
                <a:solidFill>
                  <a:srgbClr val="C00000"/>
                </a:solidFill>
              </a:rPr>
              <a:t>Cooking up good summaries</a:t>
            </a:r>
            <a:endParaRPr lang="it-IT" b="1" dirty="0">
              <a:solidFill>
                <a:srgbClr val="C00000"/>
              </a:solidFill>
            </a:endParaRPr>
          </a:p>
        </p:txBody>
      </p:sp>
      <p:sp>
        <p:nvSpPr>
          <p:cNvPr id="3" name="Segnaposto contenuto 2"/>
          <p:cNvSpPr>
            <a:spLocks noGrp="1"/>
          </p:cNvSpPr>
          <p:nvPr>
            <p:ph idx="1"/>
          </p:nvPr>
        </p:nvSpPr>
        <p:spPr>
          <a:xfrm>
            <a:off x="145707" y="1463727"/>
            <a:ext cx="7372866" cy="1659229"/>
          </a:xfrm>
        </p:spPr>
        <p:txBody>
          <a:bodyPr>
            <a:normAutofit fontScale="92500" lnSpcReduction="20000"/>
          </a:bodyPr>
          <a:lstStyle/>
          <a:p>
            <a:pPr marL="457200" lvl="1" indent="0">
              <a:buNone/>
            </a:pPr>
            <a:r>
              <a:rPr lang="it-IT" smtClean="0"/>
              <a:t>The reconstruction of O(100M) electronic signals and its decoding into high-level features that describe what particles whizzed through, and with what energy and direction, is a huge </a:t>
            </a:r>
            <a:r>
              <a:rPr lang="it-IT" smtClean="0">
                <a:solidFill>
                  <a:srgbClr val="0070C0"/>
                </a:solidFill>
              </a:rPr>
              <a:t>dimensionality reduction </a:t>
            </a:r>
            <a:r>
              <a:rPr lang="it-IT" smtClean="0">
                <a:solidFill>
                  <a:srgbClr val="0070C0"/>
                </a:solidFill>
              </a:rPr>
              <a:t>task</a:t>
            </a:r>
          </a:p>
          <a:p>
            <a:pPr marL="457200" lvl="1" indent="0">
              <a:buNone/>
            </a:pPr>
            <a:r>
              <a:rPr lang="it-IT" smtClean="0"/>
              <a:t>The </a:t>
            </a:r>
            <a:r>
              <a:rPr lang="it-IT" smtClean="0"/>
              <a:t>challenge is to retain information as inference is performed on a low-D space of </a:t>
            </a:r>
            <a:r>
              <a:rPr lang="it-IT" smtClean="0">
                <a:solidFill>
                  <a:srgbClr val="FF0000"/>
                </a:solidFill>
              </a:rPr>
              <a:t>summary statistics...</a:t>
            </a:r>
            <a:endParaRPr lang="it-IT" dirty="0">
              <a:solidFill>
                <a:srgbClr val="FF0000"/>
              </a:solidFill>
            </a:endParaRPr>
          </a:p>
        </p:txBody>
      </p:sp>
      <p:pic>
        <p:nvPicPr>
          <p:cNvPr id="137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9919" y="118365"/>
            <a:ext cx="4100417"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51715" y="3122956"/>
            <a:ext cx="6400801" cy="307777"/>
          </a:xfrm>
          <a:prstGeom prst="rect">
            <a:avLst/>
          </a:prstGeom>
          <a:noFill/>
        </p:spPr>
        <p:txBody>
          <a:bodyPr wrap="square" rtlCol="0">
            <a:spAutoFit/>
          </a:bodyPr>
          <a:lstStyle/>
          <a:p>
            <a:r>
              <a:rPr lang="en-US" sz="1400" i="1" smtClean="0"/>
              <a:t>Below: a section of the CMS detector, highlighting different signals left by particles </a:t>
            </a:r>
            <a:endParaRPr lang="en-US" sz="1400" i="1" dirty="0"/>
          </a:p>
        </p:txBody>
      </p:sp>
      <p:pic>
        <p:nvPicPr>
          <p:cNvPr id="8" name="Picture 4" descr="600px-Schema_transverse_c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57" y="3473104"/>
            <a:ext cx="6400801" cy="32857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iggs Discovery Animation By CMS | Scienc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2390" y="3578828"/>
            <a:ext cx="4117945" cy="3180019"/>
          </a:xfrm>
          <a:prstGeom prst="rect">
            <a:avLst/>
          </a:prstGeom>
          <a:noFill/>
          <a:extLst>
            <a:ext uri="{909E8E84-426E-40DD-AFC4-6F175D3DCCD1}">
              <a14:hiddenFill xmlns:a14="http://schemas.microsoft.com/office/drawing/2010/main">
                <a:solidFill>
                  <a:srgbClr val="FFFFFF"/>
                </a:solidFill>
              </a14:hiddenFill>
            </a:ext>
          </a:extLst>
        </p:spPr>
      </p:pic>
      <p:sp>
        <p:nvSpPr>
          <p:cNvPr id="4" name="Freccia a destra 3"/>
          <p:cNvSpPr/>
          <p:nvPr/>
        </p:nvSpPr>
        <p:spPr>
          <a:xfrm rot="5400000">
            <a:off x="9831914" y="2903841"/>
            <a:ext cx="724159" cy="14080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numero diapositiva 6"/>
          <p:cNvSpPr>
            <a:spLocks noGrp="1"/>
          </p:cNvSpPr>
          <p:nvPr>
            <p:ph type="sldNum" sz="quarter" idx="12"/>
          </p:nvPr>
        </p:nvSpPr>
        <p:spPr/>
        <p:txBody>
          <a:bodyPr/>
          <a:lstStyle/>
          <a:p>
            <a:fld id="{C6657B89-A023-4184-86DD-540BD0318D04}" type="slidenum">
              <a:rPr lang="en-US" smtClean="0"/>
              <a:t>15</a:t>
            </a:fld>
            <a:endParaRPr lang="en-US"/>
          </a:p>
        </p:txBody>
      </p:sp>
    </p:spTree>
    <p:extLst>
      <p:ext uri="{BB962C8B-B14F-4D97-AF65-F5344CB8AC3E}">
        <p14:creationId xmlns:p14="http://schemas.microsoft.com/office/powerpoint/2010/main" val="7827543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365125"/>
            <a:ext cx="11000015" cy="1325563"/>
          </a:xfrm>
        </p:spPr>
        <p:txBody>
          <a:bodyPr/>
          <a:lstStyle/>
          <a:p>
            <a:r>
              <a:rPr lang="it-IT" b="1" smtClean="0">
                <a:solidFill>
                  <a:srgbClr val="C00000"/>
                </a:solidFill>
              </a:rPr>
              <a:t>The inverse problem: </a:t>
            </a:r>
            <a:r>
              <a:rPr lang="it-IT" b="1" smtClean="0">
                <a:solidFill>
                  <a:srgbClr val="C00000"/>
                </a:solidFill>
              </a:rPr>
              <a:t>						*</a:t>
            </a:r>
            <a:br>
              <a:rPr lang="it-IT" b="1" smtClean="0">
                <a:solidFill>
                  <a:srgbClr val="C00000"/>
                </a:solidFill>
              </a:rPr>
            </a:br>
            <a:r>
              <a:rPr lang="it-IT" b="1" smtClean="0">
                <a:solidFill>
                  <a:srgbClr val="C00000"/>
                </a:solidFill>
              </a:rPr>
              <a:t>simulation-based </a:t>
            </a:r>
            <a:r>
              <a:rPr lang="it-IT" b="1" smtClean="0">
                <a:solidFill>
                  <a:srgbClr val="C00000"/>
                </a:solidFill>
              </a:rPr>
              <a:t>inference</a:t>
            </a:r>
            <a:endParaRPr lang="it-IT" b="1">
              <a:solidFill>
                <a:srgbClr val="C00000"/>
              </a:solidFill>
            </a:endParaRPr>
          </a:p>
        </p:txBody>
      </p:sp>
      <p:sp>
        <p:nvSpPr>
          <p:cNvPr id="3" name="Segnaposto contenuto 2"/>
          <p:cNvSpPr>
            <a:spLocks noGrp="1"/>
          </p:cNvSpPr>
          <p:nvPr>
            <p:ph idx="1"/>
          </p:nvPr>
        </p:nvSpPr>
        <p:spPr>
          <a:xfrm>
            <a:off x="838200" y="1847849"/>
            <a:ext cx="10515600" cy="4668453"/>
          </a:xfrm>
        </p:spPr>
        <p:txBody>
          <a:bodyPr>
            <a:normAutofit fontScale="77500" lnSpcReduction="20000"/>
          </a:bodyPr>
          <a:lstStyle/>
          <a:p>
            <a:pPr marL="0" indent="0">
              <a:buNone/>
            </a:pPr>
            <a:r>
              <a:rPr lang="it-IT" smtClean="0"/>
              <a:t>The quantum nature of physical processes at colliders (particle production, decay, interaction with matter) makes their observation a </a:t>
            </a:r>
            <a:r>
              <a:rPr lang="it-IT" smtClean="0">
                <a:solidFill>
                  <a:srgbClr val="0070C0"/>
                </a:solidFill>
              </a:rPr>
              <a:t>quintessential probabilistic process</a:t>
            </a:r>
          </a:p>
          <a:p>
            <a:pPr>
              <a:buFont typeface="Wingdings" panose="05000000000000000000" pitchFamily="2" charset="2"/>
              <a:buChar char="à"/>
            </a:pPr>
            <a:r>
              <a:rPr lang="it-IT" smtClean="0">
                <a:sym typeface="Wingdings" panose="05000000000000000000" pitchFamily="2" charset="2"/>
              </a:rPr>
              <a:t> The extraction of information from data must be formulated in statistical terms with the inclusion of all steps, to infer theory parameters from final-state observables: reconstruction  identification  measurement  inference</a:t>
            </a:r>
          </a:p>
          <a:p>
            <a:pPr>
              <a:buFont typeface="Wingdings" panose="05000000000000000000" pitchFamily="2" charset="2"/>
              <a:buChar char="à"/>
            </a:pPr>
            <a:r>
              <a:rPr lang="it-IT" smtClean="0">
                <a:sym typeface="Wingdings" panose="05000000000000000000" pitchFamily="2" charset="2"/>
              </a:rPr>
              <a:t>Classification, hypothesis tests, and regression are all based on the specification of a statistical model </a:t>
            </a:r>
            <a:r>
              <a:rPr lang="it-IT" b="1" smtClean="0">
                <a:sym typeface="Wingdings" panose="05000000000000000000" pitchFamily="2" charset="2"/>
              </a:rPr>
              <a:t>p(x|</a:t>
            </a:r>
            <a:r>
              <a:rPr lang="el-GR" b="1" smtClean="0">
                <a:sym typeface="Wingdings" panose="05000000000000000000" pitchFamily="2" charset="2"/>
              </a:rPr>
              <a:t>θ</a:t>
            </a:r>
            <a:r>
              <a:rPr lang="it-IT" b="1" smtClean="0">
                <a:sym typeface="Wingdings" panose="05000000000000000000" pitchFamily="2" charset="2"/>
              </a:rPr>
              <a:t>)</a:t>
            </a:r>
            <a:r>
              <a:rPr lang="it-IT" smtClean="0">
                <a:sym typeface="Wingdings" panose="05000000000000000000" pitchFamily="2" charset="2"/>
              </a:rPr>
              <a:t> that describes the probability to observe </a:t>
            </a:r>
            <a:r>
              <a:rPr lang="it-IT" b="1" smtClean="0">
                <a:sym typeface="Wingdings" panose="05000000000000000000" pitchFamily="2" charset="2"/>
              </a:rPr>
              <a:t>x</a:t>
            </a:r>
            <a:r>
              <a:rPr lang="it-IT" smtClean="0">
                <a:sym typeface="Wingdings" panose="05000000000000000000" pitchFamily="2" charset="2"/>
              </a:rPr>
              <a:t>, given parameters </a:t>
            </a:r>
            <a:r>
              <a:rPr lang="el-GR" b="1" smtClean="0">
                <a:sym typeface="Wingdings" panose="05000000000000000000" pitchFamily="2" charset="2"/>
              </a:rPr>
              <a:t>θ</a:t>
            </a:r>
            <a:r>
              <a:rPr lang="el-GR" smtClean="0">
                <a:sym typeface="Wingdings" panose="05000000000000000000" pitchFamily="2" charset="2"/>
              </a:rPr>
              <a:t> </a:t>
            </a:r>
            <a:r>
              <a:rPr lang="it-IT" smtClean="0">
                <a:sym typeface="Wingdings" panose="05000000000000000000" pitchFamily="2" charset="2"/>
              </a:rPr>
              <a:t>of a underlying theory</a:t>
            </a:r>
          </a:p>
          <a:p>
            <a:pPr marL="0" indent="0">
              <a:buNone/>
            </a:pPr>
            <a:r>
              <a:rPr lang="it-IT" smtClean="0">
                <a:solidFill>
                  <a:srgbClr val="FF0000"/>
                </a:solidFill>
                <a:sym typeface="Wingdings" panose="05000000000000000000" pitchFamily="2" charset="2"/>
              </a:rPr>
              <a:t>The high dimensionality of x makes the direct derivation of p impossible.</a:t>
            </a:r>
            <a:r>
              <a:rPr lang="it-IT" smtClean="0">
                <a:sym typeface="Wingdings" panose="05000000000000000000" pitchFamily="2" charset="2"/>
              </a:rPr>
              <a:t> We have learned to rely on simulation (forward generation of examples of </a:t>
            </a:r>
            <a:r>
              <a:rPr lang="it-IT" b="1" smtClean="0">
                <a:sym typeface="Wingdings" panose="05000000000000000000" pitchFamily="2" charset="2"/>
              </a:rPr>
              <a:t>x</a:t>
            </a:r>
            <a:r>
              <a:rPr lang="it-IT" smtClean="0">
                <a:sym typeface="Wingdings" panose="05000000000000000000" pitchFamily="2" charset="2"/>
              </a:rPr>
              <a:t> given a choice of </a:t>
            </a:r>
            <a:r>
              <a:rPr lang="el-GR" b="1" smtClean="0">
                <a:sym typeface="Wingdings" panose="05000000000000000000" pitchFamily="2" charset="2"/>
              </a:rPr>
              <a:t>θ</a:t>
            </a:r>
            <a:r>
              <a:rPr lang="it-IT" smtClean="0">
                <a:sym typeface="Wingdings" panose="05000000000000000000" pitchFamily="2" charset="2"/>
              </a:rPr>
              <a:t>) based on a reduction of the dimensionality of the problem  </a:t>
            </a:r>
            <a:r>
              <a:rPr lang="it-IT" smtClean="0">
                <a:solidFill>
                  <a:srgbClr val="FF0000"/>
                </a:solidFill>
                <a:sym typeface="Wingdings" panose="05000000000000000000" pitchFamily="2" charset="2"/>
              </a:rPr>
              <a:t>simulation-based inference</a:t>
            </a:r>
          </a:p>
          <a:p>
            <a:pPr marL="0" indent="0">
              <a:buNone/>
            </a:pPr>
            <a:endParaRPr lang="it-IT" smtClean="0">
              <a:sym typeface="Wingdings" panose="05000000000000000000" pitchFamily="2" charset="2"/>
            </a:endParaRPr>
          </a:p>
          <a:p>
            <a:pPr marL="0" indent="0">
              <a:buNone/>
            </a:pPr>
            <a:r>
              <a:rPr lang="it-IT" smtClean="0">
                <a:solidFill>
                  <a:srgbClr val="0070C0"/>
                </a:solidFill>
                <a:sym typeface="Wingdings" panose="05000000000000000000" pitchFamily="2" charset="2"/>
              </a:rPr>
              <a:t>This way, though, we lose information, unless we find ways to retain the </a:t>
            </a:r>
            <a:r>
              <a:rPr lang="it-IT" i="1" smtClean="0">
                <a:solidFill>
                  <a:srgbClr val="0070C0"/>
                </a:solidFill>
                <a:sym typeface="Wingdings" panose="05000000000000000000" pitchFamily="2" charset="2"/>
              </a:rPr>
              <a:t>sufficiency</a:t>
            </a:r>
            <a:r>
              <a:rPr lang="it-IT" smtClean="0">
                <a:solidFill>
                  <a:srgbClr val="0070C0"/>
                </a:solidFill>
                <a:sym typeface="Wingdings" panose="05000000000000000000" pitchFamily="2" charset="2"/>
              </a:rPr>
              <a:t> of the summary  statistic on which we base inference on the value of </a:t>
            </a:r>
            <a:r>
              <a:rPr lang="el-GR" b="1" smtClean="0">
                <a:sym typeface="Wingdings" panose="05000000000000000000" pitchFamily="2" charset="2"/>
              </a:rPr>
              <a:t>θ</a:t>
            </a:r>
            <a:r>
              <a:rPr lang="it-IT" smtClean="0">
                <a:sym typeface="Wingdings" panose="05000000000000000000" pitchFamily="2" charset="2"/>
              </a:rPr>
              <a:t>.</a:t>
            </a:r>
          </a:p>
          <a:p>
            <a:pPr marL="0" indent="0">
              <a:buNone/>
            </a:pPr>
            <a:endParaRPr lang="it-IT">
              <a:sym typeface="Wingdings" panose="05000000000000000000" pitchFamily="2" charset="2"/>
            </a:endParaRPr>
          </a:p>
        </p:txBody>
      </p:sp>
      <p:sp>
        <p:nvSpPr>
          <p:cNvPr id="5" name="Segnaposto piè di pagina 4"/>
          <p:cNvSpPr>
            <a:spLocks noGrp="1"/>
          </p:cNvSpPr>
          <p:nvPr>
            <p:ph type="ftr" sz="quarter" idx="11"/>
          </p:nvPr>
        </p:nvSpPr>
        <p:spPr/>
        <p:txBody>
          <a:bodyPr/>
          <a:lstStyle/>
          <a:p>
            <a:r>
              <a:rPr lang="it-IT" smtClean="0"/>
              <a:t>T. Dorigo, Differentiable Programming for Fundamental Physics</a:t>
            </a:r>
            <a:endParaRPr lang="it-IT"/>
          </a:p>
        </p:txBody>
      </p:sp>
      <p:sp>
        <p:nvSpPr>
          <p:cNvPr id="6" name="Segnaposto numero diapositiva 5"/>
          <p:cNvSpPr>
            <a:spLocks noGrp="1"/>
          </p:cNvSpPr>
          <p:nvPr>
            <p:ph type="sldNum" sz="quarter" idx="12"/>
          </p:nvPr>
        </p:nvSpPr>
        <p:spPr/>
        <p:txBody>
          <a:bodyPr/>
          <a:lstStyle/>
          <a:p>
            <a:fld id="{85633A74-02BA-47BE-ABA7-1B8E2337A7EC}" type="slidenum">
              <a:rPr lang="it-IT" smtClean="0"/>
              <a:t>16</a:t>
            </a:fld>
            <a:endParaRPr lang="it-IT"/>
          </a:p>
        </p:txBody>
      </p:sp>
    </p:spTree>
    <p:extLst>
      <p:ext uri="{BB962C8B-B14F-4D97-AF65-F5344CB8AC3E}">
        <p14:creationId xmlns:p14="http://schemas.microsoft.com/office/powerpoint/2010/main" val="1743875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3958" y="154623"/>
            <a:ext cx="7883638" cy="1325563"/>
          </a:xfrm>
        </p:spPr>
        <p:txBody>
          <a:bodyPr>
            <a:normAutofit/>
          </a:bodyPr>
          <a:lstStyle/>
          <a:p>
            <a:r>
              <a:rPr lang="it-IT" b="1" smtClean="0">
                <a:solidFill>
                  <a:srgbClr val="C00000"/>
                </a:solidFill>
              </a:rPr>
              <a:t>The rise of deep learning in HEP</a:t>
            </a:r>
            <a:endParaRPr lang="it-IT" b="1" dirty="0">
              <a:solidFill>
                <a:srgbClr val="C00000"/>
              </a:solidFill>
            </a:endParaRPr>
          </a:p>
        </p:txBody>
      </p:sp>
      <p:sp>
        <p:nvSpPr>
          <p:cNvPr id="3" name="Segnaposto contenuto 2"/>
          <p:cNvSpPr>
            <a:spLocks noGrp="1"/>
          </p:cNvSpPr>
          <p:nvPr>
            <p:ph idx="1"/>
          </p:nvPr>
        </p:nvSpPr>
        <p:spPr>
          <a:xfrm>
            <a:off x="362357" y="1478196"/>
            <a:ext cx="7266352" cy="3001554"/>
          </a:xfrm>
        </p:spPr>
        <p:txBody>
          <a:bodyPr>
            <a:normAutofit/>
          </a:bodyPr>
          <a:lstStyle/>
          <a:p>
            <a:pPr marL="0" indent="0">
              <a:buNone/>
            </a:pPr>
            <a:r>
              <a:rPr lang="it-IT" sz="2200" smtClean="0">
                <a:solidFill>
                  <a:srgbClr val="FF0000"/>
                </a:solidFill>
              </a:rPr>
              <a:t>DNNs use skyrocketed in HEP after 2012</a:t>
            </a:r>
            <a:r>
              <a:rPr lang="it-IT" sz="2200" smtClean="0"/>
              <a:t>, when they were used for the Higgs discovery (</a:t>
            </a:r>
            <a:r>
              <a:rPr lang="it-IT" sz="2200" smtClean="0">
                <a:solidFill>
                  <a:srgbClr val="0070C0"/>
                </a:solidFill>
              </a:rPr>
              <a:t>2012 is also the turning point in the imagenet challenge</a:t>
            </a:r>
            <a:r>
              <a:rPr lang="it-IT" sz="2200" smtClean="0"/>
              <a:t>). A </a:t>
            </a:r>
            <a:r>
              <a:rPr lang="it-IT" sz="2200" b="1" smtClean="0"/>
              <a:t>true paradigm change</a:t>
            </a:r>
            <a:r>
              <a:rPr lang="it-IT" sz="2200" smtClean="0"/>
              <a:t>!</a:t>
            </a:r>
          </a:p>
          <a:p>
            <a:pPr marL="0" indent="0">
              <a:buNone/>
            </a:pPr>
            <a:endParaRPr lang="it-IT" sz="2200" smtClean="0"/>
          </a:p>
          <a:p>
            <a:pPr marL="0" indent="0">
              <a:buNone/>
            </a:pPr>
            <a:r>
              <a:rPr lang="it-IT" sz="2200" smtClean="0"/>
              <a:t>Further evidence of the benefit of ML tools for HEP was given by the </a:t>
            </a:r>
            <a:r>
              <a:rPr lang="it-IT" sz="2200" smtClean="0">
                <a:hlinkClick r:id="rId2"/>
              </a:rPr>
              <a:t>Kaggle Higgs challenge </a:t>
            </a:r>
            <a:r>
              <a:rPr lang="it-IT" sz="2200" smtClean="0">
                <a:solidFill>
                  <a:srgbClr val="00B050"/>
                </a:solidFill>
              </a:rPr>
              <a:t>[Kaggle 2014]</a:t>
            </a:r>
            <a:r>
              <a:rPr lang="it-IT" sz="2200" smtClean="0"/>
              <a:t>, with 1800 teams participating (physicists, statisticians, computer scientists). </a:t>
            </a:r>
          </a:p>
          <a:p>
            <a:pPr marL="0" indent="0">
              <a:buNone/>
            </a:pPr>
            <a:r>
              <a:rPr lang="it-IT" sz="2200" smtClean="0"/>
              <a:t>Task: separate H</a:t>
            </a:r>
            <a:r>
              <a:rPr lang="it-IT" sz="2200" smtClean="0">
                <a:sym typeface="Wingdings" panose="05000000000000000000" pitchFamily="2" charset="2"/>
              </a:rPr>
              <a:t></a:t>
            </a:r>
            <a:r>
              <a:rPr lang="el-GR" sz="2200" smtClean="0">
                <a:sym typeface="Wingdings" panose="05000000000000000000" pitchFamily="2" charset="2"/>
              </a:rPr>
              <a:t>ττ</a:t>
            </a:r>
            <a:r>
              <a:rPr lang="it-IT" sz="2200" smtClean="0">
                <a:sym typeface="Wingdings" panose="05000000000000000000" pitchFamily="2" charset="2"/>
              </a:rPr>
              <a:t> decays from backgrounds</a:t>
            </a:r>
            <a:endParaRPr lang="it-IT" sz="2200" dirty="0" smtClean="0"/>
          </a:p>
        </p:txBody>
      </p:sp>
      <p:sp>
        <p:nvSpPr>
          <p:cNvPr id="7" name="Segnaposto numero diapositiva 6"/>
          <p:cNvSpPr>
            <a:spLocks noGrp="1"/>
          </p:cNvSpPr>
          <p:nvPr>
            <p:ph type="sldNum" sz="quarter" idx="12"/>
          </p:nvPr>
        </p:nvSpPr>
        <p:spPr/>
        <p:txBody>
          <a:bodyPr/>
          <a:lstStyle/>
          <a:p>
            <a:fld id="{85633A74-02BA-47BE-ABA7-1B8E2337A7EC}" type="slidenum">
              <a:rPr lang="it-IT" smtClean="0"/>
              <a:t>17</a:t>
            </a:fld>
            <a:endParaRPr lang="it-IT"/>
          </a:p>
        </p:txBody>
      </p:sp>
      <p:graphicFrame>
        <p:nvGraphicFramePr>
          <p:cNvPr id="8" name="Tabella 7"/>
          <p:cNvGraphicFramePr>
            <a:graphicFrameLocks noGrp="1"/>
          </p:cNvGraphicFramePr>
          <p:nvPr>
            <p:extLst/>
          </p:nvPr>
        </p:nvGraphicFramePr>
        <p:xfrm>
          <a:off x="5698024" y="4479750"/>
          <a:ext cx="3960963" cy="2241725"/>
        </p:xfrm>
        <a:graphic>
          <a:graphicData uri="http://schemas.openxmlformats.org/drawingml/2006/table">
            <a:tbl>
              <a:tblPr firstRow="1" bandRow="1">
                <a:tableStyleId>{5C22544A-7EE6-4342-B048-85BDC9FD1C3A}</a:tableStyleId>
              </a:tblPr>
              <a:tblGrid>
                <a:gridCol w="2591247">
                  <a:extLst>
                    <a:ext uri="{9D8B030D-6E8A-4147-A177-3AD203B41FA5}">
                      <a16:colId xmlns:a16="http://schemas.microsoft.com/office/drawing/2014/main" val="533265647"/>
                    </a:ext>
                  </a:extLst>
                </a:gridCol>
                <a:gridCol w="1369716">
                  <a:extLst>
                    <a:ext uri="{9D8B030D-6E8A-4147-A177-3AD203B41FA5}">
                      <a16:colId xmlns:a16="http://schemas.microsoft.com/office/drawing/2014/main" val="3254792859"/>
                    </a:ext>
                  </a:extLst>
                </a:gridCol>
              </a:tblGrid>
              <a:tr h="337404">
                <a:tc>
                  <a:txBody>
                    <a:bodyPr/>
                    <a:lstStyle/>
                    <a:p>
                      <a:r>
                        <a:rPr lang="it-IT" sz="1400" smtClean="0"/>
                        <a:t>Solution</a:t>
                      </a:r>
                      <a:endParaRPr lang="it-IT" sz="1400"/>
                    </a:p>
                  </a:txBody>
                  <a:tcPr/>
                </a:tc>
                <a:tc>
                  <a:txBody>
                    <a:bodyPr/>
                    <a:lstStyle/>
                    <a:p>
                      <a:r>
                        <a:rPr lang="it-IT" sz="1400" smtClean="0"/>
                        <a:t>Score</a:t>
                      </a:r>
                      <a:endParaRPr lang="it-IT" sz="1400"/>
                    </a:p>
                  </a:txBody>
                  <a:tcPr/>
                </a:tc>
                <a:extLst>
                  <a:ext uri="{0D108BD9-81ED-4DB2-BD59-A6C34878D82A}">
                    <a16:rowId xmlns:a16="http://schemas.microsoft.com/office/drawing/2014/main" val="1824125373"/>
                  </a:ext>
                </a:extLst>
              </a:tr>
              <a:tr h="554705">
                <a:tc>
                  <a:txBody>
                    <a:bodyPr/>
                    <a:lstStyle/>
                    <a:p>
                      <a:r>
                        <a:rPr lang="it-IT" sz="1400" smtClean="0"/>
                        <a:t>Gabor Melis (DNN</a:t>
                      </a:r>
                      <a:r>
                        <a:rPr lang="it-IT" sz="1400" baseline="0" smtClean="0"/>
                        <a:t> pooling)</a:t>
                      </a:r>
                      <a:endParaRPr lang="it-IT" sz="1400"/>
                    </a:p>
                  </a:txBody>
                  <a:tcPr/>
                </a:tc>
                <a:tc>
                  <a:txBody>
                    <a:bodyPr/>
                    <a:lstStyle/>
                    <a:p>
                      <a:r>
                        <a:rPr lang="it-IT" sz="1400" b="1" smtClean="0">
                          <a:solidFill>
                            <a:srgbClr val="FF0000"/>
                          </a:solidFill>
                        </a:rPr>
                        <a:t>3.806</a:t>
                      </a:r>
                      <a:endParaRPr lang="it-IT" sz="1400" b="1">
                        <a:solidFill>
                          <a:srgbClr val="FF0000"/>
                        </a:solidFill>
                      </a:endParaRPr>
                    </a:p>
                  </a:txBody>
                  <a:tcPr/>
                </a:tc>
                <a:extLst>
                  <a:ext uri="{0D108BD9-81ED-4DB2-BD59-A6C34878D82A}">
                    <a16:rowId xmlns:a16="http://schemas.microsoft.com/office/drawing/2014/main" val="900695077"/>
                  </a:ext>
                </a:extLst>
              </a:tr>
              <a:tr h="337404">
                <a:tc>
                  <a:txBody>
                    <a:bodyPr/>
                    <a:lstStyle/>
                    <a:p>
                      <a:r>
                        <a:rPr lang="it-IT" sz="1400" smtClean="0"/>
                        <a:t>MultiBoost</a:t>
                      </a:r>
                      <a:endParaRPr lang="it-IT" sz="1400"/>
                    </a:p>
                  </a:txBody>
                  <a:tcPr/>
                </a:tc>
                <a:tc>
                  <a:txBody>
                    <a:bodyPr/>
                    <a:lstStyle/>
                    <a:p>
                      <a:r>
                        <a:rPr lang="it-IT" sz="1400" smtClean="0"/>
                        <a:t>3.405</a:t>
                      </a:r>
                      <a:endParaRPr lang="it-IT" sz="1400"/>
                    </a:p>
                  </a:txBody>
                  <a:tcPr/>
                </a:tc>
                <a:extLst>
                  <a:ext uri="{0D108BD9-81ED-4DB2-BD59-A6C34878D82A}">
                    <a16:rowId xmlns:a16="http://schemas.microsoft.com/office/drawing/2014/main" val="580841439"/>
                  </a:ext>
                </a:extLst>
              </a:tr>
              <a:tr h="337404">
                <a:tc>
                  <a:txBody>
                    <a:bodyPr/>
                    <a:lstStyle/>
                    <a:p>
                      <a:r>
                        <a:rPr lang="it-IT" sz="1400" smtClean="0"/>
                        <a:t>TMVA</a:t>
                      </a:r>
                      <a:r>
                        <a:rPr lang="it-IT" sz="1400" baseline="0" smtClean="0"/>
                        <a:t> boosted trees</a:t>
                      </a:r>
                      <a:endParaRPr lang="it-IT" sz="1400"/>
                    </a:p>
                  </a:txBody>
                  <a:tcPr/>
                </a:tc>
                <a:tc>
                  <a:txBody>
                    <a:bodyPr/>
                    <a:lstStyle/>
                    <a:p>
                      <a:r>
                        <a:rPr lang="it-IT" sz="1400" smtClean="0"/>
                        <a:t>3.200</a:t>
                      </a:r>
                      <a:endParaRPr lang="it-IT" sz="1400"/>
                    </a:p>
                  </a:txBody>
                  <a:tcPr/>
                </a:tc>
                <a:extLst>
                  <a:ext uri="{0D108BD9-81ED-4DB2-BD59-A6C34878D82A}">
                    <a16:rowId xmlns:a16="http://schemas.microsoft.com/office/drawing/2014/main" val="3709223936"/>
                  </a:ext>
                </a:extLst>
              </a:tr>
              <a:tr h="337404">
                <a:tc>
                  <a:txBody>
                    <a:bodyPr/>
                    <a:lstStyle/>
                    <a:p>
                      <a:r>
                        <a:rPr lang="it-IT" sz="1400" smtClean="0"/>
                        <a:t>Naive Bayesian classifier</a:t>
                      </a:r>
                      <a:endParaRPr lang="it-IT" sz="1400"/>
                    </a:p>
                  </a:txBody>
                  <a:tcPr/>
                </a:tc>
                <a:tc>
                  <a:txBody>
                    <a:bodyPr/>
                    <a:lstStyle/>
                    <a:p>
                      <a:r>
                        <a:rPr lang="it-IT" sz="1400" smtClean="0"/>
                        <a:t>2.060</a:t>
                      </a:r>
                      <a:endParaRPr lang="it-IT" sz="1400"/>
                    </a:p>
                  </a:txBody>
                  <a:tcPr/>
                </a:tc>
                <a:extLst>
                  <a:ext uri="{0D108BD9-81ED-4DB2-BD59-A6C34878D82A}">
                    <a16:rowId xmlns:a16="http://schemas.microsoft.com/office/drawing/2014/main" val="639728321"/>
                  </a:ext>
                </a:extLst>
              </a:tr>
              <a:tr h="337404">
                <a:tc>
                  <a:txBody>
                    <a:bodyPr/>
                    <a:lstStyle/>
                    <a:p>
                      <a:r>
                        <a:rPr lang="it-IT" sz="1400" smtClean="0"/>
                        <a:t>1D</a:t>
                      </a:r>
                      <a:r>
                        <a:rPr lang="it-IT" sz="1400" baseline="0" smtClean="0"/>
                        <a:t> cut-based selection</a:t>
                      </a:r>
                      <a:endParaRPr lang="it-IT" sz="1400"/>
                    </a:p>
                  </a:txBody>
                  <a:tcPr/>
                </a:tc>
                <a:tc>
                  <a:txBody>
                    <a:bodyPr/>
                    <a:lstStyle/>
                    <a:p>
                      <a:r>
                        <a:rPr lang="it-IT" sz="1400" smtClean="0"/>
                        <a:t>1.535</a:t>
                      </a:r>
                      <a:endParaRPr lang="it-IT" sz="1400"/>
                    </a:p>
                  </a:txBody>
                  <a:tcPr/>
                </a:tc>
                <a:extLst>
                  <a:ext uri="{0D108BD9-81ED-4DB2-BD59-A6C34878D82A}">
                    <a16:rowId xmlns:a16="http://schemas.microsoft.com/office/drawing/2014/main" val="3706989489"/>
                  </a:ext>
                </a:extLst>
              </a:tr>
            </a:tbl>
          </a:graphicData>
        </a:graphic>
      </p:graphicFrame>
      <p:sp>
        <p:nvSpPr>
          <p:cNvPr id="12" name="Segnaposto contenuto 2"/>
          <p:cNvSpPr txBox="1">
            <a:spLocks/>
          </p:cNvSpPr>
          <p:nvPr/>
        </p:nvSpPr>
        <p:spPr>
          <a:xfrm>
            <a:off x="472089" y="4647863"/>
            <a:ext cx="3334610" cy="207361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mtClean="0">
                <a:sym typeface="Wingdings" panose="05000000000000000000" pitchFamily="2" charset="2"/>
              </a:rPr>
              <a:t>The most effective solution was based on a </a:t>
            </a:r>
            <a:r>
              <a:rPr lang="it-IT" smtClean="0">
                <a:solidFill>
                  <a:srgbClr val="FF0000"/>
                </a:solidFill>
                <a:sym typeface="Wingdings" panose="05000000000000000000" pitchFamily="2" charset="2"/>
              </a:rPr>
              <a:t>pool of DNNs, with emphasis on cross-validation</a:t>
            </a:r>
          </a:p>
          <a:p>
            <a:pPr marL="0" indent="0">
              <a:buNone/>
            </a:pPr>
            <a:r>
              <a:rPr lang="it-IT" smtClean="0">
                <a:sym typeface="Wingdings" panose="05000000000000000000" pitchFamily="2" charset="2"/>
              </a:rPr>
              <a:t>Alternative methods commonly used in HEP (xgboost, Bayesian NN, etc.) </a:t>
            </a:r>
            <a:r>
              <a:rPr lang="it-IT">
                <a:sym typeface="Wingdings" panose="05000000000000000000" pitchFamily="2" charset="2"/>
              </a:rPr>
              <a:t>were </a:t>
            </a:r>
            <a:r>
              <a:rPr lang="it-IT" smtClean="0">
                <a:sym typeface="Wingdings" panose="05000000000000000000" pitchFamily="2" charset="2"/>
              </a:rPr>
              <a:t>beaten soundly</a:t>
            </a:r>
            <a:endParaRPr lang="it-IT" dirty="0" smtClean="0"/>
          </a:p>
        </p:txBody>
      </p:sp>
      <p:sp>
        <p:nvSpPr>
          <p:cNvPr id="13" name="Freccia bidirezionale verticale 12"/>
          <p:cNvSpPr/>
          <p:nvPr/>
        </p:nvSpPr>
        <p:spPr>
          <a:xfrm>
            <a:off x="9658987" y="4984992"/>
            <a:ext cx="2085673" cy="1566041"/>
          </a:xfrm>
          <a:prstGeom prst="upDownArrow">
            <a:avLst>
              <a:gd name="adj1" fmla="val 58063"/>
              <a:gd name="adj2" fmla="val 24803"/>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solidFill>
                  <a:srgbClr val="FF0000"/>
                </a:solidFill>
              </a:rPr>
              <a:t>equiv. to 6 times more data!</a:t>
            </a:r>
            <a:endParaRPr lang="it-IT">
              <a:solidFill>
                <a:srgbClr val="FF0000"/>
              </a:solidFill>
            </a:endParaRPr>
          </a:p>
        </p:txBody>
      </p:sp>
      <p:sp>
        <p:nvSpPr>
          <p:cNvPr id="4" name="CasellaDiTesto 3"/>
          <p:cNvSpPr txBox="1"/>
          <p:nvPr/>
        </p:nvSpPr>
        <p:spPr>
          <a:xfrm>
            <a:off x="9249940" y="3222095"/>
            <a:ext cx="2802242" cy="1077218"/>
          </a:xfrm>
          <a:prstGeom prst="rect">
            <a:avLst/>
          </a:prstGeom>
          <a:noFill/>
          <a:ln>
            <a:solidFill>
              <a:schemeClr val="tx1"/>
            </a:solidFill>
          </a:ln>
        </p:spPr>
        <p:txBody>
          <a:bodyPr wrap="none" rtlCol="0">
            <a:spAutoFit/>
          </a:bodyPr>
          <a:lstStyle/>
          <a:p>
            <a:r>
              <a:rPr lang="it-IT" sz="1600" smtClean="0"/>
              <a:t>The score was an estimate of</a:t>
            </a:r>
          </a:p>
          <a:p>
            <a:r>
              <a:rPr lang="it-IT" sz="1600" smtClean="0"/>
              <a:t>significance of the signal which </a:t>
            </a:r>
          </a:p>
          <a:p>
            <a:r>
              <a:rPr lang="it-IT" sz="1600" smtClean="0"/>
              <a:t>could be obtained in a dataset</a:t>
            </a:r>
          </a:p>
          <a:p>
            <a:r>
              <a:rPr lang="it-IT" sz="1600" smtClean="0"/>
              <a:t>equivalent to LHC 2011-2012</a:t>
            </a:r>
            <a:endParaRPr lang="it-IT" sz="1600"/>
          </a:p>
        </p:txBody>
      </p:sp>
      <p:cxnSp>
        <p:nvCxnSpPr>
          <p:cNvPr id="6" name="Connettore 2 5"/>
          <p:cNvCxnSpPr>
            <a:stCxn id="4" idx="1"/>
          </p:cNvCxnSpPr>
          <p:nvPr/>
        </p:nvCxnSpPr>
        <p:spPr>
          <a:xfrm flipH="1">
            <a:off x="8769531" y="3760704"/>
            <a:ext cx="480409" cy="645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Deep Neural Network architecture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0629" y="226453"/>
            <a:ext cx="4441371" cy="2811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57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 calcmode="lin" valueType="num">
                                      <p:cBhvr additive="base">
                                        <p:cTn id="1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 calcmode="lin" valueType="num">
                                      <p:cBhvr additive="base">
                                        <p:cTn id="2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05005" y="92075"/>
            <a:ext cx="10515600" cy="1325563"/>
          </a:xfrm>
        </p:spPr>
        <p:txBody>
          <a:bodyPr/>
          <a:lstStyle/>
          <a:p>
            <a:r>
              <a:rPr lang="it-IT" b="1" smtClean="0">
                <a:solidFill>
                  <a:srgbClr val="C00000"/>
                </a:solidFill>
              </a:rPr>
              <a:t>New ways to detect particles: boosted </a:t>
            </a:r>
            <a:r>
              <a:rPr lang="it-IT" b="1" smtClean="0">
                <a:solidFill>
                  <a:srgbClr val="C00000"/>
                </a:solidFill>
              </a:rPr>
              <a:t>jets	*</a:t>
            </a:r>
            <a:endParaRPr lang="it-IT" b="1">
              <a:solidFill>
                <a:srgbClr val="C00000"/>
              </a:solidFill>
            </a:endParaRPr>
          </a:p>
        </p:txBody>
      </p:sp>
      <p:sp>
        <p:nvSpPr>
          <p:cNvPr id="3" name="Segnaposto contenuto 2"/>
          <p:cNvSpPr>
            <a:spLocks noGrp="1"/>
          </p:cNvSpPr>
          <p:nvPr>
            <p:ph idx="1"/>
          </p:nvPr>
        </p:nvSpPr>
        <p:spPr>
          <a:xfrm>
            <a:off x="377849" y="1364293"/>
            <a:ext cx="6676827" cy="3059661"/>
          </a:xfrm>
        </p:spPr>
        <p:txBody>
          <a:bodyPr>
            <a:normAutofit fontScale="85000" lnSpcReduction="20000"/>
          </a:bodyPr>
          <a:lstStyle/>
          <a:p>
            <a:pPr marL="0" indent="0">
              <a:buNone/>
            </a:pPr>
            <a:r>
              <a:rPr lang="it-IT" sz="2400" smtClean="0"/>
              <a:t>The W boson (1983) and the top quark (1995) were discovered using decays involving electrons and muons, as the more frequent quark decays are difficult to distinguish from QCD-induced </a:t>
            </a:r>
            <a:r>
              <a:rPr lang="it-IT" sz="2400" smtClean="0"/>
              <a:t>backgrounds</a:t>
            </a:r>
            <a:endParaRPr lang="it-IT" sz="2400" smtClean="0"/>
          </a:p>
          <a:p>
            <a:pPr marL="0" indent="0">
              <a:buNone/>
            </a:pPr>
            <a:r>
              <a:rPr lang="it-IT" sz="2400" smtClean="0"/>
              <a:t>We realized at the LHC that if top, W, Z, H particles have high energy, the jets of hadrons they produce in their quark decays are </a:t>
            </a:r>
            <a:r>
              <a:rPr lang="it-IT" sz="2400" smtClean="0">
                <a:solidFill>
                  <a:srgbClr val="0070C0"/>
                </a:solidFill>
              </a:rPr>
              <a:t>distinguishable from QCD through their inner structure</a:t>
            </a:r>
            <a:r>
              <a:rPr lang="it-IT" sz="2400" smtClean="0"/>
              <a:t> – something which requires highly granular </a:t>
            </a:r>
            <a:r>
              <a:rPr lang="it-IT" sz="2400" smtClean="0"/>
              <a:t>calorimeters</a:t>
            </a:r>
            <a:endParaRPr lang="it-IT" sz="2400" smtClean="0">
              <a:solidFill>
                <a:srgbClr val="0070C0"/>
              </a:solidFill>
            </a:endParaRPr>
          </a:p>
          <a:p>
            <a:pPr marL="0" indent="0">
              <a:buNone/>
            </a:pPr>
            <a:endParaRPr lang="it-IT" sz="2400" smtClean="0"/>
          </a:p>
          <a:p>
            <a:pPr marL="0" indent="0">
              <a:buNone/>
            </a:pPr>
            <a:r>
              <a:rPr lang="it-IT" sz="2400" smtClean="0"/>
              <a:t>Today </a:t>
            </a:r>
            <a:r>
              <a:rPr lang="it-IT" sz="2400" smtClean="0"/>
              <a:t>the most sensitive searches for new massive particles benefit from CNN-powered imaging techniques </a:t>
            </a:r>
            <a:r>
              <a:rPr lang="it-IT" sz="2400" smtClean="0">
                <a:solidFill>
                  <a:srgbClr val="00B050"/>
                </a:solidFill>
              </a:rPr>
              <a:t>[Kasieczka 2019]</a:t>
            </a:r>
            <a:endParaRPr lang="it-IT" sz="2400">
              <a:solidFill>
                <a:srgbClr val="00B050"/>
              </a:solidFill>
            </a:endParaRPr>
          </a:p>
        </p:txBody>
      </p:sp>
      <p:sp>
        <p:nvSpPr>
          <p:cNvPr id="6" name="Segnaposto numero diapositiva 5"/>
          <p:cNvSpPr>
            <a:spLocks noGrp="1"/>
          </p:cNvSpPr>
          <p:nvPr>
            <p:ph type="sldNum" sz="quarter" idx="12"/>
          </p:nvPr>
        </p:nvSpPr>
        <p:spPr/>
        <p:txBody>
          <a:bodyPr/>
          <a:lstStyle/>
          <a:p>
            <a:fld id="{85633A74-02BA-47BE-ABA7-1B8E2337A7EC}" type="slidenum">
              <a:rPr lang="it-IT" smtClean="0"/>
              <a:t>18</a:t>
            </a:fld>
            <a:endParaRPr lang="it-IT"/>
          </a:p>
        </p:txBody>
      </p:sp>
      <p:pic>
        <p:nvPicPr>
          <p:cNvPr id="7" name="Immagine 6"/>
          <p:cNvPicPr>
            <a:picLocks noChangeAspect="1"/>
          </p:cNvPicPr>
          <p:nvPr/>
        </p:nvPicPr>
        <p:blipFill>
          <a:blip r:embed="rId2"/>
          <a:stretch>
            <a:fillRect/>
          </a:stretch>
        </p:blipFill>
        <p:spPr>
          <a:xfrm>
            <a:off x="6653048" y="4226085"/>
            <a:ext cx="5329402" cy="2495389"/>
          </a:xfrm>
          <a:prstGeom prst="rect">
            <a:avLst/>
          </a:prstGeom>
        </p:spPr>
      </p:pic>
      <p:pic>
        <p:nvPicPr>
          <p:cNvPr id="8" name="Picture 2" descr="A pair of highly-boosted top quark candidates measured in C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4133" y="1226267"/>
            <a:ext cx="4548317" cy="2728990"/>
          </a:xfrm>
          <a:prstGeom prst="rect">
            <a:avLst/>
          </a:prstGeom>
          <a:noFill/>
          <a:extLst>
            <a:ext uri="{909E8E84-426E-40DD-AFC4-6F175D3DCCD1}">
              <a14:hiddenFill xmlns:a14="http://schemas.microsoft.com/office/drawing/2010/main">
                <a:solidFill>
                  <a:srgbClr val="FFFFFF"/>
                </a:solidFill>
              </a14:hiddenFill>
            </a:ext>
          </a:extLst>
        </p:spPr>
      </p:pic>
      <p:sp>
        <p:nvSpPr>
          <p:cNvPr id="9" name="Triangolo isoscele 8"/>
          <p:cNvSpPr/>
          <p:nvPr/>
        </p:nvSpPr>
        <p:spPr>
          <a:xfrm rot="20758278">
            <a:off x="9203219" y="2524215"/>
            <a:ext cx="2063000" cy="3032398"/>
          </a:xfrm>
          <a:prstGeom prst="triangle">
            <a:avLst/>
          </a:prstGeom>
          <a:gradFill>
            <a:gsLst>
              <a:gs pos="0">
                <a:schemeClr val="accent1">
                  <a:lumMod val="5000"/>
                  <a:lumOff val="95000"/>
                  <a:alpha val="17000"/>
                </a:schemeClr>
              </a:gs>
              <a:gs pos="56000">
                <a:srgbClr val="FFC000"/>
              </a:gs>
              <a:gs pos="40000">
                <a:schemeClr val="accent1">
                  <a:lumMod val="45000"/>
                  <a:lumOff val="55000"/>
                </a:schemeClr>
              </a:gs>
              <a:gs pos="76000">
                <a:schemeClr val="accent1">
                  <a:lumMod val="18000"/>
                  <a:lumOff val="82000"/>
                  <a:alpha val="49000"/>
                </a:schemeClr>
              </a:gs>
            </a:gsLst>
            <a:lin ang="5400000" scaled="1"/>
          </a:grad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p:cNvPicPr>
            <a:picLocks noChangeAspect="1"/>
          </p:cNvPicPr>
          <p:nvPr/>
        </p:nvPicPr>
        <p:blipFill>
          <a:blip r:embed="rId4"/>
          <a:stretch>
            <a:fillRect/>
          </a:stretch>
        </p:blipFill>
        <p:spPr>
          <a:xfrm>
            <a:off x="262987" y="4502190"/>
            <a:ext cx="6144939" cy="1854160"/>
          </a:xfrm>
          <a:prstGeom prst="rect">
            <a:avLst/>
          </a:prstGeom>
        </p:spPr>
      </p:pic>
      <p:sp>
        <p:nvSpPr>
          <p:cNvPr id="12" name="CasellaDiTesto 11"/>
          <p:cNvSpPr txBox="1"/>
          <p:nvPr/>
        </p:nvSpPr>
        <p:spPr>
          <a:xfrm>
            <a:off x="577312" y="6356350"/>
            <a:ext cx="6144939" cy="523220"/>
          </a:xfrm>
          <a:prstGeom prst="rect">
            <a:avLst/>
          </a:prstGeom>
          <a:noFill/>
        </p:spPr>
        <p:txBody>
          <a:bodyPr wrap="square" rtlCol="0">
            <a:spAutoFit/>
          </a:bodyPr>
          <a:lstStyle/>
          <a:p>
            <a:r>
              <a:rPr lang="it-IT" sz="1400" i="1" smtClean="0"/>
              <a:t>Left: true pattern of particles in a top quark jet. Center: observed average distribution for top quark decays. Right: average shape of QCD jets.</a:t>
            </a:r>
            <a:endParaRPr lang="it-IT" sz="1400" i="1"/>
          </a:p>
        </p:txBody>
      </p:sp>
    </p:spTree>
    <p:extLst>
      <p:ext uri="{BB962C8B-B14F-4D97-AF65-F5344CB8AC3E}">
        <p14:creationId xmlns:p14="http://schemas.microsoft.com/office/powerpoint/2010/main" val="280703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Incorporation of Nuisances in </a:t>
            </a:r>
            <a:r>
              <a:rPr lang="it-IT" b="1" smtClean="0">
                <a:solidFill>
                  <a:srgbClr val="C00000"/>
                </a:solidFill>
              </a:rPr>
              <a:t>Classification	*</a:t>
            </a:r>
            <a:endParaRPr lang="it-IT" b="1">
              <a:solidFill>
                <a:srgbClr val="C00000"/>
              </a:solidFill>
            </a:endParaRPr>
          </a:p>
        </p:txBody>
      </p:sp>
      <p:sp>
        <p:nvSpPr>
          <p:cNvPr id="3" name="Segnaposto contenuto 2"/>
          <p:cNvSpPr>
            <a:spLocks noGrp="1"/>
          </p:cNvSpPr>
          <p:nvPr>
            <p:ph idx="1"/>
          </p:nvPr>
        </p:nvSpPr>
        <p:spPr/>
        <p:txBody>
          <a:bodyPr>
            <a:normAutofit fontScale="70000" lnSpcReduction="20000"/>
          </a:bodyPr>
          <a:lstStyle/>
          <a:p>
            <a:pPr marL="0" indent="0">
              <a:buNone/>
            </a:pPr>
            <a:r>
              <a:rPr lang="it-IT" smtClean="0"/>
              <a:t>Realizing the </a:t>
            </a:r>
            <a:r>
              <a:rPr lang="it-IT" smtClean="0">
                <a:solidFill>
                  <a:srgbClr val="0070C0"/>
                </a:solidFill>
              </a:rPr>
              <a:t>misaligment between the dimensionality reduction techniques </a:t>
            </a:r>
            <a:r>
              <a:rPr lang="it-IT" smtClean="0"/>
              <a:t>(operated by NN, e.g. in classifying signal vs background based on observed event features) </a:t>
            </a:r>
            <a:r>
              <a:rPr lang="it-IT" smtClean="0">
                <a:solidFill>
                  <a:srgbClr val="0070C0"/>
                </a:solidFill>
              </a:rPr>
              <a:t>operated in data analysis and the</a:t>
            </a:r>
            <a:r>
              <a:rPr lang="it-IT">
                <a:solidFill>
                  <a:srgbClr val="0070C0"/>
                </a:solidFill>
              </a:rPr>
              <a:t> </a:t>
            </a:r>
            <a:r>
              <a:rPr lang="it-IT" smtClean="0">
                <a:solidFill>
                  <a:srgbClr val="0070C0"/>
                </a:solidFill>
              </a:rPr>
              <a:t>true goal of the analyses </a:t>
            </a:r>
            <a:r>
              <a:rPr lang="it-IT" smtClean="0"/>
              <a:t>(</a:t>
            </a:r>
            <a:r>
              <a:rPr lang="it-IT" i="1" smtClean="0"/>
              <a:t>e.g.</a:t>
            </a:r>
            <a:r>
              <a:rPr lang="it-IT" smtClean="0"/>
              <a:t>, «smallest total uncertainty in parameter x»), a number of deep learning techniques have flourished in the past five years to</a:t>
            </a:r>
          </a:p>
          <a:p>
            <a:pPr marL="0" indent="0">
              <a:buNone/>
            </a:pPr>
            <a:endParaRPr lang="it-IT" smtClean="0"/>
          </a:p>
          <a:p>
            <a:r>
              <a:rPr lang="it-IT" smtClean="0"/>
              <a:t>parametrize effect of nuisances as input to NN</a:t>
            </a:r>
          </a:p>
          <a:p>
            <a:r>
              <a:rPr lang="it-IT" smtClean="0"/>
              <a:t>decorrelate summary statistics from sensitive variable</a:t>
            </a:r>
          </a:p>
          <a:p>
            <a:r>
              <a:rPr lang="it-IT" smtClean="0"/>
              <a:t>penalize the loss to be insensitive of model variations</a:t>
            </a:r>
          </a:p>
          <a:p>
            <a:r>
              <a:rPr lang="it-IT" smtClean="0"/>
              <a:t>make the loss of a NN aware of the final objective and method of extraction</a:t>
            </a:r>
          </a:p>
          <a:p>
            <a:r>
              <a:rPr lang="it-IT" smtClean="0"/>
              <a:t>etcetera</a:t>
            </a:r>
          </a:p>
          <a:p>
            <a:pPr marL="0" indent="0">
              <a:buNone/>
            </a:pPr>
            <a:endParaRPr lang="it-IT" smtClean="0"/>
          </a:p>
          <a:p>
            <a:pPr marL="0" indent="0">
              <a:buNone/>
            </a:pPr>
            <a:r>
              <a:rPr lang="it-IT"/>
              <a:t>Impossible to summarize </a:t>
            </a:r>
            <a:r>
              <a:rPr lang="it-IT" smtClean="0"/>
              <a:t>these </a:t>
            </a:r>
            <a:r>
              <a:rPr lang="it-IT" smtClean="0"/>
              <a:t>here, but </a:t>
            </a:r>
            <a:r>
              <a:rPr lang="it-IT"/>
              <a:t>for those interested P. de Castro and I produced a review </a:t>
            </a:r>
            <a:r>
              <a:rPr lang="it-IT" smtClean="0">
                <a:solidFill>
                  <a:srgbClr val="00B050"/>
                </a:solidFill>
              </a:rPr>
              <a:t>[De Castro 2020] </a:t>
            </a:r>
            <a:r>
              <a:rPr lang="it-IT" smtClean="0"/>
              <a:t>(</a:t>
            </a:r>
            <a:r>
              <a:rPr lang="it-IT"/>
              <a:t>soon to be published in the book «Artificial Intelligence for HEP» by World Scientific)</a:t>
            </a:r>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19</a:t>
            </a:fld>
            <a:endParaRPr lang="en-US"/>
          </a:p>
        </p:txBody>
      </p:sp>
    </p:spTree>
    <p:extLst>
      <p:ext uri="{BB962C8B-B14F-4D97-AF65-F5344CB8AC3E}">
        <p14:creationId xmlns:p14="http://schemas.microsoft.com/office/powerpoint/2010/main" val="354203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Warm-ups</a:t>
            </a:r>
            <a:endParaRPr lang="it-IT" b="1">
              <a:solidFill>
                <a:srgbClr val="C00000"/>
              </a:solidFill>
            </a:endParaRPr>
          </a:p>
        </p:txBody>
      </p:sp>
      <p:sp>
        <p:nvSpPr>
          <p:cNvPr id="3" name="Segnaposto contenuto 2"/>
          <p:cNvSpPr>
            <a:spLocks noGrp="1"/>
          </p:cNvSpPr>
          <p:nvPr>
            <p:ph idx="1"/>
          </p:nvPr>
        </p:nvSpPr>
        <p:spPr>
          <a:xfrm>
            <a:off x="1889760" y="2760617"/>
            <a:ext cx="9464040" cy="3416346"/>
          </a:xfrm>
        </p:spPr>
        <p:txBody>
          <a:bodyPr>
            <a:normAutofit lnSpcReduction="10000"/>
          </a:bodyPr>
          <a:lstStyle/>
          <a:p>
            <a:pPr marL="0" indent="0">
              <a:buNone/>
            </a:pPr>
            <a:r>
              <a:rPr lang="it-IT" smtClean="0"/>
              <a:t>1 - AI history in five slides </a:t>
            </a:r>
          </a:p>
          <a:p>
            <a:pPr marL="0" indent="0">
              <a:buNone/>
            </a:pPr>
            <a:endParaRPr lang="it-IT" smtClean="0"/>
          </a:p>
          <a:p>
            <a:pPr marL="0" indent="0">
              <a:buNone/>
            </a:pPr>
            <a:r>
              <a:rPr lang="it-IT" smtClean="0"/>
              <a:t>2 – What is Deep Learning ?</a:t>
            </a:r>
          </a:p>
          <a:p>
            <a:pPr marL="0" indent="0">
              <a:buNone/>
            </a:pPr>
            <a:endParaRPr lang="it-IT"/>
          </a:p>
          <a:p>
            <a:pPr marL="0" indent="0">
              <a:buNone/>
            </a:pPr>
            <a:r>
              <a:rPr lang="it-IT" smtClean="0"/>
              <a:t>3 – DL for HEP</a:t>
            </a:r>
          </a:p>
          <a:p>
            <a:pPr marL="0" indent="0">
              <a:buNone/>
            </a:pPr>
            <a:endParaRPr lang="it-IT"/>
          </a:p>
          <a:p>
            <a:pPr marL="0" indent="0">
              <a:buNone/>
            </a:pPr>
            <a:r>
              <a:rPr lang="it-IT" sz="2200" smtClean="0"/>
              <a:t>NB: slides with an * in the title will be skipped unless there are questions</a:t>
            </a:r>
          </a:p>
          <a:p>
            <a:endParaRPr lang="it-IT"/>
          </a:p>
        </p:txBody>
      </p:sp>
      <p:sp>
        <p:nvSpPr>
          <p:cNvPr id="4" name="Segnaposto data 3"/>
          <p:cNvSpPr>
            <a:spLocks noGrp="1"/>
          </p:cNvSpPr>
          <p:nvPr>
            <p:ph type="dt" sz="half" idx="10"/>
          </p:nvPr>
        </p:nvSpPr>
        <p:spPr/>
        <p:txBody>
          <a:bodyPr/>
          <a:lstStyle/>
          <a:p>
            <a:r>
              <a:rPr lang="it-IT" smtClean="0"/>
              <a:t>11/02/2021</a:t>
            </a:r>
            <a:endParaRPr lang="en-US"/>
          </a:p>
        </p:txBody>
      </p:sp>
      <p:sp>
        <p:nvSpPr>
          <p:cNvPr id="5" name="Segnaposto piè di pagina 4"/>
          <p:cNvSpPr>
            <a:spLocks noGrp="1"/>
          </p:cNvSpPr>
          <p:nvPr>
            <p:ph type="ftr" sz="quarter" idx="11"/>
          </p:nvPr>
        </p:nvSpPr>
        <p:spPr/>
        <p:txBody>
          <a:bodyPr/>
          <a:lstStyle/>
          <a:p>
            <a:r>
              <a:rPr lang="en-US" smtClean="0"/>
              <a:t>T. Dorigo - Toward the end-to-end optimization of experimental design</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2</a:t>
            </a:fld>
            <a:endParaRPr lang="en-US"/>
          </a:p>
        </p:txBody>
      </p:sp>
    </p:spTree>
    <p:extLst>
      <p:ext uri="{BB962C8B-B14F-4D97-AF65-F5344CB8AC3E}">
        <p14:creationId xmlns:p14="http://schemas.microsoft.com/office/powerpoint/2010/main" val="2728533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21576" y="365125"/>
            <a:ext cx="8532223" cy="1325563"/>
          </a:xfrm>
        </p:spPr>
        <p:txBody>
          <a:bodyPr/>
          <a:lstStyle/>
          <a:p>
            <a:r>
              <a:rPr lang="it-IT" b="1" smtClean="0">
                <a:solidFill>
                  <a:srgbClr val="C00000"/>
                </a:solidFill>
              </a:rPr>
              <a:t>End of the introduction!</a:t>
            </a:r>
            <a:endParaRPr lang="it-IT" b="1">
              <a:solidFill>
                <a:srgbClr val="C00000"/>
              </a:solidFill>
            </a:endParaRPr>
          </a:p>
        </p:txBody>
      </p:sp>
      <p:sp>
        <p:nvSpPr>
          <p:cNvPr id="3" name="Segnaposto contenuto 2"/>
          <p:cNvSpPr>
            <a:spLocks noGrp="1"/>
          </p:cNvSpPr>
          <p:nvPr>
            <p:ph idx="1"/>
          </p:nvPr>
        </p:nvSpPr>
        <p:spPr>
          <a:xfrm>
            <a:off x="838200" y="2281645"/>
            <a:ext cx="10515600" cy="3895317"/>
          </a:xfrm>
        </p:spPr>
        <p:txBody>
          <a:bodyPr/>
          <a:lstStyle/>
          <a:p>
            <a:pPr marL="0" indent="0">
              <a:buNone/>
            </a:pPr>
            <a:r>
              <a:rPr lang="it-IT" smtClean="0"/>
              <a:t>What we discussed so far are ways to use deep learning for fundamental physics research that have become commonplace.</a:t>
            </a:r>
          </a:p>
          <a:p>
            <a:pPr marL="0" indent="0">
              <a:buNone/>
            </a:pPr>
            <a:endParaRPr lang="it-IT"/>
          </a:p>
          <a:p>
            <a:pPr marL="0" indent="0">
              <a:buNone/>
            </a:pPr>
            <a:r>
              <a:rPr lang="it-IT" smtClean="0"/>
              <a:t>In the remainder of this talk, we’ll go where very few have ventured... Putting everything together, and asking the machines for directions in a more holistic way.</a:t>
            </a:r>
          </a:p>
          <a:p>
            <a:pPr marL="0" indent="0">
              <a:buNone/>
            </a:pPr>
            <a:endParaRPr lang="it-IT"/>
          </a:p>
          <a:p>
            <a:pPr marL="0" indent="0">
              <a:buNone/>
            </a:pPr>
            <a:r>
              <a:rPr lang="it-IT" smtClean="0"/>
              <a:t>... So it is a good time for you to recall you have an urgent errand ;-)  </a:t>
            </a:r>
            <a:endParaRPr lang="it-IT"/>
          </a:p>
        </p:txBody>
      </p:sp>
      <p:sp>
        <p:nvSpPr>
          <p:cNvPr id="4" name="Segnaposto data 3"/>
          <p:cNvSpPr>
            <a:spLocks noGrp="1"/>
          </p:cNvSpPr>
          <p:nvPr>
            <p:ph type="dt" sz="half" idx="10"/>
          </p:nvPr>
        </p:nvSpPr>
        <p:spPr/>
        <p:txBody>
          <a:bodyPr/>
          <a:lstStyle/>
          <a:p>
            <a:r>
              <a:rPr lang="it-IT" smtClean="0"/>
              <a:t>11/02/2021</a:t>
            </a:r>
            <a:endParaRPr lang="en-US"/>
          </a:p>
        </p:txBody>
      </p:sp>
      <p:sp>
        <p:nvSpPr>
          <p:cNvPr id="5" name="Segnaposto piè di pagina 4"/>
          <p:cNvSpPr>
            <a:spLocks noGrp="1"/>
          </p:cNvSpPr>
          <p:nvPr>
            <p:ph type="ftr" sz="quarter" idx="11"/>
          </p:nvPr>
        </p:nvSpPr>
        <p:spPr/>
        <p:txBody>
          <a:bodyPr/>
          <a:lstStyle/>
          <a:p>
            <a:r>
              <a:rPr lang="en-US" smtClean="0"/>
              <a:t>T. Dorigo - Toward the end-to-end optimization of experimental design</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20</a:t>
            </a:fld>
            <a:endParaRPr lang="en-US"/>
          </a:p>
        </p:txBody>
      </p:sp>
    </p:spTree>
    <p:extLst>
      <p:ext uri="{BB962C8B-B14F-4D97-AF65-F5344CB8AC3E}">
        <p14:creationId xmlns:p14="http://schemas.microsoft.com/office/powerpoint/2010/main" val="777603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Foreword/1</a:t>
            </a:r>
            <a:r>
              <a:rPr lang="it-IT" smtClean="0">
                <a:solidFill>
                  <a:srgbClr val="C00000"/>
                </a:solidFill>
              </a:rPr>
              <a:t> </a:t>
            </a:r>
            <a:endParaRPr lang="it-IT" dirty="0">
              <a:solidFill>
                <a:srgbClr val="C00000"/>
              </a:solidFill>
            </a:endParaRPr>
          </a:p>
        </p:txBody>
      </p:sp>
      <p:sp>
        <p:nvSpPr>
          <p:cNvPr id="3" name="Segnaposto contenuto 2"/>
          <p:cNvSpPr>
            <a:spLocks noGrp="1"/>
          </p:cNvSpPr>
          <p:nvPr>
            <p:ph idx="1"/>
          </p:nvPr>
        </p:nvSpPr>
        <p:spPr>
          <a:xfrm>
            <a:off x="838199" y="1825625"/>
            <a:ext cx="10769301" cy="4844116"/>
          </a:xfrm>
        </p:spPr>
        <p:txBody>
          <a:bodyPr>
            <a:normAutofit fontScale="85000" lnSpcReduction="20000"/>
          </a:bodyPr>
          <a:lstStyle/>
          <a:p>
            <a:pPr marL="0" indent="0">
              <a:buNone/>
            </a:pPr>
            <a:r>
              <a:rPr lang="en-GB" dirty="0"/>
              <a:t>The recent publication of the 2020 update of the European Strategy for Particle Physics (EUSUPP) </a:t>
            </a:r>
            <a:r>
              <a:rPr lang="en-GB" dirty="0">
                <a:solidFill>
                  <a:srgbClr val="C00000"/>
                </a:solidFill>
              </a:rPr>
              <a:t>[1</a:t>
            </a:r>
            <a:r>
              <a:rPr lang="en-GB" dirty="0" smtClean="0">
                <a:solidFill>
                  <a:srgbClr val="C00000"/>
                </a:solidFill>
              </a:rPr>
              <a:t>] </a:t>
            </a:r>
            <a:r>
              <a:rPr lang="en-GB" dirty="0" smtClean="0"/>
              <a:t>encourages </a:t>
            </a:r>
            <a:r>
              <a:rPr lang="en-GB" dirty="0"/>
              <a:t>feasibility studies for new large, long-term projects which </a:t>
            </a:r>
            <a:r>
              <a:rPr lang="en-GB"/>
              <a:t>will </a:t>
            </a:r>
            <a:r>
              <a:rPr lang="en-GB" smtClean="0"/>
              <a:t>once again push </a:t>
            </a:r>
            <a:r>
              <a:rPr lang="en-GB" dirty="0"/>
              <a:t>our technological skills to their limits. </a:t>
            </a:r>
            <a:endParaRPr lang="en-GB" dirty="0" smtClean="0"/>
          </a:p>
          <a:p>
            <a:pPr marL="0" indent="0">
              <a:buNone/>
            </a:pPr>
            <a:endParaRPr lang="en-GB" dirty="0" smtClean="0"/>
          </a:p>
          <a:p>
            <a:pPr marL="0" indent="0">
              <a:buNone/>
            </a:pPr>
            <a:r>
              <a:rPr lang="en-GB" dirty="0" smtClean="0"/>
              <a:t>At </a:t>
            </a:r>
            <a:r>
              <a:rPr lang="en-GB" dirty="0"/>
              <a:t>the same time, </a:t>
            </a:r>
            <a:r>
              <a:rPr lang="en-GB" dirty="0">
                <a:solidFill>
                  <a:srgbClr val="0070C0"/>
                </a:solidFill>
              </a:rPr>
              <a:t>humanity faces unprecedented global challenges </a:t>
            </a:r>
            <a:r>
              <a:rPr lang="en-GB" dirty="0"/>
              <a:t>(climate change, pandemics, overpopulation) which demand the use of our resources to seek solutions through applied science innovations, rather than investing in fundamental research</a:t>
            </a:r>
            <a:r>
              <a:rPr lang="en-US" dirty="0"/>
              <a:t>. </a:t>
            </a:r>
            <a:endParaRPr lang="en-US" dirty="0" smtClean="0"/>
          </a:p>
          <a:p>
            <a:endParaRPr lang="en-GB" dirty="0" smtClean="0"/>
          </a:p>
          <a:p>
            <a:pPr marL="0" indent="0">
              <a:buNone/>
            </a:pPr>
            <a:r>
              <a:rPr lang="en-GB" dirty="0" smtClean="0"/>
              <a:t>Furthermore</a:t>
            </a:r>
            <a:r>
              <a:rPr lang="en-GB" dirty="0"/>
              <a:t>, there are indications that wide sectors of society no longer consider the furthering of our understanding of matter at the smallest distance </a:t>
            </a:r>
            <a:r>
              <a:rPr lang="en-GB" dirty="0" smtClean="0"/>
              <a:t>scales, or other projects that require large and coordinated effort and significant funding, </a:t>
            </a:r>
            <a:r>
              <a:rPr lang="en-GB" dirty="0"/>
              <a:t>a top priority </a:t>
            </a:r>
            <a:r>
              <a:rPr lang="en-GB" dirty="0">
                <a:solidFill>
                  <a:srgbClr val="C00000"/>
                </a:solidFill>
              </a:rPr>
              <a:t>[2]</a:t>
            </a:r>
            <a:r>
              <a:rPr lang="en-GB" dirty="0"/>
              <a:t>. </a:t>
            </a:r>
          </a:p>
          <a:p>
            <a:pPr marL="0" indent="0">
              <a:buNone/>
            </a:pPr>
            <a:r>
              <a:rPr lang="en-US" dirty="0" smtClean="0"/>
              <a:t>In </a:t>
            </a:r>
            <a:r>
              <a:rPr lang="en-US" dirty="0"/>
              <a:t>this situation, </a:t>
            </a:r>
            <a:r>
              <a:rPr lang="en-US" b="1" dirty="0">
                <a:solidFill>
                  <a:srgbClr val="0070C0"/>
                </a:solidFill>
              </a:rPr>
              <a:t>ensuring the maximum exploitation of any resources spent on fundamental research is a moral imperative</a:t>
            </a:r>
            <a:r>
              <a:rPr lang="en-US" dirty="0">
                <a:solidFill>
                  <a:srgbClr val="0070C0"/>
                </a:solidFill>
              </a:rPr>
              <a:t>,</a:t>
            </a:r>
            <a:r>
              <a:rPr lang="en-US" dirty="0">
                <a:solidFill>
                  <a:srgbClr val="FF0000"/>
                </a:solidFill>
              </a:rPr>
              <a:t> </a:t>
            </a:r>
            <a:r>
              <a:rPr lang="en-US" dirty="0"/>
              <a:t>and it may be a key to ensure that the long-term projects envisioned by the EUSUPP may be undertaken and sustained. </a:t>
            </a:r>
            <a:endParaRPr lang="en-US" dirty="0" smtClean="0"/>
          </a:p>
          <a:p>
            <a:pPr marL="0" indent="0">
              <a:buNone/>
            </a:pPr>
            <a:endParaRPr lang="en-US" dirty="0"/>
          </a:p>
        </p:txBody>
      </p:sp>
      <p:pic>
        <p:nvPicPr>
          <p:cNvPr id="4" name="Immagine 3"/>
          <p:cNvPicPr>
            <a:picLocks noChangeAspect="1"/>
          </p:cNvPicPr>
          <p:nvPr/>
        </p:nvPicPr>
        <p:blipFill>
          <a:blip r:embed="rId2"/>
          <a:stretch>
            <a:fillRect/>
          </a:stretch>
        </p:blipFill>
        <p:spPr>
          <a:xfrm>
            <a:off x="838200" y="2683634"/>
            <a:ext cx="10690782" cy="4174365"/>
          </a:xfrm>
          <a:prstGeom prst="rect">
            <a:avLst/>
          </a:prstGeom>
        </p:spPr>
      </p:pic>
      <p:sp>
        <p:nvSpPr>
          <p:cNvPr id="5" name="Segnaposto data 4"/>
          <p:cNvSpPr>
            <a:spLocks noGrp="1"/>
          </p:cNvSpPr>
          <p:nvPr>
            <p:ph type="dt" sz="half" idx="10"/>
          </p:nvPr>
        </p:nvSpPr>
        <p:spPr/>
        <p:txBody>
          <a:bodyPr/>
          <a:lstStyle/>
          <a:p>
            <a:r>
              <a:rPr lang="it-IT" smtClean="0"/>
              <a:t>11/02/2021</a:t>
            </a:r>
            <a:endParaRPr lang="en-US"/>
          </a:p>
        </p:txBody>
      </p:sp>
      <p:sp>
        <p:nvSpPr>
          <p:cNvPr id="7" name="Segnaposto numero diapositiva 6"/>
          <p:cNvSpPr>
            <a:spLocks noGrp="1"/>
          </p:cNvSpPr>
          <p:nvPr>
            <p:ph type="sldNum" sz="quarter" idx="12"/>
          </p:nvPr>
        </p:nvSpPr>
        <p:spPr/>
        <p:txBody>
          <a:bodyPr/>
          <a:lstStyle/>
          <a:p>
            <a:fld id="{C6657B89-A023-4184-86DD-540BD0318D04}" type="slidenum">
              <a:rPr lang="en-US" smtClean="0"/>
              <a:t>21</a:t>
            </a:fld>
            <a:endParaRPr lang="en-US"/>
          </a:p>
        </p:txBody>
      </p:sp>
      <p:sp>
        <p:nvSpPr>
          <p:cNvPr id="8" name="Segnaposto piè di pagina 7"/>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264877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Foreword/2</a:t>
            </a:r>
            <a:r>
              <a:rPr lang="it-IT" smtClean="0">
                <a:solidFill>
                  <a:srgbClr val="C00000"/>
                </a:solidFill>
              </a:rPr>
              <a:t> </a:t>
            </a:r>
            <a:endParaRPr lang="it-IT" dirty="0">
              <a:solidFill>
                <a:srgbClr val="C00000"/>
              </a:solidFill>
            </a:endParaRPr>
          </a:p>
        </p:txBody>
      </p:sp>
      <p:sp>
        <p:nvSpPr>
          <p:cNvPr id="3" name="Segnaposto contenuto 2"/>
          <p:cNvSpPr>
            <a:spLocks noGrp="1"/>
          </p:cNvSpPr>
          <p:nvPr>
            <p:ph idx="1"/>
          </p:nvPr>
        </p:nvSpPr>
        <p:spPr>
          <a:xfrm>
            <a:off x="838199" y="1825625"/>
            <a:ext cx="10769301" cy="4844116"/>
          </a:xfrm>
        </p:spPr>
        <p:txBody>
          <a:bodyPr>
            <a:normAutofit fontScale="85000" lnSpcReduction="20000"/>
          </a:bodyPr>
          <a:lstStyle/>
          <a:p>
            <a:pPr marL="0" indent="0">
              <a:buNone/>
            </a:pPr>
            <a:r>
              <a:rPr lang="en-GB" dirty="0"/>
              <a:t>The recent publication of the 2020 update of the European Strategy for Particle Physics (EUSUPP) </a:t>
            </a:r>
            <a:r>
              <a:rPr lang="en-GB" dirty="0">
                <a:solidFill>
                  <a:srgbClr val="C00000"/>
                </a:solidFill>
              </a:rPr>
              <a:t>[1</a:t>
            </a:r>
            <a:r>
              <a:rPr lang="en-GB" dirty="0" smtClean="0">
                <a:solidFill>
                  <a:srgbClr val="C00000"/>
                </a:solidFill>
              </a:rPr>
              <a:t>] </a:t>
            </a:r>
            <a:r>
              <a:rPr lang="en-GB" dirty="0" smtClean="0"/>
              <a:t>encourages </a:t>
            </a:r>
            <a:r>
              <a:rPr lang="en-GB" dirty="0"/>
              <a:t>feasibility studies for new large, long-term projects which </a:t>
            </a:r>
            <a:r>
              <a:rPr lang="en-GB"/>
              <a:t>will </a:t>
            </a:r>
            <a:r>
              <a:rPr lang="en-GB" smtClean="0"/>
              <a:t>once again push </a:t>
            </a:r>
            <a:r>
              <a:rPr lang="en-GB" dirty="0"/>
              <a:t>our technological skills to their limits. </a:t>
            </a:r>
            <a:endParaRPr lang="en-GB" dirty="0" smtClean="0"/>
          </a:p>
          <a:p>
            <a:pPr marL="0" indent="0">
              <a:buNone/>
            </a:pPr>
            <a:endParaRPr lang="en-GB" dirty="0" smtClean="0"/>
          </a:p>
          <a:p>
            <a:pPr marL="0" indent="0">
              <a:buNone/>
            </a:pPr>
            <a:r>
              <a:rPr lang="en-GB" dirty="0" smtClean="0"/>
              <a:t>At </a:t>
            </a:r>
            <a:r>
              <a:rPr lang="en-GB" dirty="0"/>
              <a:t>the same time, </a:t>
            </a:r>
            <a:r>
              <a:rPr lang="en-GB" dirty="0">
                <a:solidFill>
                  <a:srgbClr val="0070C0"/>
                </a:solidFill>
              </a:rPr>
              <a:t>humanity faces unprecedented global challenges </a:t>
            </a:r>
            <a:r>
              <a:rPr lang="en-GB" dirty="0"/>
              <a:t>(climate change, pandemics, overpopulation) which demand the use of our resources to seek solutions through applied science innovations, rather than investing in fundamental research</a:t>
            </a:r>
            <a:r>
              <a:rPr lang="en-US" dirty="0"/>
              <a:t>. </a:t>
            </a:r>
            <a:endParaRPr lang="en-US" dirty="0" smtClean="0"/>
          </a:p>
          <a:p>
            <a:endParaRPr lang="en-GB" dirty="0" smtClean="0"/>
          </a:p>
          <a:p>
            <a:pPr marL="0" indent="0">
              <a:buNone/>
            </a:pPr>
            <a:r>
              <a:rPr lang="en-GB" dirty="0" smtClean="0"/>
              <a:t>Furthermore</a:t>
            </a:r>
            <a:r>
              <a:rPr lang="en-GB" dirty="0"/>
              <a:t>, there are indications that wide sectors of society no longer consider the furthering of our understanding of matter at the smallest distance </a:t>
            </a:r>
            <a:r>
              <a:rPr lang="en-GB" dirty="0" smtClean="0"/>
              <a:t>scales, or other projects that require large and coordinated effort and significant funding, </a:t>
            </a:r>
            <a:r>
              <a:rPr lang="en-GB" dirty="0"/>
              <a:t>a top priority </a:t>
            </a:r>
            <a:r>
              <a:rPr lang="en-GB" dirty="0">
                <a:solidFill>
                  <a:srgbClr val="C00000"/>
                </a:solidFill>
              </a:rPr>
              <a:t>[2]</a:t>
            </a:r>
            <a:r>
              <a:rPr lang="en-GB" dirty="0"/>
              <a:t>. </a:t>
            </a:r>
          </a:p>
          <a:p>
            <a:pPr marL="0" indent="0">
              <a:buNone/>
            </a:pPr>
            <a:r>
              <a:rPr lang="en-US" dirty="0" smtClean="0"/>
              <a:t>In </a:t>
            </a:r>
            <a:r>
              <a:rPr lang="en-US" dirty="0"/>
              <a:t>this situation, </a:t>
            </a:r>
            <a:r>
              <a:rPr lang="en-US" b="1" dirty="0">
                <a:solidFill>
                  <a:srgbClr val="0070C0"/>
                </a:solidFill>
              </a:rPr>
              <a:t>ensuring the maximum exploitation of any resources spent on fundamental research is a moral imperative</a:t>
            </a:r>
            <a:r>
              <a:rPr lang="en-US" dirty="0">
                <a:solidFill>
                  <a:srgbClr val="0070C0"/>
                </a:solidFill>
              </a:rPr>
              <a:t>,</a:t>
            </a:r>
            <a:r>
              <a:rPr lang="en-US" dirty="0">
                <a:solidFill>
                  <a:srgbClr val="FF0000"/>
                </a:solidFill>
              </a:rPr>
              <a:t> </a:t>
            </a:r>
            <a:r>
              <a:rPr lang="en-US" dirty="0"/>
              <a:t>and it may be a key to ensure that the long-term projects envisioned by the EUSUPP may be undertaken and sustained. </a:t>
            </a:r>
            <a:endParaRPr lang="en-US" dirty="0" smtClean="0"/>
          </a:p>
          <a:p>
            <a:pPr marL="0" indent="0">
              <a:buNone/>
            </a:pPr>
            <a:endParaRPr lang="en-US" dirty="0"/>
          </a:p>
        </p:txBody>
      </p:sp>
      <p:pic>
        <p:nvPicPr>
          <p:cNvPr id="5122" name="Picture 2" descr="Climate change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7941" y="4107134"/>
            <a:ext cx="3046352" cy="274171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cdn.shortpixel.ai/client/q_glossy,ret_img/https:/www.plasticcollectors.com/wp-content/uploads/2020/11/environmental-pollution-825x4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97989"/>
            <a:ext cx="4917941" cy="276000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hoto by K M Asad/LightRocket via Getty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4293" y="4039529"/>
            <a:ext cx="4227707" cy="2818471"/>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data 3"/>
          <p:cNvSpPr>
            <a:spLocks noGrp="1"/>
          </p:cNvSpPr>
          <p:nvPr>
            <p:ph type="dt" sz="half" idx="10"/>
          </p:nvPr>
        </p:nvSpPr>
        <p:spPr/>
        <p:txBody>
          <a:bodyPr/>
          <a:lstStyle/>
          <a:p>
            <a:r>
              <a:rPr lang="it-IT" smtClean="0"/>
              <a:t>11/02/2021</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22</a:t>
            </a:fld>
            <a:endParaRPr lang="en-US"/>
          </a:p>
        </p:txBody>
      </p:sp>
      <p:sp>
        <p:nvSpPr>
          <p:cNvPr id="7" name="Segnaposto piè di pagina 6"/>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134177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Foreword/3</a:t>
            </a:r>
            <a:r>
              <a:rPr lang="it-IT" smtClean="0">
                <a:solidFill>
                  <a:srgbClr val="C00000"/>
                </a:solidFill>
              </a:rPr>
              <a:t> </a:t>
            </a:r>
            <a:endParaRPr lang="it-IT" dirty="0">
              <a:solidFill>
                <a:srgbClr val="C00000"/>
              </a:solidFill>
            </a:endParaRPr>
          </a:p>
        </p:txBody>
      </p:sp>
      <p:sp>
        <p:nvSpPr>
          <p:cNvPr id="3" name="Segnaposto contenuto 2"/>
          <p:cNvSpPr>
            <a:spLocks noGrp="1"/>
          </p:cNvSpPr>
          <p:nvPr>
            <p:ph idx="1"/>
          </p:nvPr>
        </p:nvSpPr>
        <p:spPr>
          <a:xfrm>
            <a:off x="838199" y="1825625"/>
            <a:ext cx="10769301" cy="4844116"/>
          </a:xfrm>
        </p:spPr>
        <p:txBody>
          <a:bodyPr>
            <a:normAutofit fontScale="85000" lnSpcReduction="20000"/>
          </a:bodyPr>
          <a:lstStyle/>
          <a:p>
            <a:pPr marL="0" indent="0">
              <a:buNone/>
            </a:pPr>
            <a:r>
              <a:rPr lang="en-GB" dirty="0"/>
              <a:t>The recent publication of the 2020 update of the European Strategy for Particle Physics (EUSUPP) </a:t>
            </a:r>
            <a:r>
              <a:rPr lang="en-GB" dirty="0">
                <a:solidFill>
                  <a:srgbClr val="C00000"/>
                </a:solidFill>
              </a:rPr>
              <a:t>[1</a:t>
            </a:r>
            <a:r>
              <a:rPr lang="en-GB" dirty="0" smtClean="0">
                <a:solidFill>
                  <a:srgbClr val="C00000"/>
                </a:solidFill>
              </a:rPr>
              <a:t>] </a:t>
            </a:r>
            <a:r>
              <a:rPr lang="en-GB" dirty="0" smtClean="0"/>
              <a:t>encourages </a:t>
            </a:r>
            <a:r>
              <a:rPr lang="en-GB" dirty="0"/>
              <a:t>feasibility studies for new large, long-term projects which </a:t>
            </a:r>
            <a:r>
              <a:rPr lang="en-GB"/>
              <a:t>will </a:t>
            </a:r>
            <a:r>
              <a:rPr lang="en-GB" smtClean="0"/>
              <a:t>once again push </a:t>
            </a:r>
            <a:r>
              <a:rPr lang="en-GB" dirty="0"/>
              <a:t>our technological skills to their limits. </a:t>
            </a:r>
            <a:endParaRPr lang="en-GB" dirty="0" smtClean="0"/>
          </a:p>
          <a:p>
            <a:pPr marL="0" indent="0">
              <a:buNone/>
            </a:pPr>
            <a:endParaRPr lang="en-GB" dirty="0" smtClean="0"/>
          </a:p>
          <a:p>
            <a:pPr marL="0" indent="0">
              <a:buNone/>
            </a:pPr>
            <a:r>
              <a:rPr lang="en-GB" dirty="0" smtClean="0"/>
              <a:t>At </a:t>
            </a:r>
            <a:r>
              <a:rPr lang="en-GB" dirty="0"/>
              <a:t>the same time, </a:t>
            </a:r>
            <a:r>
              <a:rPr lang="en-GB" dirty="0">
                <a:solidFill>
                  <a:srgbClr val="0070C0"/>
                </a:solidFill>
              </a:rPr>
              <a:t>humanity faces unprecedented global challenges </a:t>
            </a:r>
            <a:r>
              <a:rPr lang="en-GB" dirty="0"/>
              <a:t>(climate change, pandemics, overpopulation) which demand the use of our resources to seek solutions through applied science innovations, rather than investing in fundamental research</a:t>
            </a:r>
            <a:r>
              <a:rPr lang="en-US" dirty="0"/>
              <a:t>. </a:t>
            </a:r>
            <a:endParaRPr lang="en-US" dirty="0" smtClean="0"/>
          </a:p>
          <a:p>
            <a:endParaRPr lang="en-GB" dirty="0" smtClean="0"/>
          </a:p>
          <a:p>
            <a:pPr marL="0" indent="0">
              <a:buNone/>
            </a:pPr>
            <a:r>
              <a:rPr lang="en-GB" dirty="0" smtClean="0"/>
              <a:t>Furthermore</a:t>
            </a:r>
            <a:r>
              <a:rPr lang="en-GB" dirty="0"/>
              <a:t>, there are indications that wide sectors of society no longer consider the furthering of our understanding of matter at the smallest distance </a:t>
            </a:r>
            <a:r>
              <a:rPr lang="en-GB" dirty="0" smtClean="0"/>
              <a:t>scales, or other projects that require large and coordinated effort and significant funding, </a:t>
            </a:r>
            <a:r>
              <a:rPr lang="en-GB" dirty="0"/>
              <a:t>a top priority </a:t>
            </a:r>
            <a:r>
              <a:rPr lang="en-GB" dirty="0">
                <a:solidFill>
                  <a:srgbClr val="C00000"/>
                </a:solidFill>
              </a:rPr>
              <a:t>[2]</a:t>
            </a:r>
            <a:r>
              <a:rPr lang="en-GB" dirty="0"/>
              <a:t>. </a:t>
            </a:r>
          </a:p>
          <a:p>
            <a:pPr marL="0" indent="0">
              <a:buNone/>
            </a:pPr>
            <a:r>
              <a:rPr lang="en-US" dirty="0" smtClean="0"/>
              <a:t>In </a:t>
            </a:r>
            <a:r>
              <a:rPr lang="en-US" dirty="0"/>
              <a:t>this situation, </a:t>
            </a:r>
            <a:r>
              <a:rPr lang="en-US" b="1" dirty="0">
                <a:solidFill>
                  <a:srgbClr val="0070C0"/>
                </a:solidFill>
              </a:rPr>
              <a:t>ensuring the maximum exploitation of any resources spent on fundamental research is a moral imperative</a:t>
            </a:r>
            <a:r>
              <a:rPr lang="en-US" dirty="0">
                <a:solidFill>
                  <a:srgbClr val="0070C0"/>
                </a:solidFill>
              </a:rPr>
              <a:t>,</a:t>
            </a:r>
            <a:r>
              <a:rPr lang="en-US" dirty="0">
                <a:solidFill>
                  <a:srgbClr val="FF0000"/>
                </a:solidFill>
              </a:rPr>
              <a:t> </a:t>
            </a:r>
            <a:r>
              <a:rPr lang="en-US" dirty="0"/>
              <a:t>and it may </a:t>
            </a:r>
            <a:r>
              <a:rPr lang="en-US"/>
              <a:t>be </a:t>
            </a:r>
            <a:r>
              <a:rPr lang="en-US" smtClean="0"/>
              <a:t>key </a:t>
            </a:r>
            <a:r>
              <a:rPr lang="en-US" dirty="0"/>
              <a:t>to ensure that the long-term projects envisioned by the EUSUPP may be undertaken and sustained. </a:t>
            </a:r>
            <a:endParaRPr lang="en-US" dirty="0" smtClean="0"/>
          </a:p>
          <a:p>
            <a:pPr marL="0" indent="0">
              <a:buNone/>
            </a:pPr>
            <a:endParaRPr lang="en-US" dirty="0"/>
          </a:p>
        </p:txBody>
      </p:sp>
      <p:pic>
        <p:nvPicPr>
          <p:cNvPr id="4" name="Immagine 3"/>
          <p:cNvPicPr>
            <a:picLocks noChangeAspect="1"/>
          </p:cNvPicPr>
          <p:nvPr/>
        </p:nvPicPr>
        <p:blipFill>
          <a:blip r:embed="rId2"/>
          <a:stretch>
            <a:fillRect/>
          </a:stretch>
        </p:blipFill>
        <p:spPr>
          <a:xfrm>
            <a:off x="838199" y="1527142"/>
            <a:ext cx="6206736" cy="2461384"/>
          </a:xfrm>
          <a:prstGeom prst="rect">
            <a:avLst/>
          </a:prstGeom>
        </p:spPr>
      </p:pic>
      <p:pic>
        <p:nvPicPr>
          <p:cNvPr id="5" name="Immagine 4"/>
          <p:cNvPicPr>
            <a:picLocks noChangeAspect="1"/>
          </p:cNvPicPr>
          <p:nvPr/>
        </p:nvPicPr>
        <p:blipFill>
          <a:blip r:embed="rId3"/>
          <a:stretch>
            <a:fillRect/>
          </a:stretch>
        </p:blipFill>
        <p:spPr>
          <a:xfrm>
            <a:off x="6815038" y="934241"/>
            <a:ext cx="5376962" cy="3054285"/>
          </a:xfrm>
          <a:prstGeom prst="rect">
            <a:avLst/>
          </a:prstGeom>
        </p:spPr>
      </p:pic>
      <p:sp>
        <p:nvSpPr>
          <p:cNvPr id="6" name="Segnaposto data 5"/>
          <p:cNvSpPr>
            <a:spLocks noGrp="1"/>
          </p:cNvSpPr>
          <p:nvPr>
            <p:ph type="dt" sz="half" idx="10"/>
          </p:nvPr>
        </p:nvSpPr>
        <p:spPr/>
        <p:txBody>
          <a:bodyPr/>
          <a:lstStyle/>
          <a:p>
            <a:r>
              <a:rPr lang="it-IT" smtClean="0"/>
              <a:t>11/02/2021</a:t>
            </a:r>
            <a:endParaRPr lang="en-US"/>
          </a:p>
        </p:txBody>
      </p:sp>
      <p:sp>
        <p:nvSpPr>
          <p:cNvPr id="8" name="Segnaposto numero diapositiva 7"/>
          <p:cNvSpPr>
            <a:spLocks noGrp="1"/>
          </p:cNvSpPr>
          <p:nvPr>
            <p:ph type="sldNum" sz="quarter" idx="12"/>
          </p:nvPr>
        </p:nvSpPr>
        <p:spPr/>
        <p:txBody>
          <a:bodyPr/>
          <a:lstStyle/>
          <a:p>
            <a:fld id="{C6657B89-A023-4184-86DD-540BD0318D04}" type="slidenum">
              <a:rPr lang="en-US" smtClean="0"/>
              <a:t>23</a:t>
            </a:fld>
            <a:endParaRPr lang="en-US"/>
          </a:p>
        </p:txBody>
      </p:sp>
      <p:sp>
        <p:nvSpPr>
          <p:cNvPr id="9" name="Segnaposto piè di pagina 8"/>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130713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C00000"/>
                </a:solidFill>
              </a:rPr>
              <a:t>The Status </a:t>
            </a:r>
            <a:r>
              <a:rPr lang="it-IT" b="1" dirty="0">
                <a:solidFill>
                  <a:srgbClr val="C00000"/>
                </a:solidFill>
              </a:rPr>
              <a:t>Q</a:t>
            </a:r>
            <a:r>
              <a:rPr lang="it-IT" b="1" dirty="0" smtClean="0">
                <a:solidFill>
                  <a:srgbClr val="C00000"/>
                </a:solidFill>
              </a:rPr>
              <a:t>uo</a:t>
            </a:r>
            <a:endParaRPr lang="it-IT" b="1" dirty="0">
              <a:solidFill>
                <a:srgbClr val="C00000"/>
              </a:solidFill>
            </a:endParaRPr>
          </a:p>
        </p:txBody>
      </p:sp>
      <p:sp>
        <p:nvSpPr>
          <p:cNvPr id="3" name="Segnaposto contenuto 2"/>
          <p:cNvSpPr>
            <a:spLocks noGrp="1"/>
          </p:cNvSpPr>
          <p:nvPr>
            <p:ph idx="1"/>
          </p:nvPr>
        </p:nvSpPr>
        <p:spPr>
          <a:xfrm>
            <a:off x="381000" y="1689099"/>
            <a:ext cx="5857240" cy="5032376"/>
          </a:xfrm>
        </p:spPr>
        <p:txBody>
          <a:bodyPr>
            <a:normAutofit fontScale="70000" lnSpcReduction="20000"/>
          </a:bodyPr>
          <a:lstStyle/>
          <a:p>
            <a:pPr marL="0" indent="0">
              <a:buNone/>
            </a:pPr>
            <a:r>
              <a:rPr lang="en-GB" smtClean="0"/>
              <a:t>In the past 50+ years the </a:t>
            </a:r>
            <a:r>
              <a:rPr lang="en-GB" dirty="0"/>
              <a:t>design of new </a:t>
            </a:r>
            <a:r>
              <a:rPr lang="en-GB"/>
              <a:t>detectors </a:t>
            </a:r>
            <a:r>
              <a:rPr lang="en-GB" smtClean="0"/>
              <a:t>systematically </a:t>
            </a:r>
            <a:r>
              <a:rPr lang="en-GB" dirty="0"/>
              <a:t>leveraged the most performant </a:t>
            </a:r>
            <a:r>
              <a:rPr lang="en-GB"/>
              <a:t>available </a:t>
            </a:r>
            <a:r>
              <a:rPr lang="en-GB" smtClean="0"/>
              <a:t>technologies, </a:t>
            </a:r>
            <a:r>
              <a:rPr lang="en-GB" dirty="0"/>
              <a:t>often fostering significant further advancements </a:t>
            </a:r>
            <a:r>
              <a:rPr lang="en-GB"/>
              <a:t>and </a:t>
            </a:r>
            <a:r>
              <a:rPr lang="en-GB" smtClean="0"/>
              <a:t>spin-offs </a:t>
            </a:r>
            <a:r>
              <a:rPr lang="en-GB" smtClean="0">
                <a:solidFill>
                  <a:srgbClr val="C00000"/>
                </a:solidFill>
              </a:rPr>
              <a:t>[</a:t>
            </a:r>
            <a:r>
              <a:rPr lang="en-GB" dirty="0" smtClean="0">
                <a:solidFill>
                  <a:srgbClr val="C00000"/>
                </a:solidFill>
              </a:rPr>
              <a:t>3]</a:t>
            </a:r>
            <a:r>
              <a:rPr lang="en-GB" dirty="0" smtClean="0"/>
              <a:t>. </a:t>
            </a:r>
            <a:endParaRPr lang="en-GB" dirty="0"/>
          </a:p>
          <a:p>
            <a:pPr marL="0" indent="0">
              <a:buNone/>
            </a:pPr>
            <a:r>
              <a:rPr lang="en-GB" dirty="0" smtClean="0"/>
              <a:t>Yet one </a:t>
            </a:r>
            <a:r>
              <a:rPr lang="en-GB" dirty="0"/>
              <a:t>observes </a:t>
            </a:r>
            <a:r>
              <a:rPr lang="en-GB"/>
              <a:t>that </a:t>
            </a:r>
            <a:r>
              <a:rPr lang="en-GB" b="1" smtClean="0"/>
              <a:t>the crucial </a:t>
            </a:r>
            <a:r>
              <a:rPr lang="en-GB" b="1" dirty="0"/>
              <a:t>underlying global paradigms </a:t>
            </a:r>
            <a:r>
              <a:rPr lang="en-GB" dirty="0"/>
              <a:t>of experimental design </a:t>
            </a:r>
            <a:r>
              <a:rPr lang="en-GB" b="1" dirty="0"/>
              <a:t>have remained mostly unchallenged </a:t>
            </a:r>
            <a:r>
              <a:rPr lang="en-GB" dirty="0"/>
              <a:t>across decades</a:t>
            </a:r>
            <a:r>
              <a:rPr lang="en-GB"/>
              <a:t>. </a:t>
            </a:r>
            <a:endParaRPr lang="en-GB" dirty="0" smtClean="0"/>
          </a:p>
          <a:p>
            <a:r>
              <a:rPr lang="en-GB" b="1" smtClean="0">
                <a:solidFill>
                  <a:srgbClr val="0070C0"/>
                </a:solidFill>
              </a:rPr>
              <a:t>“Track </a:t>
            </a:r>
            <a:r>
              <a:rPr lang="en-GB" b="1" dirty="0">
                <a:solidFill>
                  <a:srgbClr val="0070C0"/>
                </a:solidFill>
              </a:rPr>
              <a:t>first, </a:t>
            </a:r>
            <a:r>
              <a:rPr lang="en-GB" b="1">
                <a:solidFill>
                  <a:srgbClr val="0070C0"/>
                </a:solidFill>
              </a:rPr>
              <a:t>destroy </a:t>
            </a:r>
            <a:r>
              <a:rPr lang="en-GB" b="1" smtClean="0">
                <a:solidFill>
                  <a:srgbClr val="0070C0"/>
                </a:solidFill>
              </a:rPr>
              <a:t>later”</a:t>
            </a:r>
          </a:p>
          <a:p>
            <a:r>
              <a:rPr lang="en-GB" b="1">
                <a:solidFill>
                  <a:srgbClr val="0070C0"/>
                </a:solidFill>
              </a:rPr>
              <a:t>R</a:t>
            </a:r>
            <a:r>
              <a:rPr lang="en-GB" b="1" smtClean="0">
                <a:solidFill>
                  <a:srgbClr val="0070C0"/>
                </a:solidFill>
              </a:rPr>
              <a:t>edundancy </a:t>
            </a:r>
            <a:r>
              <a:rPr lang="en-GB" b="1">
                <a:solidFill>
                  <a:srgbClr val="0070C0"/>
                </a:solidFill>
              </a:rPr>
              <a:t>in </a:t>
            </a:r>
            <a:r>
              <a:rPr lang="en-GB" b="1" smtClean="0">
                <a:solidFill>
                  <a:srgbClr val="0070C0"/>
                </a:solidFill>
              </a:rPr>
              <a:t>detection systems</a:t>
            </a:r>
            <a:endParaRPr lang="en-GB" b="1" smtClean="0"/>
          </a:p>
          <a:p>
            <a:r>
              <a:rPr lang="en-GB" b="1" smtClean="0">
                <a:solidFill>
                  <a:srgbClr val="0070C0"/>
                </a:solidFill>
              </a:rPr>
              <a:t>Symmetrical layouts</a:t>
            </a:r>
          </a:p>
          <a:p>
            <a:pPr marL="0" indent="0">
              <a:buNone/>
            </a:pPr>
            <a:r>
              <a:rPr lang="en-GB" smtClean="0">
                <a:sym typeface="Wingdings" panose="05000000000000000000" pitchFamily="2" charset="2"/>
              </a:rPr>
              <a:t>	</a:t>
            </a:r>
            <a:r>
              <a:rPr lang="en-GB" b="1">
                <a:sym typeface="Wingdings" panose="05000000000000000000" pitchFamily="2" charset="2"/>
              </a:rPr>
              <a:t> </a:t>
            </a:r>
            <a:r>
              <a:rPr lang="en-GB" b="1" smtClean="0">
                <a:sym typeface="Wingdings" panose="05000000000000000000" pitchFamily="2" charset="2"/>
              </a:rPr>
              <a:t>No guarantee of optimality </a:t>
            </a:r>
          </a:p>
          <a:p>
            <a:pPr marL="0" indent="0">
              <a:buNone/>
            </a:pPr>
            <a:endParaRPr lang="en-GB" b="1">
              <a:sym typeface="Wingdings" panose="05000000000000000000" pitchFamily="2" charset="2"/>
            </a:endParaRPr>
          </a:p>
          <a:p>
            <a:pPr marL="0" indent="0">
              <a:buNone/>
            </a:pPr>
            <a:r>
              <a:rPr lang="en-GB" smtClean="0"/>
              <a:t>While </a:t>
            </a:r>
            <a:r>
              <a:rPr lang="en-GB" dirty="0"/>
              <a:t>these choices have served us very well for a long time</a:t>
            </a:r>
            <a:r>
              <a:rPr lang="en-GB"/>
              <a:t>,</a:t>
            </a:r>
            <a:r>
              <a:rPr lang="en-GB" b="1">
                <a:solidFill>
                  <a:srgbClr val="0070C0"/>
                </a:solidFill>
              </a:rPr>
              <a:t> </a:t>
            </a:r>
            <a:r>
              <a:rPr lang="en-GB" smtClean="0"/>
              <a:t>they</a:t>
            </a:r>
            <a:r>
              <a:rPr lang="en-GB" b="1" smtClean="0">
                <a:solidFill>
                  <a:srgbClr val="0070C0"/>
                </a:solidFill>
              </a:rPr>
              <a:t> </a:t>
            </a:r>
            <a:r>
              <a:rPr lang="en-GB" b="1" dirty="0">
                <a:solidFill>
                  <a:srgbClr val="0070C0"/>
                </a:solidFill>
              </a:rPr>
              <a:t>do not directly maximize a high-level utility function</a:t>
            </a:r>
            <a:r>
              <a:rPr lang="en-GB" dirty="0">
                <a:solidFill>
                  <a:srgbClr val="0070C0"/>
                </a:solidFill>
              </a:rPr>
              <a:t>, </a:t>
            </a:r>
            <a:r>
              <a:rPr lang="en-GB" dirty="0"/>
              <a:t>such as the highest discovery reach for a physical process, or measurement precision for a given physics parameter. </a:t>
            </a:r>
            <a:endParaRPr lang="it-IT" dirty="0"/>
          </a:p>
        </p:txBody>
      </p:sp>
      <p:sp>
        <p:nvSpPr>
          <p:cNvPr id="6" name="Segnaposto numero diapositiva 5"/>
          <p:cNvSpPr>
            <a:spLocks noGrp="1"/>
          </p:cNvSpPr>
          <p:nvPr>
            <p:ph type="sldNum" sz="quarter" idx="12"/>
          </p:nvPr>
        </p:nvSpPr>
        <p:spPr/>
        <p:txBody>
          <a:bodyPr/>
          <a:lstStyle/>
          <a:p>
            <a:fld id="{C6657B89-A023-4184-86DD-540BD0318D04}" type="slidenum">
              <a:rPr lang="en-US" smtClean="0"/>
              <a:t>24</a:t>
            </a:fld>
            <a:endParaRPr lang="en-US"/>
          </a:p>
        </p:txBody>
      </p:sp>
      <p:pic>
        <p:nvPicPr>
          <p:cNvPr id="1026" name="Picture 2" descr="CMS Particle Det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2036" y="365125"/>
            <a:ext cx="5859964" cy="30081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heme of a typical particle detector (transverse view) for colliding...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3686174"/>
            <a:ext cx="3962400" cy="31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56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Optimal for what?</a:t>
            </a:r>
            <a:endParaRPr lang="it-IT" b="1">
              <a:solidFill>
                <a:srgbClr val="C00000"/>
              </a:solidFill>
            </a:endParaRPr>
          </a:p>
        </p:txBody>
      </p:sp>
      <p:sp>
        <p:nvSpPr>
          <p:cNvPr id="3" name="Segnaposto contenuto 2"/>
          <p:cNvSpPr>
            <a:spLocks noGrp="1"/>
          </p:cNvSpPr>
          <p:nvPr>
            <p:ph idx="1"/>
          </p:nvPr>
        </p:nvSpPr>
        <p:spPr/>
        <p:txBody>
          <a:bodyPr>
            <a:normAutofit fontScale="85000" lnSpcReduction="20000"/>
          </a:bodyPr>
          <a:lstStyle/>
          <a:p>
            <a:pPr marL="0" indent="0">
              <a:buNone/>
            </a:pPr>
            <a:r>
              <a:rPr lang="it-IT" smtClean="0"/>
              <a:t>The reason why detectors are complex is not only that the studied physics is complex: a lot has to do with Science being a demanding job. </a:t>
            </a:r>
            <a:r>
              <a:rPr lang="it-IT">
                <a:solidFill>
                  <a:srgbClr val="0070C0"/>
                </a:solidFill>
              </a:rPr>
              <a:t>W</a:t>
            </a:r>
            <a:r>
              <a:rPr lang="it-IT" smtClean="0">
                <a:solidFill>
                  <a:srgbClr val="0070C0"/>
                </a:solidFill>
              </a:rPr>
              <a:t>e want to study </a:t>
            </a:r>
            <a:r>
              <a:rPr lang="it-IT" i="1" smtClean="0">
                <a:solidFill>
                  <a:srgbClr val="0070C0"/>
                </a:solidFill>
              </a:rPr>
              <a:t>everything </a:t>
            </a:r>
            <a:r>
              <a:rPr lang="it-IT" smtClean="0">
                <a:solidFill>
                  <a:srgbClr val="0070C0"/>
                </a:solidFill>
              </a:rPr>
              <a:t>and do it </a:t>
            </a:r>
            <a:r>
              <a:rPr lang="it-IT" i="1" smtClean="0">
                <a:solidFill>
                  <a:srgbClr val="0070C0"/>
                </a:solidFill>
              </a:rPr>
              <a:t>better</a:t>
            </a:r>
            <a:r>
              <a:rPr lang="it-IT" smtClean="0">
                <a:solidFill>
                  <a:srgbClr val="0070C0"/>
                </a:solidFill>
              </a:rPr>
              <a:t> than previously</a:t>
            </a:r>
          </a:p>
          <a:p>
            <a:pPr marL="0" indent="0">
              <a:buNone/>
            </a:pPr>
            <a:endParaRPr lang="it-IT" smtClean="0">
              <a:solidFill>
                <a:srgbClr val="0070C0"/>
              </a:solidFill>
              <a:sym typeface="Wingdings" panose="05000000000000000000" pitchFamily="2" charset="2"/>
            </a:endParaRPr>
          </a:p>
          <a:p>
            <a:pPr marL="0" indent="0">
              <a:buNone/>
            </a:pPr>
            <a:endParaRPr lang="it-IT">
              <a:solidFill>
                <a:srgbClr val="0070C0"/>
              </a:solidFill>
              <a:sym typeface="Wingdings" panose="05000000000000000000" pitchFamily="2" charset="2"/>
            </a:endParaRPr>
          </a:p>
          <a:p>
            <a:pPr marL="0" indent="0">
              <a:buNone/>
            </a:pPr>
            <a:r>
              <a:rPr lang="it-IT" smtClean="0">
                <a:sym typeface="Wingdings" panose="05000000000000000000" pitchFamily="2" charset="2"/>
              </a:rPr>
              <a:t>So, what does it mean for a detector to be </a:t>
            </a:r>
            <a:r>
              <a:rPr lang="it-IT" i="1" smtClean="0">
                <a:sym typeface="Wingdings" panose="05000000000000000000" pitchFamily="2" charset="2"/>
              </a:rPr>
              <a:t>optimal</a:t>
            </a:r>
            <a:r>
              <a:rPr lang="it-IT" smtClean="0">
                <a:sym typeface="Wingdings" panose="05000000000000000000" pitchFamily="2" charset="2"/>
              </a:rPr>
              <a:t>? </a:t>
            </a:r>
          </a:p>
          <a:p>
            <a:pPr marL="0" indent="0">
              <a:buNone/>
            </a:pPr>
            <a:r>
              <a:rPr lang="it-IT" smtClean="0">
                <a:solidFill>
                  <a:srgbClr val="0070C0"/>
                </a:solidFill>
                <a:sym typeface="Wingdings" panose="05000000000000000000" pitchFamily="2" charset="2"/>
              </a:rPr>
              <a:t>What loss function do we aim to minimize? </a:t>
            </a:r>
          </a:p>
          <a:p>
            <a:pPr marL="0" indent="0">
              <a:buNone/>
            </a:pPr>
            <a:r>
              <a:rPr lang="it-IT" smtClean="0">
                <a:sym typeface="Wingdings" panose="05000000000000000000" pitchFamily="2" charset="2"/>
              </a:rPr>
              <a:t>Does it make sense </a:t>
            </a:r>
            <a:r>
              <a:rPr lang="it-IT" smtClean="0">
                <a:sym typeface="Wingdings" panose="05000000000000000000" pitchFamily="2" charset="2"/>
              </a:rPr>
              <a:t>to </a:t>
            </a:r>
            <a:r>
              <a:rPr lang="it-IT" smtClean="0">
                <a:sym typeface="Wingdings" panose="05000000000000000000" pitchFamily="2" charset="2"/>
              </a:rPr>
              <a:t>speak </a:t>
            </a:r>
            <a:r>
              <a:rPr lang="it-IT" smtClean="0">
                <a:sym typeface="Wingdings" panose="05000000000000000000" pitchFamily="2" charset="2"/>
              </a:rPr>
              <a:t>of a single utility function?</a:t>
            </a:r>
          </a:p>
          <a:p>
            <a:pPr marL="0" indent="0">
              <a:buNone/>
            </a:pPr>
            <a:endParaRPr lang="it-IT" smtClean="0">
              <a:sym typeface="Wingdings" panose="05000000000000000000" pitchFamily="2" charset="2"/>
            </a:endParaRPr>
          </a:p>
          <a:p>
            <a:pPr marL="0" indent="0">
              <a:buNone/>
            </a:pPr>
            <a:endParaRPr lang="it-IT" smtClean="0">
              <a:sym typeface="Wingdings" panose="05000000000000000000" pitchFamily="2" charset="2"/>
            </a:endParaRPr>
          </a:p>
          <a:p>
            <a:pPr marL="0" indent="0">
              <a:buNone/>
            </a:pPr>
            <a:r>
              <a:rPr lang="it-IT" smtClean="0">
                <a:sym typeface="Wingdings" panose="05000000000000000000" pitchFamily="2" charset="2"/>
              </a:rPr>
              <a:t>Concerning the last question: I am convinced that it does, and I will try to convince you in the next few slides.</a:t>
            </a:r>
          </a:p>
          <a:p>
            <a:pPr marL="0" indent="0">
              <a:buNone/>
            </a:pPr>
            <a:endParaRPr lang="it-IT">
              <a:sym typeface="Wingdings" panose="05000000000000000000" pitchFamily="2" charset="2"/>
            </a:endParaRPr>
          </a:p>
        </p:txBody>
      </p:sp>
      <p:sp>
        <p:nvSpPr>
          <p:cNvPr id="4" name="Segnaposto data 3"/>
          <p:cNvSpPr>
            <a:spLocks noGrp="1"/>
          </p:cNvSpPr>
          <p:nvPr>
            <p:ph type="dt" sz="half" idx="10"/>
          </p:nvPr>
        </p:nvSpPr>
        <p:spPr/>
        <p:txBody>
          <a:bodyPr/>
          <a:lstStyle/>
          <a:p>
            <a:r>
              <a:rPr lang="it-IT" smtClean="0"/>
              <a:t>11/02/2021</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25</a:t>
            </a:fld>
            <a:endParaRPr lang="en-US"/>
          </a:p>
        </p:txBody>
      </p:sp>
      <p:sp>
        <p:nvSpPr>
          <p:cNvPr id="7" name="Segnaposto piè di pagina 6"/>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358017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a:solidFill>
                  <a:srgbClr val="C00000"/>
                </a:solidFill>
              </a:rPr>
              <a:t>R</a:t>
            </a:r>
            <a:r>
              <a:rPr lang="it-IT" b="1" smtClean="0">
                <a:solidFill>
                  <a:srgbClr val="C00000"/>
                </a:solidFill>
              </a:rPr>
              <a:t>ecipe for a perfect dinner</a:t>
            </a:r>
            <a:endParaRPr lang="it-IT" b="1">
              <a:solidFill>
                <a:srgbClr val="C00000"/>
              </a:solidFill>
            </a:endParaRPr>
          </a:p>
        </p:txBody>
      </p:sp>
      <p:sp>
        <p:nvSpPr>
          <p:cNvPr id="3" name="Segnaposto contenuto 2"/>
          <p:cNvSpPr>
            <a:spLocks noGrp="1"/>
          </p:cNvSpPr>
          <p:nvPr>
            <p:ph idx="1"/>
          </p:nvPr>
        </p:nvSpPr>
        <p:spPr>
          <a:xfrm>
            <a:off x="294198" y="5933670"/>
            <a:ext cx="11856752" cy="809833"/>
          </a:xfrm>
        </p:spPr>
        <p:txBody>
          <a:bodyPr>
            <a:noAutofit/>
          </a:bodyPr>
          <a:lstStyle/>
          <a:p>
            <a:pPr marL="0" indent="0">
              <a:lnSpc>
                <a:spcPct val="120000"/>
              </a:lnSpc>
              <a:spcBef>
                <a:spcPts val="0"/>
              </a:spcBef>
              <a:buNone/>
            </a:pPr>
            <a:r>
              <a:rPr lang="it-IT" sz="2000" smtClean="0"/>
              <a:t>We are not alien to confidently taking complex decisions in a multi-objective space. We actually do it routinely... </a:t>
            </a:r>
          </a:p>
          <a:p>
            <a:pPr marL="0" indent="0">
              <a:lnSpc>
                <a:spcPct val="120000"/>
              </a:lnSpc>
              <a:spcBef>
                <a:spcPts val="0"/>
              </a:spcBef>
              <a:buNone/>
            </a:pPr>
            <a:r>
              <a:rPr lang="it-IT" sz="2000" smtClean="0"/>
              <a:t>Of course, we are not deterred by knowing that our optimization target is not universal</a:t>
            </a:r>
            <a:endParaRPr lang="it-IT" sz="2000"/>
          </a:p>
        </p:txBody>
      </p:sp>
      <p:pic>
        <p:nvPicPr>
          <p:cNvPr id="4" name="Immagine 3"/>
          <p:cNvPicPr>
            <a:picLocks noChangeAspect="1"/>
          </p:cNvPicPr>
          <p:nvPr/>
        </p:nvPicPr>
        <p:blipFill>
          <a:blip r:embed="rId2"/>
          <a:stretch>
            <a:fillRect/>
          </a:stretch>
        </p:blipFill>
        <p:spPr>
          <a:xfrm>
            <a:off x="8205745" y="78285"/>
            <a:ext cx="3915935" cy="2178436"/>
          </a:xfrm>
          <a:prstGeom prst="rect">
            <a:avLst/>
          </a:prstGeom>
        </p:spPr>
      </p:pic>
      <p:pic>
        <p:nvPicPr>
          <p:cNvPr id="5" name="Immagine 4"/>
          <p:cNvPicPr>
            <a:picLocks noChangeAspect="1"/>
          </p:cNvPicPr>
          <p:nvPr/>
        </p:nvPicPr>
        <p:blipFill>
          <a:blip r:embed="rId3"/>
          <a:stretch>
            <a:fillRect/>
          </a:stretch>
        </p:blipFill>
        <p:spPr>
          <a:xfrm>
            <a:off x="9560905" y="2316088"/>
            <a:ext cx="2560775" cy="1720316"/>
          </a:xfrm>
          <a:prstGeom prst="rect">
            <a:avLst/>
          </a:prstGeom>
        </p:spPr>
      </p:pic>
      <p:pic>
        <p:nvPicPr>
          <p:cNvPr id="6" name="Immagine 5"/>
          <p:cNvPicPr>
            <a:picLocks noChangeAspect="1"/>
          </p:cNvPicPr>
          <p:nvPr/>
        </p:nvPicPr>
        <p:blipFill>
          <a:blip r:embed="rId4"/>
          <a:stretch>
            <a:fillRect/>
          </a:stretch>
        </p:blipFill>
        <p:spPr>
          <a:xfrm>
            <a:off x="294199" y="3204376"/>
            <a:ext cx="2298824" cy="1391478"/>
          </a:xfrm>
          <a:prstGeom prst="rect">
            <a:avLst/>
          </a:prstGeom>
        </p:spPr>
      </p:pic>
      <p:pic>
        <p:nvPicPr>
          <p:cNvPr id="7" name="Immagine 6"/>
          <p:cNvPicPr>
            <a:picLocks noChangeAspect="1"/>
          </p:cNvPicPr>
          <p:nvPr/>
        </p:nvPicPr>
        <p:blipFill>
          <a:blip r:embed="rId5"/>
          <a:stretch>
            <a:fillRect/>
          </a:stretch>
        </p:blipFill>
        <p:spPr>
          <a:xfrm>
            <a:off x="8479486" y="4352523"/>
            <a:ext cx="3642194" cy="1332741"/>
          </a:xfrm>
          <a:prstGeom prst="rect">
            <a:avLst/>
          </a:prstGeom>
        </p:spPr>
      </p:pic>
      <p:pic>
        <p:nvPicPr>
          <p:cNvPr id="8" name="Immagine 7"/>
          <p:cNvPicPr>
            <a:picLocks noChangeAspect="1"/>
          </p:cNvPicPr>
          <p:nvPr/>
        </p:nvPicPr>
        <p:blipFill>
          <a:blip r:embed="rId6"/>
          <a:stretch>
            <a:fillRect/>
          </a:stretch>
        </p:blipFill>
        <p:spPr>
          <a:xfrm>
            <a:off x="294198" y="1614114"/>
            <a:ext cx="1116929" cy="1510493"/>
          </a:xfrm>
          <a:prstGeom prst="rect">
            <a:avLst/>
          </a:prstGeom>
        </p:spPr>
      </p:pic>
      <p:pic>
        <p:nvPicPr>
          <p:cNvPr id="9" name="Immagine 8"/>
          <p:cNvPicPr>
            <a:picLocks noChangeAspect="1"/>
          </p:cNvPicPr>
          <p:nvPr/>
        </p:nvPicPr>
        <p:blipFill>
          <a:blip r:embed="rId7"/>
          <a:stretch>
            <a:fillRect/>
          </a:stretch>
        </p:blipFill>
        <p:spPr>
          <a:xfrm>
            <a:off x="7757920" y="2321301"/>
            <a:ext cx="1741900" cy="1516567"/>
          </a:xfrm>
          <a:prstGeom prst="rect">
            <a:avLst/>
          </a:prstGeom>
        </p:spPr>
      </p:pic>
      <p:pic>
        <p:nvPicPr>
          <p:cNvPr id="10" name="Immagine 9"/>
          <p:cNvPicPr>
            <a:picLocks noChangeAspect="1"/>
          </p:cNvPicPr>
          <p:nvPr/>
        </p:nvPicPr>
        <p:blipFill>
          <a:blip r:embed="rId8"/>
          <a:stretch>
            <a:fillRect/>
          </a:stretch>
        </p:blipFill>
        <p:spPr>
          <a:xfrm>
            <a:off x="1472212" y="1614113"/>
            <a:ext cx="2389231" cy="1518157"/>
          </a:xfrm>
          <a:prstGeom prst="rect">
            <a:avLst/>
          </a:prstGeom>
        </p:spPr>
      </p:pic>
      <p:pic>
        <p:nvPicPr>
          <p:cNvPr id="11" name="Immagine 10"/>
          <p:cNvPicPr>
            <a:picLocks noChangeAspect="1"/>
          </p:cNvPicPr>
          <p:nvPr/>
        </p:nvPicPr>
        <p:blipFill>
          <a:blip r:embed="rId9"/>
          <a:stretch>
            <a:fillRect/>
          </a:stretch>
        </p:blipFill>
        <p:spPr>
          <a:xfrm>
            <a:off x="6241746" y="4355019"/>
            <a:ext cx="2161252" cy="1330245"/>
          </a:xfrm>
          <a:prstGeom prst="rect">
            <a:avLst/>
          </a:prstGeom>
        </p:spPr>
      </p:pic>
      <p:pic>
        <p:nvPicPr>
          <p:cNvPr id="12" name="Immagine 11"/>
          <p:cNvPicPr>
            <a:picLocks noChangeAspect="1"/>
          </p:cNvPicPr>
          <p:nvPr/>
        </p:nvPicPr>
        <p:blipFill>
          <a:blip r:embed="rId10"/>
          <a:stretch>
            <a:fillRect/>
          </a:stretch>
        </p:blipFill>
        <p:spPr>
          <a:xfrm>
            <a:off x="3734706" y="3910650"/>
            <a:ext cx="2445983" cy="1774614"/>
          </a:xfrm>
          <a:prstGeom prst="rect">
            <a:avLst/>
          </a:prstGeom>
        </p:spPr>
      </p:pic>
      <p:pic>
        <p:nvPicPr>
          <p:cNvPr id="13" name="Immagine 12"/>
          <p:cNvPicPr>
            <a:picLocks noChangeAspect="1"/>
          </p:cNvPicPr>
          <p:nvPr/>
        </p:nvPicPr>
        <p:blipFill>
          <a:blip r:embed="rId11"/>
          <a:stretch>
            <a:fillRect/>
          </a:stretch>
        </p:blipFill>
        <p:spPr>
          <a:xfrm>
            <a:off x="3922528" y="1614113"/>
            <a:ext cx="2596162" cy="1510494"/>
          </a:xfrm>
          <a:prstGeom prst="rect">
            <a:avLst/>
          </a:prstGeom>
        </p:spPr>
      </p:pic>
      <p:pic>
        <p:nvPicPr>
          <p:cNvPr id="14" name="Immagine 13"/>
          <p:cNvPicPr>
            <a:picLocks noChangeAspect="1"/>
          </p:cNvPicPr>
          <p:nvPr/>
        </p:nvPicPr>
        <p:blipFill>
          <a:blip r:embed="rId12"/>
          <a:stretch>
            <a:fillRect/>
          </a:stretch>
        </p:blipFill>
        <p:spPr>
          <a:xfrm>
            <a:off x="1435909" y="4348756"/>
            <a:ext cx="2221303" cy="1328845"/>
          </a:xfrm>
          <a:prstGeom prst="rect">
            <a:avLst/>
          </a:prstGeom>
        </p:spPr>
      </p:pic>
      <p:pic>
        <p:nvPicPr>
          <p:cNvPr id="15" name="Immagine 14"/>
          <p:cNvPicPr>
            <a:picLocks noChangeAspect="1"/>
          </p:cNvPicPr>
          <p:nvPr/>
        </p:nvPicPr>
        <p:blipFill>
          <a:blip r:embed="rId13"/>
          <a:stretch>
            <a:fillRect/>
          </a:stretch>
        </p:blipFill>
        <p:spPr>
          <a:xfrm>
            <a:off x="6241746" y="3120116"/>
            <a:ext cx="1455117" cy="1231072"/>
          </a:xfrm>
          <a:prstGeom prst="rect">
            <a:avLst/>
          </a:prstGeom>
        </p:spPr>
      </p:pic>
      <p:sp>
        <p:nvSpPr>
          <p:cNvPr id="18" name="Segnaposto numero diapositiva 17"/>
          <p:cNvSpPr>
            <a:spLocks noGrp="1"/>
          </p:cNvSpPr>
          <p:nvPr>
            <p:ph type="sldNum" sz="quarter" idx="12"/>
          </p:nvPr>
        </p:nvSpPr>
        <p:spPr/>
        <p:txBody>
          <a:bodyPr/>
          <a:lstStyle/>
          <a:p>
            <a:fld id="{C6657B89-A023-4184-86DD-540BD0318D04}" type="slidenum">
              <a:rPr lang="en-US" smtClean="0"/>
              <a:t>26</a:t>
            </a:fld>
            <a:endParaRPr lang="en-US"/>
          </a:p>
        </p:txBody>
      </p:sp>
    </p:spTree>
    <p:extLst>
      <p:ext uri="{BB962C8B-B14F-4D97-AF65-F5344CB8AC3E}">
        <p14:creationId xmlns:p14="http://schemas.microsoft.com/office/powerpoint/2010/main" val="41965295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Recipe for a perfect trigger</a:t>
            </a:r>
            <a:endParaRPr lang="it-IT" b="1">
              <a:solidFill>
                <a:srgbClr val="C00000"/>
              </a:solidFill>
            </a:endParaRPr>
          </a:p>
        </p:txBody>
      </p:sp>
      <p:sp>
        <p:nvSpPr>
          <p:cNvPr id="3" name="Segnaposto contenuto 2"/>
          <p:cNvSpPr>
            <a:spLocks noGrp="1"/>
          </p:cNvSpPr>
          <p:nvPr>
            <p:ph idx="1"/>
          </p:nvPr>
        </p:nvSpPr>
        <p:spPr>
          <a:xfrm>
            <a:off x="838200" y="1758156"/>
            <a:ext cx="10515600" cy="1410556"/>
          </a:xfrm>
        </p:spPr>
        <p:txBody>
          <a:bodyPr>
            <a:normAutofit/>
          </a:bodyPr>
          <a:lstStyle/>
          <a:p>
            <a:pPr marL="0" indent="0">
              <a:buNone/>
            </a:pPr>
            <a:r>
              <a:rPr lang="it-IT" smtClean="0"/>
              <a:t>Similarly, we </a:t>
            </a:r>
            <a:r>
              <a:rPr lang="it-IT" smtClean="0">
                <a:solidFill>
                  <a:srgbClr val="0070C0"/>
                </a:solidFill>
              </a:rPr>
              <a:t>are</a:t>
            </a:r>
            <a:r>
              <a:rPr lang="it-IT" smtClean="0"/>
              <a:t> actually </a:t>
            </a:r>
            <a:r>
              <a:rPr lang="it-IT" i="1" smtClean="0">
                <a:solidFill>
                  <a:srgbClr val="0070C0"/>
                </a:solidFill>
              </a:rPr>
              <a:t>used</a:t>
            </a:r>
            <a:r>
              <a:rPr lang="it-IT" smtClean="0">
                <a:solidFill>
                  <a:srgbClr val="0070C0"/>
                </a:solidFill>
              </a:rPr>
              <a:t> to create multi-target optimization strategies</a:t>
            </a:r>
            <a:r>
              <a:rPr lang="it-IT" smtClean="0"/>
              <a:t>, e.g. when we allocate resources for the trigger menu of a collider detector.</a:t>
            </a:r>
          </a:p>
          <a:p>
            <a:pPr marL="0" indent="0">
              <a:buNone/>
            </a:pPr>
            <a:endParaRPr lang="it-IT"/>
          </a:p>
          <a:p>
            <a:pPr marL="0" indent="0">
              <a:buNone/>
            </a:pPr>
            <a:endParaRPr lang="it-IT"/>
          </a:p>
        </p:txBody>
      </p:sp>
      <p:pic>
        <p:nvPicPr>
          <p:cNvPr id="4" name="Immagine 3"/>
          <p:cNvPicPr>
            <a:picLocks noChangeAspect="1"/>
          </p:cNvPicPr>
          <p:nvPr/>
        </p:nvPicPr>
        <p:blipFill>
          <a:blip r:embed="rId2"/>
          <a:stretch>
            <a:fillRect/>
          </a:stretch>
        </p:blipFill>
        <p:spPr>
          <a:xfrm>
            <a:off x="8939694" y="4579950"/>
            <a:ext cx="3181405" cy="2202511"/>
          </a:xfrm>
          <a:prstGeom prst="rect">
            <a:avLst/>
          </a:prstGeom>
        </p:spPr>
      </p:pic>
      <p:pic>
        <p:nvPicPr>
          <p:cNvPr id="5" name="Immagine 4"/>
          <p:cNvPicPr>
            <a:picLocks noChangeAspect="1"/>
          </p:cNvPicPr>
          <p:nvPr/>
        </p:nvPicPr>
        <p:blipFill>
          <a:blip r:embed="rId3"/>
          <a:stretch>
            <a:fillRect/>
          </a:stretch>
        </p:blipFill>
        <p:spPr>
          <a:xfrm>
            <a:off x="10402014" y="2753878"/>
            <a:ext cx="1719085" cy="1758604"/>
          </a:xfrm>
          <a:prstGeom prst="rect">
            <a:avLst/>
          </a:prstGeom>
        </p:spPr>
      </p:pic>
      <p:pic>
        <p:nvPicPr>
          <p:cNvPr id="6" name="Immagine 5"/>
          <p:cNvPicPr>
            <a:picLocks noChangeAspect="1"/>
          </p:cNvPicPr>
          <p:nvPr/>
        </p:nvPicPr>
        <p:blipFill>
          <a:blip r:embed="rId4"/>
          <a:stretch>
            <a:fillRect/>
          </a:stretch>
        </p:blipFill>
        <p:spPr>
          <a:xfrm>
            <a:off x="5429839" y="2753878"/>
            <a:ext cx="3437577" cy="2430557"/>
          </a:xfrm>
          <a:prstGeom prst="rect">
            <a:avLst/>
          </a:prstGeom>
        </p:spPr>
      </p:pic>
      <p:sp>
        <p:nvSpPr>
          <p:cNvPr id="7" name="CasellaDiTesto 6"/>
          <p:cNvSpPr txBox="1"/>
          <p:nvPr/>
        </p:nvSpPr>
        <p:spPr>
          <a:xfrm>
            <a:off x="340360" y="4419321"/>
            <a:ext cx="7356501" cy="2523768"/>
          </a:xfrm>
          <a:prstGeom prst="rect">
            <a:avLst/>
          </a:prstGeom>
          <a:noFill/>
        </p:spPr>
        <p:txBody>
          <a:bodyPr wrap="none" rtlCol="0">
            <a:spAutoFit/>
          </a:bodyPr>
          <a:lstStyle/>
          <a:p>
            <a:r>
              <a:rPr lang="it-IT" sz="2000" smtClean="0"/>
              <a:t>Consider </a:t>
            </a:r>
            <a:r>
              <a:rPr lang="it-IT" sz="2000"/>
              <a:t>CDF, Run 1 (1992-96): taking in </a:t>
            </a:r>
          </a:p>
          <a:p>
            <a:r>
              <a:rPr lang="it-IT" sz="2000"/>
              <a:t>a rate of </a:t>
            </a:r>
            <a:r>
              <a:rPr lang="it-IT" sz="2000" smtClean="0"/>
              <a:t>300 kHz </a:t>
            </a:r>
            <a:r>
              <a:rPr lang="it-IT" sz="2000"/>
              <a:t>of proton-antiproton </a:t>
            </a:r>
          </a:p>
          <a:p>
            <a:r>
              <a:rPr lang="it-IT" sz="2000" smtClean="0"/>
              <a:t>collisions </a:t>
            </a:r>
            <a:r>
              <a:rPr lang="it-IT" sz="2000"/>
              <a:t>and having to select 50 </a:t>
            </a:r>
            <a:r>
              <a:rPr lang="it-IT" sz="2000" smtClean="0"/>
              <a:t>Hz</a:t>
            </a:r>
            <a:endParaRPr lang="it-IT" sz="2000"/>
          </a:p>
          <a:p>
            <a:r>
              <a:rPr lang="it-IT" sz="2000" smtClean="0"/>
              <a:t>of writable data created </a:t>
            </a:r>
            <a:r>
              <a:rPr lang="it-IT" sz="2000"/>
              <a:t>some of the </a:t>
            </a:r>
            <a:endParaRPr lang="it-IT" sz="2000" smtClean="0"/>
          </a:p>
          <a:p>
            <a:r>
              <a:rPr lang="it-IT" sz="2000" smtClean="0"/>
              <a:t>most </a:t>
            </a:r>
            <a:r>
              <a:rPr lang="it-IT" sz="2000"/>
              <a:t>heated </a:t>
            </a:r>
            <a:r>
              <a:rPr lang="it-IT" sz="2000" smtClean="0"/>
              <a:t>scientifically-driven, rationally motivated, painfully well </a:t>
            </a:r>
          </a:p>
          <a:p>
            <a:r>
              <a:rPr lang="it-IT" sz="2000" smtClean="0"/>
              <a:t>argumented </a:t>
            </a:r>
            <a:r>
              <a:rPr lang="it-IT" sz="2000"/>
              <a:t>debates I ever </a:t>
            </a:r>
            <a:r>
              <a:rPr lang="it-IT" sz="2000" smtClean="0"/>
              <a:t>listened to. </a:t>
            </a:r>
            <a:r>
              <a:rPr lang="it-IT" sz="2000" smtClean="0">
                <a:solidFill>
                  <a:srgbClr val="0070C0"/>
                </a:solidFill>
              </a:rPr>
              <a:t>The </a:t>
            </a:r>
            <a:r>
              <a:rPr lang="it-IT" sz="2000">
                <a:solidFill>
                  <a:srgbClr val="0070C0"/>
                </a:solidFill>
              </a:rPr>
              <a:t>top quark had to be </a:t>
            </a:r>
            <a:endParaRPr lang="it-IT" sz="2000" smtClean="0">
              <a:solidFill>
                <a:srgbClr val="0070C0"/>
              </a:solidFill>
            </a:endParaRPr>
          </a:p>
          <a:p>
            <a:r>
              <a:rPr lang="it-IT" sz="2000" smtClean="0">
                <a:solidFill>
                  <a:srgbClr val="0070C0"/>
                </a:solidFill>
              </a:rPr>
              <a:t>discovered</a:t>
            </a:r>
            <a:r>
              <a:rPr lang="it-IT" sz="2000">
                <a:solidFill>
                  <a:srgbClr val="0070C0"/>
                </a:solidFill>
              </a:rPr>
              <a:t>, but it was not the </a:t>
            </a:r>
            <a:r>
              <a:rPr lang="it-IT" sz="2000" smtClean="0">
                <a:solidFill>
                  <a:srgbClr val="0070C0"/>
                </a:solidFill>
              </a:rPr>
              <a:t>only </a:t>
            </a:r>
            <a:r>
              <a:rPr lang="it-IT" sz="2000">
                <a:solidFill>
                  <a:srgbClr val="0070C0"/>
                </a:solidFill>
              </a:rPr>
              <a:t>goal of the experiment...</a:t>
            </a:r>
          </a:p>
          <a:p>
            <a:endParaRPr lang="it-IT"/>
          </a:p>
        </p:txBody>
      </p:sp>
      <p:pic>
        <p:nvPicPr>
          <p:cNvPr id="8" name="Immagine 7"/>
          <p:cNvPicPr>
            <a:picLocks noChangeAspect="1"/>
          </p:cNvPicPr>
          <p:nvPr/>
        </p:nvPicPr>
        <p:blipFill>
          <a:blip r:embed="rId5"/>
          <a:stretch>
            <a:fillRect/>
          </a:stretch>
        </p:blipFill>
        <p:spPr>
          <a:xfrm>
            <a:off x="8928482" y="2753878"/>
            <a:ext cx="1412466" cy="1758604"/>
          </a:xfrm>
          <a:prstGeom prst="rect">
            <a:avLst/>
          </a:prstGeom>
        </p:spPr>
      </p:pic>
      <p:sp>
        <p:nvSpPr>
          <p:cNvPr id="11" name="Segnaposto numero diapositiva 10"/>
          <p:cNvSpPr>
            <a:spLocks noGrp="1"/>
          </p:cNvSpPr>
          <p:nvPr>
            <p:ph type="sldNum" sz="quarter" idx="12"/>
          </p:nvPr>
        </p:nvSpPr>
        <p:spPr/>
        <p:txBody>
          <a:bodyPr/>
          <a:lstStyle/>
          <a:p>
            <a:fld id="{C6657B89-A023-4184-86DD-540BD0318D04}" type="slidenum">
              <a:rPr lang="en-US" smtClean="0"/>
              <a:t>27</a:t>
            </a:fld>
            <a:endParaRPr lang="en-US"/>
          </a:p>
        </p:txBody>
      </p:sp>
    </p:spTree>
    <p:extLst>
      <p:ext uri="{BB962C8B-B14F-4D97-AF65-F5344CB8AC3E}">
        <p14:creationId xmlns:p14="http://schemas.microsoft.com/office/powerpoint/2010/main" val="39297223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Recipe for a perfect detector</a:t>
            </a:r>
            <a:endParaRPr lang="it-IT" b="1">
              <a:solidFill>
                <a:srgbClr val="C00000"/>
              </a:solidFill>
            </a:endParaRPr>
          </a:p>
        </p:txBody>
      </p:sp>
      <p:sp>
        <p:nvSpPr>
          <p:cNvPr id="3" name="Segnaposto contenuto 2"/>
          <p:cNvSpPr>
            <a:spLocks noGrp="1"/>
          </p:cNvSpPr>
          <p:nvPr>
            <p:ph idx="1"/>
          </p:nvPr>
        </p:nvSpPr>
        <p:spPr>
          <a:xfrm>
            <a:off x="649664" y="1872759"/>
            <a:ext cx="6646682" cy="4351338"/>
          </a:xfrm>
        </p:spPr>
        <p:txBody>
          <a:bodyPr>
            <a:normAutofit fontScale="77500" lnSpcReduction="20000"/>
          </a:bodyPr>
          <a:lstStyle/>
          <a:p>
            <a:pPr marL="514350" indent="-514350">
              <a:buFont typeface="+mj-lt"/>
              <a:buAutoNum type="arabicPeriod"/>
            </a:pPr>
            <a:r>
              <a:rPr lang="it-IT" smtClean="0"/>
              <a:t>Assess your total budget and time-to-completion</a:t>
            </a:r>
          </a:p>
          <a:p>
            <a:pPr marL="514350" indent="-514350">
              <a:buFont typeface="+mj-lt"/>
              <a:buAutoNum type="arabicPeriod"/>
            </a:pPr>
            <a:r>
              <a:rPr lang="it-IT" smtClean="0"/>
              <a:t>Model as a steep function the cost of overriding budget or time</a:t>
            </a:r>
          </a:p>
          <a:p>
            <a:pPr marL="514350" indent="-514350">
              <a:buFont typeface="+mj-lt"/>
              <a:buAutoNum type="arabicPeriod"/>
            </a:pPr>
            <a:r>
              <a:rPr lang="it-IT" smtClean="0"/>
              <a:t>Assess the scientific impact of each achievable scientific results, optionally as a continuous function of their precision</a:t>
            </a:r>
          </a:p>
          <a:p>
            <a:pPr marL="514350" indent="-514350">
              <a:buFont typeface="+mj-lt"/>
              <a:buAutoNum type="arabicPeriod"/>
            </a:pPr>
            <a:r>
              <a:rPr lang="it-IT" smtClean="0">
                <a:solidFill>
                  <a:srgbClr val="0070C0"/>
                </a:solidFill>
              </a:rPr>
              <a:t>Create a differentiable model</a:t>
            </a:r>
            <a:r>
              <a:rPr lang="it-IT" smtClean="0"/>
              <a:t> of the geometry, the components, the information-extraction procedures, and the utility function</a:t>
            </a:r>
          </a:p>
          <a:p>
            <a:pPr marL="514350" indent="-514350">
              <a:buFont typeface="+mj-lt"/>
              <a:buAutoNum type="arabicPeriod"/>
            </a:pPr>
            <a:r>
              <a:rPr lang="it-IT" smtClean="0"/>
              <a:t>Construct a pipeline with those modules, </a:t>
            </a:r>
            <a:r>
              <a:rPr lang="it-IT" smtClean="0">
                <a:solidFill>
                  <a:srgbClr val="0070C0"/>
                </a:solidFill>
              </a:rPr>
              <a:t>enabling backpropagation and gradient descent</a:t>
            </a:r>
            <a:r>
              <a:rPr lang="it-IT" smtClean="0"/>
              <a:t> functionality</a:t>
            </a:r>
          </a:p>
          <a:p>
            <a:pPr marL="514350" indent="-514350">
              <a:buFont typeface="+mj-lt"/>
              <a:buAutoNum type="arabicPeriod"/>
            </a:pPr>
            <a:r>
              <a:rPr lang="it-IT" smtClean="0"/>
              <a:t>Let the chain rule of differential calculus do the hard work for you </a:t>
            </a:r>
          </a:p>
          <a:p>
            <a:pPr marL="514350" indent="-514350">
              <a:buFont typeface="+mj-lt"/>
              <a:buAutoNum type="arabicPeriod"/>
            </a:pPr>
            <a:endParaRPr lang="it-IT"/>
          </a:p>
        </p:txBody>
      </p:sp>
      <p:pic>
        <p:nvPicPr>
          <p:cNvPr id="4" name="Immagine 3"/>
          <p:cNvPicPr>
            <a:picLocks noChangeAspect="1"/>
          </p:cNvPicPr>
          <p:nvPr/>
        </p:nvPicPr>
        <p:blipFill>
          <a:blip r:embed="rId2"/>
          <a:stretch>
            <a:fillRect/>
          </a:stretch>
        </p:blipFill>
        <p:spPr>
          <a:xfrm>
            <a:off x="7545845" y="430134"/>
            <a:ext cx="4551483" cy="5494795"/>
          </a:xfrm>
          <a:prstGeom prst="rect">
            <a:avLst/>
          </a:prstGeom>
        </p:spPr>
      </p:pic>
      <p:sp>
        <p:nvSpPr>
          <p:cNvPr id="5" name="Segnaposto data 4"/>
          <p:cNvSpPr>
            <a:spLocks noGrp="1"/>
          </p:cNvSpPr>
          <p:nvPr>
            <p:ph type="dt" sz="half" idx="10"/>
          </p:nvPr>
        </p:nvSpPr>
        <p:spPr/>
        <p:txBody>
          <a:bodyPr/>
          <a:lstStyle/>
          <a:p>
            <a:r>
              <a:rPr lang="it-IT" smtClean="0"/>
              <a:t>11/02/2021</a:t>
            </a:r>
            <a:endParaRPr lang="en-US"/>
          </a:p>
        </p:txBody>
      </p:sp>
      <p:sp>
        <p:nvSpPr>
          <p:cNvPr id="7" name="Segnaposto numero diapositiva 6"/>
          <p:cNvSpPr>
            <a:spLocks noGrp="1"/>
          </p:cNvSpPr>
          <p:nvPr>
            <p:ph type="sldNum" sz="quarter" idx="12"/>
          </p:nvPr>
        </p:nvSpPr>
        <p:spPr/>
        <p:txBody>
          <a:bodyPr/>
          <a:lstStyle/>
          <a:p>
            <a:fld id="{C6657B89-A023-4184-86DD-540BD0318D04}" type="slidenum">
              <a:rPr lang="en-US" smtClean="0"/>
              <a:t>28</a:t>
            </a:fld>
            <a:endParaRPr lang="en-US"/>
          </a:p>
        </p:txBody>
      </p:sp>
      <p:sp>
        <p:nvSpPr>
          <p:cNvPr id="8" name="Segnaposto piè di pagina 7"/>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20348241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err="1" smtClean="0">
                <a:solidFill>
                  <a:srgbClr val="C00000"/>
                </a:solidFill>
              </a:rPr>
              <a:t>Makeshift</a:t>
            </a:r>
            <a:r>
              <a:rPr lang="it-IT" b="1" smtClean="0">
                <a:solidFill>
                  <a:srgbClr val="C00000"/>
                </a:solidFill>
              </a:rPr>
              <a:t> surrogates of objectives</a:t>
            </a:r>
            <a:endParaRPr lang="it-IT" b="1" dirty="0">
              <a:solidFill>
                <a:srgbClr val="C00000"/>
              </a:solidFill>
            </a:endParaRPr>
          </a:p>
        </p:txBody>
      </p:sp>
      <p:sp>
        <p:nvSpPr>
          <p:cNvPr id="3" name="Segnaposto contenuto 2"/>
          <p:cNvSpPr>
            <a:spLocks noGrp="1"/>
          </p:cNvSpPr>
          <p:nvPr>
            <p:ph idx="1"/>
          </p:nvPr>
        </p:nvSpPr>
        <p:spPr>
          <a:xfrm>
            <a:off x="838200" y="1825624"/>
            <a:ext cx="10515600" cy="5032376"/>
          </a:xfrm>
        </p:spPr>
        <p:txBody>
          <a:bodyPr>
            <a:noAutofit/>
          </a:bodyPr>
          <a:lstStyle/>
          <a:p>
            <a:pPr marL="0" indent="0">
              <a:buNone/>
            </a:pPr>
            <a:r>
              <a:rPr lang="en-GB" sz="2000"/>
              <a:t>W</a:t>
            </a:r>
            <a:r>
              <a:rPr lang="en-GB" sz="2000" smtClean="0"/>
              <a:t>hen </a:t>
            </a:r>
            <a:r>
              <a:rPr lang="en-GB" sz="2000" dirty="0"/>
              <a:t>we design the sensors for a tracking device, operate choices on budget allocations, define requirements </a:t>
            </a:r>
            <a:r>
              <a:rPr lang="en-GB" sz="2000"/>
              <a:t>for </a:t>
            </a:r>
            <a:r>
              <a:rPr lang="en-GB" sz="2000" smtClean="0"/>
              <a:t>the resolution </a:t>
            </a:r>
            <a:r>
              <a:rPr lang="en-GB" sz="2000" dirty="0"/>
              <a:t>of detection elements, or choose composition and </a:t>
            </a:r>
            <a:r>
              <a:rPr lang="en-GB" sz="2000"/>
              <a:t>layout </a:t>
            </a:r>
            <a:r>
              <a:rPr lang="en-GB" sz="2000" smtClean="0"/>
              <a:t>of </a:t>
            </a:r>
            <a:r>
              <a:rPr lang="en-GB" sz="2000" smtClean="0"/>
              <a:t>calorimeter </a:t>
            </a:r>
            <a:r>
              <a:rPr lang="en-GB" sz="2000" dirty="0"/>
              <a:t>cells, </a:t>
            </a:r>
            <a:r>
              <a:rPr lang="en-GB" sz="2000" b="1"/>
              <a:t>we </a:t>
            </a:r>
            <a:r>
              <a:rPr lang="en-GB" sz="2000" b="1" smtClean="0"/>
              <a:t>pick a working </a:t>
            </a:r>
            <a:r>
              <a:rPr lang="en-GB" sz="2000" b="1" dirty="0"/>
              <a:t>point in a loosely-constrained feature space of hundreds of dimensions</a:t>
            </a:r>
            <a:r>
              <a:rPr lang="en-GB" sz="2000"/>
              <a:t>. </a:t>
            </a:r>
            <a:r>
              <a:rPr lang="en-GB" sz="2000" smtClean="0"/>
              <a:t>Picking the optimal point is </a:t>
            </a:r>
            <a:r>
              <a:rPr lang="en-GB" sz="2000" smtClean="0">
                <a:solidFill>
                  <a:srgbClr val="0070C0"/>
                </a:solidFill>
              </a:rPr>
              <a:t>clearly a super-human task</a:t>
            </a:r>
            <a:r>
              <a:rPr lang="en-GB" sz="2000" smtClean="0"/>
              <a:t>. </a:t>
            </a:r>
            <a:endParaRPr lang="en-GB" sz="2000" dirty="0" smtClean="0"/>
          </a:p>
          <a:p>
            <a:pPr marL="0" indent="0">
              <a:buNone/>
            </a:pPr>
            <a:endParaRPr lang="en-GB" sz="2000" smtClean="0"/>
          </a:p>
          <a:p>
            <a:pPr marL="0" indent="0">
              <a:buNone/>
            </a:pPr>
            <a:r>
              <a:rPr lang="en-GB" sz="2000" smtClean="0"/>
              <a:t>Because </a:t>
            </a:r>
            <a:r>
              <a:rPr lang="en-GB" sz="2000" dirty="0"/>
              <a:t>of that, </a:t>
            </a:r>
            <a:r>
              <a:rPr lang="en-GB" sz="2000" dirty="0">
                <a:solidFill>
                  <a:srgbClr val="0070C0"/>
                </a:solidFill>
              </a:rPr>
              <a:t>we set our aim on makeshift surrogates of our real objectives</a:t>
            </a:r>
            <a:r>
              <a:rPr lang="en-GB" sz="2000" dirty="0"/>
              <a:t>. </a:t>
            </a:r>
            <a:endParaRPr lang="en-GB" sz="2000" dirty="0" smtClean="0"/>
          </a:p>
          <a:p>
            <a:r>
              <a:rPr lang="en-GB" sz="2000" smtClean="0"/>
              <a:t>E.g., </a:t>
            </a:r>
            <a:r>
              <a:rPr lang="en-GB" sz="2000" dirty="0" smtClean="0"/>
              <a:t>we </a:t>
            </a:r>
            <a:r>
              <a:rPr lang="en-GB" sz="2000" dirty="0"/>
              <a:t>might desire our objective to be “</a:t>
            </a:r>
            <a:r>
              <a:rPr lang="en-GB" sz="2000" i="1" dirty="0"/>
              <a:t>the highest precision on the Higgs boson self-couplings our budget can ensure</a:t>
            </a:r>
            <a:r>
              <a:rPr lang="en-GB" sz="2000" dirty="0"/>
              <a:t>”, </a:t>
            </a:r>
            <a:r>
              <a:rPr lang="en-GB" sz="2000" dirty="0" smtClean="0"/>
              <a:t>but all we can do </a:t>
            </a:r>
            <a:r>
              <a:rPr lang="en-GB" sz="2000" smtClean="0"/>
              <a:t>is stick </a:t>
            </a:r>
            <a:r>
              <a:rPr lang="en-GB" sz="2000"/>
              <a:t>to </a:t>
            </a:r>
            <a:r>
              <a:rPr lang="en-GB" sz="2000" smtClean="0"/>
              <a:t>useful proxies suggested by past </a:t>
            </a:r>
            <a:r>
              <a:rPr lang="en-GB" sz="2000" dirty="0"/>
              <a:t>experience, and rather focus on the “</a:t>
            </a:r>
            <a:r>
              <a:rPr lang="en-GB" sz="2000" i="1" dirty="0"/>
              <a:t>highest achievable energy resolution for isolated photons</a:t>
            </a:r>
            <a:r>
              <a:rPr lang="en-GB" sz="2000" dirty="0"/>
              <a:t>”, ignoring the rest of the parameter </a:t>
            </a:r>
            <a:r>
              <a:rPr lang="en-GB" sz="2000" smtClean="0"/>
              <a:t>space </a:t>
            </a:r>
          </a:p>
          <a:p>
            <a:r>
              <a:rPr lang="en-GB" sz="2000" smtClean="0"/>
              <a:t>Our </a:t>
            </a:r>
            <a:r>
              <a:rPr lang="en-GB" sz="2000" dirty="0"/>
              <a:t>simulations only allow us to probe the result of specific choices, </a:t>
            </a:r>
            <a:r>
              <a:rPr lang="en-GB" sz="2000" dirty="0">
                <a:solidFill>
                  <a:srgbClr val="0070C0"/>
                </a:solidFill>
              </a:rPr>
              <a:t>not to </a:t>
            </a:r>
            <a:r>
              <a:rPr lang="en-GB" sz="2000">
                <a:solidFill>
                  <a:srgbClr val="0070C0"/>
                </a:solidFill>
              </a:rPr>
              <a:t>map </a:t>
            </a:r>
            <a:r>
              <a:rPr lang="en-GB" sz="2000" smtClean="0">
                <a:solidFill>
                  <a:srgbClr val="0070C0"/>
                </a:solidFill>
              </a:rPr>
              <a:t>interdependencies</a:t>
            </a:r>
            <a:r>
              <a:rPr lang="en-GB" sz="2000" smtClean="0"/>
              <a:t>. </a:t>
            </a:r>
            <a:endParaRPr lang="en-GB" sz="2000" dirty="0"/>
          </a:p>
          <a:p>
            <a:pPr marL="0" indent="0">
              <a:buNone/>
            </a:pPr>
            <a:endParaRPr lang="en-GB" sz="2000" dirty="0"/>
          </a:p>
          <a:p>
            <a:endParaRPr lang="it-IT" sz="2000" dirty="0"/>
          </a:p>
        </p:txBody>
      </p:sp>
      <p:sp>
        <p:nvSpPr>
          <p:cNvPr id="4" name="Rettangolo 3"/>
          <p:cNvSpPr/>
          <p:nvPr/>
        </p:nvSpPr>
        <p:spPr>
          <a:xfrm rot="20641380">
            <a:off x="3012440" y="3864292"/>
            <a:ext cx="6167120" cy="2011680"/>
          </a:xfrm>
          <a:prstGeom prst="rect">
            <a:avLst/>
          </a:prstGeom>
          <a:solidFill>
            <a:srgbClr val="FFC000">
              <a:alpha val="7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a:solidFill>
                  <a:srgbClr val="C00000"/>
                </a:solidFill>
              </a:rPr>
              <a:t>Evolving from </a:t>
            </a:r>
            <a:r>
              <a:rPr lang="en-GB" sz="2800" smtClean="0">
                <a:solidFill>
                  <a:srgbClr val="C00000"/>
                </a:solidFill>
              </a:rPr>
              <a:t>this </a:t>
            </a:r>
            <a:r>
              <a:rPr lang="en-GB" sz="2800" i="1">
                <a:solidFill>
                  <a:srgbClr val="C00000"/>
                </a:solidFill>
              </a:rPr>
              <a:t>modus operandi</a:t>
            </a:r>
            <a:r>
              <a:rPr lang="en-GB" sz="2800">
                <a:solidFill>
                  <a:srgbClr val="C00000"/>
                </a:solidFill>
              </a:rPr>
              <a:t> </a:t>
            </a:r>
            <a:r>
              <a:rPr lang="en-GB" sz="2800" smtClean="0">
                <a:solidFill>
                  <a:srgbClr val="C00000"/>
                </a:solidFill>
              </a:rPr>
              <a:t>to </a:t>
            </a:r>
            <a:r>
              <a:rPr lang="en-GB" sz="2800">
                <a:solidFill>
                  <a:srgbClr val="C00000"/>
                </a:solidFill>
              </a:rPr>
              <a:t>directly goal-informed </a:t>
            </a:r>
            <a:r>
              <a:rPr lang="en-GB" sz="2800" smtClean="0">
                <a:solidFill>
                  <a:srgbClr val="C00000"/>
                </a:solidFill>
              </a:rPr>
              <a:t>decisions </a:t>
            </a:r>
            <a:r>
              <a:rPr lang="en-GB" sz="2800">
                <a:solidFill>
                  <a:srgbClr val="C00000"/>
                </a:solidFill>
              </a:rPr>
              <a:t>enables </a:t>
            </a:r>
            <a:r>
              <a:rPr lang="en-GB" sz="2800">
                <a:solidFill>
                  <a:srgbClr val="0070C0"/>
                </a:solidFill>
              </a:rPr>
              <a:t>potentially enormous performance gains. </a:t>
            </a:r>
            <a:endParaRPr lang="it-IT" sz="2800" dirty="0">
              <a:solidFill>
                <a:srgbClr val="0070C0"/>
              </a:solidFill>
            </a:endParaRPr>
          </a:p>
        </p:txBody>
      </p:sp>
      <p:sp>
        <p:nvSpPr>
          <p:cNvPr id="5" name="Segnaposto data 4"/>
          <p:cNvSpPr>
            <a:spLocks noGrp="1"/>
          </p:cNvSpPr>
          <p:nvPr>
            <p:ph type="dt" sz="half" idx="10"/>
          </p:nvPr>
        </p:nvSpPr>
        <p:spPr/>
        <p:txBody>
          <a:bodyPr/>
          <a:lstStyle/>
          <a:p>
            <a:r>
              <a:rPr lang="it-IT" smtClean="0"/>
              <a:t>11/02/2021</a:t>
            </a:r>
            <a:endParaRPr lang="en-US"/>
          </a:p>
        </p:txBody>
      </p:sp>
      <p:sp>
        <p:nvSpPr>
          <p:cNvPr id="7" name="Segnaposto numero diapositiva 6"/>
          <p:cNvSpPr>
            <a:spLocks noGrp="1"/>
          </p:cNvSpPr>
          <p:nvPr>
            <p:ph type="sldNum" sz="quarter" idx="12"/>
          </p:nvPr>
        </p:nvSpPr>
        <p:spPr/>
        <p:txBody>
          <a:bodyPr/>
          <a:lstStyle/>
          <a:p>
            <a:fld id="{C6657B89-A023-4184-86DD-540BD0318D04}" type="slidenum">
              <a:rPr lang="en-US" smtClean="0"/>
              <a:t>29</a:t>
            </a:fld>
            <a:endParaRPr lang="en-US"/>
          </a:p>
        </p:txBody>
      </p:sp>
      <p:sp>
        <p:nvSpPr>
          <p:cNvPr id="8" name="Segnaposto piè di pagina 7"/>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331187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C00000"/>
                </a:solidFill>
              </a:rPr>
              <a:t>A </a:t>
            </a:r>
            <a:r>
              <a:rPr lang="it-IT" b="1" dirty="0" err="1" smtClean="0">
                <a:solidFill>
                  <a:srgbClr val="C00000"/>
                </a:solidFill>
              </a:rPr>
              <a:t>Five</a:t>
            </a:r>
            <a:r>
              <a:rPr lang="it-IT" b="1" dirty="0" smtClean="0">
                <a:solidFill>
                  <a:srgbClr val="C00000"/>
                </a:solidFill>
              </a:rPr>
              <a:t>-Slide </a:t>
            </a:r>
            <a:r>
              <a:rPr lang="it-IT" b="1" dirty="0" err="1" smtClean="0">
                <a:solidFill>
                  <a:srgbClr val="C00000"/>
                </a:solidFill>
              </a:rPr>
              <a:t>History</a:t>
            </a:r>
            <a:r>
              <a:rPr lang="it-IT" b="1" dirty="0" smtClean="0">
                <a:solidFill>
                  <a:srgbClr val="C00000"/>
                </a:solidFill>
              </a:rPr>
              <a:t> of AI : 1 – the </a:t>
            </a:r>
            <a:r>
              <a:rPr lang="it-IT" b="1" dirty="0" err="1" smtClean="0">
                <a:solidFill>
                  <a:srgbClr val="C00000"/>
                </a:solidFill>
              </a:rPr>
              <a:t>Origins</a:t>
            </a:r>
            <a:endParaRPr lang="it-IT" b="1" dirty="0">
              <a:solidFill>
                <a:srgbClr val="C00000"/>
              </a:solidFill>
            </a:endParaRPr>
          </a:p>
        </p:txBody>
      </p:sp>
      <p:sp>
        <p:nvSpPr>
          <p:cNvPr id="3" name="Segnaposto contenuto 2"/>
          <p:cNvSpPr>
            <a:spLocks noGrp="1"/>
          </p:cNvSpPr>
          <p:nvPr>
            <p:ph idx="1"/>
          </p:nvPr>
        </p:nvSpPr>
        <p:spPr>
          <a:xfrm>
            <a:off x="391886" y="2106385"/>
            <a:ext cx="8645110" cy="4572615"/>
          </a:xfrm>
        </p:spPr>
        <p:txBody>
          <a:bodyPr>
            <a:normAutofit fontScale="85000" lnSpcReduction="20000"/>
          </a:bodyPr>
          <a:lstStyle/>
          <a:p>
            <a:pPr marL="0" indent="0">
              <a:buNone/>
            </a:pPr>
            <a:r>
              <a:rPr lang="it-IT" dirty="0" smtClean="0"/>
              <a:t>The idea of </a:t>
            </a:r>
            <a:r>
              <a:rPr lang="it-IT" dirty="0" err="1" smtClean="0"/>
              <a:t>artificial</a:t>
            </a:r>
            <a:r>
              <a:rPr lang="it-IT" dirty="0" smtClean="0"/>
              <a:t> intelligence in </a:t>
            </a:r>
            <a:r>
              <a:rPr lang="it-IT" dirty="0" err="1" smtClean="0"/>
              <a:t>ancient</a:t>
            </a:r>
            <a:r>
              <a:rPr lang="it-IT" dirty="0" smtClean="0"/>
              <a:t> </a:t>
            </a:r>
            <a:r>
              <a:rPr lang="it-IT" dirty="0" err="1" smtClean="0"/>
              <a:t>history</a:t>
            </a:r>
            <a:r>
              <a:rPr lang="it-IT" dirty="0" smtClean="0"/>
              <a:t> </a:t>
            </a:r>
            <a:r>
              <a:rPr lang="it-IT" dirty="0" err="1" smtClean="0"/>
              <a:t>is</a:t>
            </a:r>
            <a:r>
              <a:rPr lang="it-IT" dirty="0" smtClean="0"/>
              <a:t> </a:t>
            </a:r>
            <a:r>
              <a:rPr lang="it-IT" dirty="0" err="1" smtClean="0"/>
              <a:t>only</a:t>
            </a:r>
            <a:r>
              <a:rPr lang="it-IT" dirty="0" smtClean="0"/>
              <a:t> </a:t>
            </a:r>
            <a:r>
              <a:rPr lang="it-IT" dirty="0" err="1" smtClean="0"/>
              <a:t>found</a:t>
            </a:r>
            <a:r>
              <a:rPr lang="it-IT" dirty="0" smtClean="0"/>
              <a:t> </a:t>
            </a:r>
            <a:r>
              <a:rPr lang="it-IT" dirty="0" err="1" smtClean="0"/>
              <a:t>connected</a:t>
            </a:r>
            <a:r>
              <a:rPr lang="it-IT" dirty="0" smtClean="0"/>
              <a:t> with </a:t>
            </a:r>
            <a:r>
              <a:rPr lang="it-IT" dirty="0" err="1" smtClean="0"/>
              <a:t>that</a:t>
            </a:r>
            <a:r>
              <a:rPr lang="it-IT" dirty="0" smtClean="0"/>
              <a:t> of </a:t>
            </a:r>
            <a:r>
              <a:rPr lang="it-IT" dirty="0" err="1" smtClean="0"/>
              <a:t>creating</a:t>
            </a:r>
            <a:r>
              <a:rPr lang="it-IT" dirty="0" smtClean="0"/>
              <a:t> life from </a:t>
            </a:r>
            <a:r>
              <a:rPr lang="it-IT" dirty="0" err="1" smtClean="0"/>
              <a:t>unanimated</a:t>
            </a:r>
            <a:r>
              <a:rPr lang="it-IT" dirty="0" smtClean="0"/>
              <a:t> </a:t>
            </a:r>
            <a:r>
              <a:rPr lang="it-IT" dirty="0" err="1" smtClean="0"/>
              <a:t>matter</a:t>
            </a:r>
            <a:r>
              <a:rPr lang="it-IT" dirty="0" smtClean="0"/>
              <a:t>:</a:t>
            </a:r>
          </a:p>
          <a:p>
            <a:pPr lvl="1"/>
            <a:r>
              <a:rPr lang="it-IT" i="1" dirty="0" err="1" smtClean="0">
                <a:solidFill>
                  <a:srgbClr val="0070C0"/>
                </a:solidFill>
              </a:rPr>
              <a:t>Talos</a:t>
            </a:r>
            <a:r>
              <a:rPr lang="it-IT" dirty="0" smtClean="0"/>
              <a:t>, an </a:t>
            </a:r>
            <a:r>
              <a:rPr lang="it-IT" dirty="0" err="1" smtClean="0"/>
              <a:t>automated</a:t>
            </a:r>
            <a:r>
              <a:rPr lang="it-IT" dirty="0" smtClean="0"/>
              <a:t> </a:t>
            </a:r>
            <a:r>
              <a:rPr lang="it-IT" dirty="0" err="1" smtClean="0"/>
              <a:t>guardian</a:t>
            </a:r>
            <a:r>
              <a:rPr lang="it-IT" dirty="0" smtClean="0"/>
              <a:t> of Crete </a:t>
            </a:r>
          </a:p>
          <a:p>
            <a:pPr lvl="1"/>
            <a:r>
              <a:rPr lang="it-IT" i="1" dirty="0" smtClean="0">
                <a:solidFill>
                  <a:srgbClr val="0070C0"/>
                </a:solidFill>
              </a:rPr>
              <a:t>Galatea</a:t>
            </a:r>
            <a:r>
              <a:rPr lang="it-IT" dirty="0" smtClean="0"/>
              <a:t>, a statue made by </a:t>
            </a:r>
            <a:r>
              <a:rPr lang="it-IT" dirty="0" err="1" smtClean="0"/>
              <a:t>king</a:t>
            </a:r>
            <a:r>
              <a:rPr lang="it-IT" dirty="0" smtClean="0"/>
              <a:t> and </a:t>
            </a:r>
            <a:r>
              <a:rPr lang="it-IT" dirty="0" err="1" smtClean="0"/>
              <a:t>sculptor</a:t>
            </a:r>
            <a:r>
              <a:rPr lang="it-IT" dirty="0" smtClean="0"/>
              <a:t> </a:t>
            </a:r>
            <a:r>
              <a:rPr lang="it-IT" dirty="0" err="1" smtClean="0"/>
              <a:t>Pygmalion</a:t>
            </a:r>
            <a:endParaRPr lang="it-IT" dirty="0" smtClean="0"/>
          </a:p>
          <a:p>
            <a:pPr lvl="1"/>
            <a:r>
              <a:rPr lang="it-IT" dirty="0" smtClean="0"/>
              <a:t>The </a:t>
            </a:r>
            <a:r>
              <a:rPr lang="it-IT" i="1" dirty="0" smtClean="0">
                <a:solidFill>
                  <a:srgbClr val="0070C0"/>
                </a:solidFill>
              </a:rPr>
              <a:t>Golem</a:t>
            </a:r>
            <a:r>
              <a:rPr lang="it-IT" dirty="0" smtClean="0"/>
              <a:t>, from </a:t>
            </a:r>
            <a:r>
              <a:rPr lang="it-IT" dirty="0" err="1" smtClean="0"/>
              <a:t>Jewish</a:t>
            </a:r>
            <a:r>
              <a:rPr lang="it-IT" dirty="0" smtClean="0"/>
              <a:t> folklore </a:t>
            </a:r>
          </a:p>
          <a:p>
            <a:pPr marL="0" indent="0">
              <a:buNone/>
            </a:pPr>
            <a:r>
              <a:rPr lang="it-IT" dirty="0" smtClean="0"/>
              <a:t>A </a:t>
            </a:r>
            <a:r>
              <a:rPr lang="it-IT" dirty="0" err="1" smtClean="0"/>
              <a:t>different</a:t>
            </a:r>
            <a:r>
              <a:rPr lang="it-IT" dirty="0" smtClean="0"/>
              <a:t> </a:t>
            </a:r>
            <a:r>
              <a:rPr lang="it-IT" dirty="0" err="1" smtClean="0"/>
              <a:t>path</a:t>
            </a:r>
            <a:r>
              <a:rPr lang="it-IT" dirty="0" smtClean="0"/>
              <a:t> </a:t>
            </a:r>
            <a:r>
              <a:rPr lang="it-IT" dirty="0" err="1" smtClean="0"/>
              <a:t>emerged</a:t>
            </a:r>
            <a:r>
              <a:rPr lang="it-IT" dirty="0" smtClean="0"/>
              <a:t> </a:t>
            </a:r>
            <a:r>
              <a:rPr lang="it-IT" dirty="0" err="1" smtClean="0"/>
              <a:t>much</a:t>
            </a:r>
            <a:r>
              <a:rPr lang="it-IT" dirty="0" smtClean="0"/>
              <a:t> </a:t>
            </a:r>
            <a:r>
              <a:rPr lang="it-IT" dirty="0" err="1" smtClean="0"/>
              <a:t>later</a:t>
            </a:r>
            <a:r>
              <a:rPr lang="it-IT" dirty="0" smtClean="0"/>
              <a:t>, with the idea of </a:t>
            </a:r>
            <a:r>
              <a:rPr lang="it-IT" i="1" dirty="0" err="1" smtClean="0"/>
              <a:t>automata</a:t>
            </a:r>
            <a:r>
              <a:rPr lang="it-IT" dirty="0" smtClean="0"/>
              <a:t> and </a:t>
            </a:r>
            <a:r>
              <a:rPr lang="it-IT" dirty="0" err="1" smtClean="0"/>
              <a:t>real</a:t>
            </a:r>
            <a:r>
              <a:rPr lang="it-IT" dirty="0" smtClean="0"/>
              <a:t> </a:t>
            </a:r>
            <a:r>
              <a:rPr lang="it-IT" dirty="0" err="1" smtClean="0"/>
              <a:t>examples</a:t>
            </a:r>
            <a:r>
              <a:rPr lang="it-IT" dirty="0" smtClean="0"/>
              <a:t> </a:t>
            </a:r>
            <a:r>
              <a:rPr lang="it-IT" dirty="0" err="1" smtClean="0"/>
              <a:t>built</a:t>
            </a:r>
            <a:r>
              <a:rPr lang="it-IT" dirty="0" smtClean="0"/>
              <a:t> by </a:t>
            </a:r>
            <a:r>
              <a:rPr lang="it-IT" dirty="0" err="1" smtClean="0"/>
              <a:t>craftsmen</a:t>
            </a:r>
            <a:endParaRPr lang="it-IT" dirty="0" smtClean="0"/>
          </a:p>
          <a:p>
            <a:pPr marL="0" indent="0">
              <a:buNone/>
            </a:pPr>
            <a:endParaRPr lang="it-IT" dirty="0"/>
          </a:p>
          <a:p>
            <a:pPr marL="0" indent="0">
              <a:buNone/>
            </a:pPr>
            <a:r>
              <a:rPr lang="it-IT" dirty="0" smtClean="0"/>
              <a:t>A </a:t>
            </a:r>
            <a:r>
              <a:rPr lang="it-IT" dirty="0" err="1" smtClean="0"/>
              <a:t>significant</a:t>
            </a:r>
            <a:r>
              <a:rPr lang="it-IT" dirty="0" smtClean="0"/>
              <a:t> </a:t>
            </a:r>
            <a:r>
              <a:rPr lang="it-IT" dirty="0" err="1" smtClean="0"/>
              <a:t>development</a:t>
            </a:r>
            <a:r>
              <a:rPr lang="it-IT" dirty="0" smtClean="0"/>
              <a:t> of the </a:t>
            </a:r>
            <a:r>
              <a:rPr lang="it-IT" dirty="0" err="1" smtClean="0"/>
              <a:t>underpinnings</a:t>
            </a:r>
            <a:r>
              <a:rPr lang="it-IT" dirty="0" smtClean="0"/>
              <a:t> of AI </a:t>
            </a:r>
            <a:r>
              <a:rPr lang="it-IT" dirty="0" err="1" smtClean="0"/>
              <a:t>was</a:t>
            </a:r>
            <a:r>
              <a:rPr lang="it-IT" dirty="0" smtClean="0"/>
              <a:t> </a:t>
            </a:r>
            <a:r>
              <a:rPr lang="it-IT" dirty="0" err="1" smtClean="0"/>
              <a:t>produced</a:t>
            </a:r>
            <a:r>
              <a:rPr lang="it-IT" dirty="0" smtClean="0"/>
              <a:t> by </a:t>
            </a:r>
            <a:r>
              <a:rPr lang="it-IT" dirty="0" err="1" smtClean="0"/>
              <a:t>SciFi</a:t>
            </a:r>
            <a:r>
              <a:rPr lang="it-IT" dirty="0" smtClean="0"/>
              <a:t> </a:t>
            </a:r>
            <a:r>
              <a:rPr lang="it-IT" dirty="0" err="1" smtClean="0"/>
              <a:t>writers</a:t>
            </a:r>
            <a:r>
              <a:rPr lang="it-IT" dirty="0" smtClean="0"/>
              <a:t> in the late XIX and </a:t>
            </a:r>
            <a:r>
              <a:rPr lang="it-IT" dirty="0" err="1" smtClean="0"/>
              <a:t>early</a:t>
            </a:r>
            <a:r>
              <a:rPr lang="it-IT" dirty="0" smtClean="0"/>
              <a:t> </a:t>
            </a:r>
            <a:r>
              <a:rPr lang="it-IT" smtClean="0"/>
              <a:t>XX </a:t>
            </a:r>
            <a:r>
              <a:rPr lang="it-IT" smtClean="0"/>
              <a:t>centuries</a:t>
            </a:r>
          </a:p>
          <a:p>
            <a:pPr marL="0" indent="0">
              <a:buNone/>
            </a:pPr>
            <a:endParaRPr lang="it-IT" dirty="0" smtClean="0"/>
          </a:p>
          <a:p>
            <a:pPr marL="0" indent="0">
              <a:buNone/>
            </a:pPr>
            <a:r>
              <a:rPr lang="it-IT" dirty="0" smtClean="0"/>
              <a:t>The </a:t>
            </a:r>
            <a:r>
              <a:rPr lang="it-IT" dirty="0" err="1" smtClean="0"/>
              <a:t>study</a:t>
            </a:r>
            <a:r>
              <a:rPr lang="it-IT" dirty="0" smtClean="0"/>
              <a:t> of </a:t>
            </a:r>
            <a:r>
              <a:rPr lang="it-IT" dirty="0" err="1" smtClean="0"/>
              <a:t>mathematical</a:t>
            </a:r>
            <a:r>
              <a:rPr lang="it-IT" dirty="0" smtClean="0"/>
              <a:t> </a:t>
            </a:r>
            <a:r>
              <a:rPr lang="it-IT" dirty="0" err="1" smtClean="0"/>
              <a:t>logic</a:t>
            </a:r>
            <a:r>
              <a:rPr lang="it-IT" dirty="0" smtClean="0"/>
              <a:t> </a:t>
            </a:r>
            <a:r>
              <a:rPr lang="it-IT" dirty="0" err="1" smtClean="0"/>
              <a:t>provided</a:t>
            </a:r>
            <a:r>
              <a:rPr lang="it-IT" dirty="0" smtClean="0"/>
              <a:t> </a:t>
            </a:r>
            <a:r>
              <a:rPr lang="it-IT" dirty="0" err="1" smtClean="0"/>
              <a:t>even</a:t>
            </a:r>
            <a:r>
              <a:rPr lang="it-IT" dirty="0" smtClean="0"/>
              <a:t> more concrete </a:t>
            </a:r>
            <a:r>
              <a:rPr lang="it-IT" dirty="0" err="1" smtClean="0"/>
              <a:t>bases</a:t>
            </a:r>
            <a:r>
              <a:rPr lang="it-IT" dirty="0" smtClean="0"/>
              <a:t>, with a </a:t>
            </a:r>
            <a:r>
              <a:rPr lang="it-IT" dirty="0" err="1" smtClean="0"/>
              <a:t>demonstration</a:t>
            </a:r>
            <a:r>
              <a:rPr lang="it-IT" dirty="0" smtClean="0"/>
              <a:t> </a:t>
            </a:r>
            <a:r>
              <a:rPr lang="it-IT" dirty="0" err="1" smtClean="0"/>
              <a:t>that</a:t>
            </a:r>
            <a:r>
              <a:rPr lang="it-IT" dirty="0" smtClean="0"/>
              <a:t> </a:t>
            </a:r>
            <a:r>
              <a:rPr lang="it-IT" dirty="0" err="1" smtClean="0">
                <a:solidFill>
                  <a:srgbClr val="FF0000"/>
                </a:solidFill>
              </a:rPr>
              <a:t>any</a:t>
            </a:r>
            <a:r>
              <a:rPr lang="it-IT" dirty="0" smtClean="0">
                <a:solidFill>
                  <a:srgbClr val="FF0000"/>
                </a:solidFill>
              </a:rPr>
              <a:t> </a:t>
            </a:r>
            <a:r>
              <a:rPr lang="it-IT" dirty="0" err="1" smtClean="0">
                <a:solidFill>
                  <a:srgbClr val="FF0000"/>
                </a:solidFill>
              </a:rPr>
              <a:t>form</a:t>
            </a:r>
            <a:r>
              <a:rPr lang="it-IT" dirty="0" smtClean="0">
                <a:solidFill>
                  <a:srgbClr val="FF0000"/>
                </a:solidFill>
              </a:rPr>
              <a:t> of </a:t>
            </a:r>
            <a:r>
              <a:rPr lang="it-IT" dirty="0" err="1" smtClean="0">
                <a:solidFill>
                  <a:srgbClr val="FF0000"/>
                </a:solidFill>
              </a:rPr>
              <a:t>mathematical</a:t>
            </a:r>
            <a:r>
              <a:rPr lang="it-IT" dirty="0" smtClean="0">
                <a:solidFill>
                  <a:srgbClr val="FF0000"/>
                </a:solidFill>
              </a:rPr>
              <a:t> </a:t>
            </a:r>
            <a:r>
              <a:rPr lang="it-IT" dirty="0" err="1" smtClean="0">
                <a:solidFill>
                  <a:srgbClr val="FF0000"/>
                </a:solidFill>
              </a:rPr>
              <a:t>reasoning</a:t>
            </a:r>
            <a:r>
              <a:rPr lang="it-IT" dirty="0" smtClean="0">
                <a:solidFill>
                  <a:srgbClr val="FF0000"/>
                </a:solidFill>
              </a:rPr>
              <a:t> </a:t>
            </a:r>
            <a:r>
              <a:rPr lang="it-IT" dirty="0" err="1" smtClean="0">
                <a:solidFill>
                  <a:srgbClr val="FF0000"/>
                </a:solidFill>
              </a:rPr>
              <a:t>could</a:t>
            </a:r>
            <a:r>
              <a:rPr lang="it-IT" dirty="0" smtClean="0">
                <a:solidFill>
                  <a:srgbClr val="FF0000"/>
                </a:solidFill>
              </a:rPr>
              <a:t> be </a:t>
            </a:r>
            <a:r>
              <a:rPr lang="it-IT" dirty="0" err="1" smtClean="0">
                <a:solidFill>
                  <a:srgbClr val="FF0000"/>
                </a:solidFill>
              </a:rPr>
              <a:t>mechanized</a:t>
            </a:r>
            <a:r>
              <a:rPr lang="it-IT" dirty="0" smtClean="0"/>
              <a:t> </a:t>
            </a:r>
            <a:r>
              <a:rPr lang="it-IT" dirty="0" smtClean="0">
                <a:solidFill>
                  <a:srgbClr val="00B050"/>
                </a:solidFill>
              </a:rPr>
              <a:t>[Church 1936; </a:t>
            </a:r>
            <a:r>
              <a:rPr lang="it-IT" dirty="0" err="1" smtClean="0">
                <a:solidFill>
                  <a:srgbClr val="00B050"/>
                </a:solidFill>
              </a:rPr>
              <a:t>Turing</a:t>
            </a:r>
            <a:r>
              <a:rPr lang="it-IT" dirty="0" smtClean="0">
                <a:solidFill>
                  <a:srgbClr val="00B050"/>
                </a:solidFill>
              </a:rPr>
              <a:t> 1936]</a:t>
            </a:r>
          </a:p>
          <a:p>
            <a:pPr marL="0" indent="0">
              <a:buNone/>
            </a:pPr>
            <a:endParaRPr lang="it-IT" dirty="0" smtClean="0"/>
          </a:p>
          <a:p>
            <a:endParaRPr lang="it-IT" dirty="0" smtClean="0"/>
          </a:p>
          <a:p>
            <a:endParaRPr lang="it-IT" dirty="0" smtClean="0"/>
          </a:p>
          <a:p>
            <a:endParaRPr lang="it-IT" dirty="0" smtClean="0"/>
          </a:p>
          <a:p>
            <a:endParaRPr lang="it-IT" dirty="0"/>
          </a:p>
        </p:txBody>
      </p:sp>
      <p:pic>
        <p:nvPicPr>
          <p:cNvPr id="2050" name="Picture 2" descr="Talos - Giant Automation in Greek Mythology | Mythology.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7464" y="1548960"/>
            <a:ext cx="2568572" cy="16222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9378" y="3313533"/>
            <a:ext cx="1346657" cy="1324213"/>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4"/>
          <a:stretch>
            <a:fillRect/>
          </a:stretch>
        </p:blipFill>
        <p:spPr>
          <a:xfrm>
            <a:off x="9377464" y="3313532"/>
            <a:ext cx="1270574" cy="1324213"/>
          </a:xfrm>
          <a:prstGeom prst="rect">
            <a:avLst/>
          </a:prstGeom>
        </p:spPr>
      </p:pic>
      <p:sp>
        <p:nvSpPr>
          <p:cNvPr id="6" name="Segnaposto numero diapositiva 5"/>
          <p:cNvSpPr>
            <a:spLocks noGrp="1"/>
          </p:cNvSpPr>
          <p:nvPr>
            <p:ph type="sldNum" sz="quarter" idx="12"/>
          </p:nvPr>
        </p:nvSpPr>
        <p:spPr/>
        <p:txBody>
          <a:bodyPr/>
          <a:lstStyle/>
          <a:p>
            <a:fld id="{C6657B89-A023-4184-86DD-540BD0318D04}" type="slidenum">
              <a:rPr lang="en-US" smtClean="0"/>
              <a:t>3</a:t>
            </a:fld>
            <a:endParaRPr lang="en-US"/>
          </a:p>
        </p:txBody>
      </p:sp>
      <p:pic>
        <p:nvPicPr>
          <p:cNvPr id="1026" name="Picture 2" descr="The Church-Turing Thesis: Logical Limit or Breachable Barrier? | January  2019 | Communications of the AC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8459" y="4779592"/>
            <a:ext cx="1967576" cy="196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82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The design </a:t>
            </a:r>
            <a:r>
              <a:rPr lang="it-IT" b="1" dirty="0">
                <a:solidFill>
                  <a:srgbClr val="C00000"/>
                </a:solidFill>
              </a:rPr>
              <a:t>s</a:t>
            </a:r>
            <a:r>
              <a:rPr lang="it-IT" b="1" smtClean="0">
                <a:solidFill>
                  <a:srgbClr val="C00000"/>
                </a:solidFill>
              </a:rPr>
              <a:t>pace </a:t>
            </a:r>
            <a:r>
              <a:rPr lang="it-IT" b="1" err="1" smtClean="0">
                <a:solidFill>
                  <a:srgbClr val="C00000"/>
                </a:solidFill>
              </a:rPr>
              <a:t>is</a:t>
            </a:r>
            <a:r>
              <a:rPr lang="it-IT" b="1" smtClean="0">
                <a:solidFill>
                  <a:srgbClr val="C00000"/>
                </a:solidFill>
              </a:rPr>
              <a:t> large – no, </a:t>
            </a:r>
            <a:r>
              <a:rPr lang="it-IT" b="1" smtClean="0">
                <a:solidFill>
                  <a:srgbClr val="C00000"/>
                </a:solidFill>
              </a:rPr>
              <a:t>larger			*</a:t>
            </a:r>
            <a:endParaRPr lang="it-IT" b="1" dirty="0">
              <a:solidFill>
                <a:srgbClr val="C00000"/>
              </a:solidFill>
            </a:endParaRPr>
          </a:p>
        </p:txBody>
      </p:sp>
      <p:sp>
        <p:nvSpPr>
          <p:cNvPr id="3" name="Segnaposto contenuto 2"/>
          <p:cNvSpPr>
            <a:spLocks noGrp="1"/>
          </p:cNvSpPr>
          <p:nvPr>
            <p:ph idx="1"/>
          </p:nvPr>
        </p:nvSpPr>
        <p:spPr>
          <a:xfrm>
            <a:off x="838200" y="1825624"/>
            <a:ext cx="7990840" cy="4829175"/>
          </a:xfrm>
        </p:spPr>
        <p:txBody>
          <a:bodyPr>
            <a:normAutofit fontScale="70000" lnSpcReduction="20000"/>
          </a:bodyPr>
          <a:lstStyle/>
          <a:p>
            <a:pPr marL="0" indent="0">
              <a:buNone/>
            </a:pPr>
            <a:r>
              <a:rPr lang="en-GB" dirty="0"/>
              <a:t>N</a:t>
            </a:r>
            <a:r>
              <a:rPr lang="en-GB" dirty="0" smtClean="0"/>
              <a:t>ew </a:t>
            </a:r>
            <a:r>
              <a:rPr lang="en-GB" dirty="0"/>
              <a:t>technological advancements are crucially enabling a better optimization of our instruments by </a:t>
            </a:r>
            <a:r>
              <a:rPr lang="en-GB" dirty="0">
                <a:solidFill>
                  <a:srgbClr val="0070C0"/>
                </a:solidFill>
              </a:rPr>
              <a:t>reducing the cost of complex layouts</a:t>
            </a:r>
            <a:r>
              <a:rPr lang="en-GB" dirty="0"/>
              <a:t>. </a:t>
            </a:r>
            <a:endParaRPr lang="en-GB" dirty="0" smtClean="0"/>
          </a:p>
          <a:p>
            <a:r>
              <a:rPr lang="en-GB" dirty="0" smtClean="0"/>
              <a:t>3D </a:t>
            </a:r>
            <a:r>
              <a:rPr lang="en-GB" dirty="0"/>
              <a:t>printing of scintillation </a:t>
            </a:r>
            <a:r>
              <a:rPr lang="en-GB"/>
              <a:t>detectors </a:t>
            </a:r>
            <a:r>
              <a:rPr lang="en-GB" smtClean="0"/>
              <a:t>are being explored </a:t>
            </a:r>
            <a:r>
              <a:rPr lang="en-GB" dirty="0"/>
              <a:t>for neutrino physics </a:t>
            </a:r>
            <a:r>
              <a:rPr lang="en-GB" dirty="0" smtClean="0">
                <a:solidFill>
                  <a:srgbClr val="C00000"/>
                </a:solidFill>
              </a:rPr>
              <a:t>[</a:t>
            </a:r>
            <a:r>
              <a:rPr lang="en-GB" dirty="0">
                <a:solidFill>
                  <a:srgbClr val="C00000"/>
                </a:solidFill>
              </a:rPr>
              <a:t>4</a:t>
            </a:r>
            <a:r>
              <a:rPr lang="en-GB" dirty="0" smtClean="0">
                <a:solidFill>
                  <a:srgbClr val="C00000"/>
                </a:solidFill>
              </a:rPr>
              <a:t>]</a:t>
            </a:r>
            <a:r>
              <a:rPr lang="en-GB" dirty="0" smtClean="0"/>
              <a:t> </a:t>
            </a:r>
          </a:p>
          <a:p>
            <a:r>
              <a:rPr lang="en-GB" dirty="0"/>
              <a:t>V</a:t>
            </a:r>
            <a:r>
              <a:rPr lang="en-GB" dirty="0" smtClean="0"/>
              <a:t>ery </a:t>
            </a:r>
            <a:r>
              <a:rPr lang="en-GB" dirty="0"/>
              <a:t>thin layouts of resistive AC-coupled silicon detector elements may provide large gains in spatial and temporal resolution </a:t>
            </a:r>
            <a:r>
              <a:rPr lang="en-GB" dirty="0" smtClean="0">
                <a:solidFill>
                  <a:srgbClr val="C00000"/>
                </a:solidFill>
              </a:rPr>
              <a:t>[</a:t>
            </a:r>
            <a:r>
              <a:rPr lang="en-GB" dirty="0">
                <a:solidFill>
                  <a:srgbClr val="C00000"/>
                </a:solidFill>
              </a:rPr>
              <a:t>5</a:t>
            </a:r>
            <a:r>
              <a:rPr lang="en-GB" dirty="0" smtClean="0">
                <a:solidFill>
                  <a:srgbClr val="C00000"/>
                </a:solidFill>
              </a:rPr>
              <a:t>]</a:t>
            </a:r>
            <a:r>
              <a:rPr lang="en-GB" dirty="0" smtClean="0"/>
              <a:t>. </a:t>
            </a:r>
          </a:p>
          <a:p>
            <a:pPr marL="0" indent="0">
              <a:buNone/>
            </a:pPr>
            <a:endParaRPr lang="en-GB" b="1" dirty="0">
              <a:solidFill>
                <a:srgbClr val="FF0000"/>
              </a:solidFill>
            </a:endParaRPr>
          </a:p>
          <a:p>
            <a:pPr marL="0" indent="0">
              <a:buNone/>
            </a:pPr>
            <a:r>
              <a:rPr lang="en-GB" b="1" dirty="0" smtClean="0">
                <a:solidFill>
                  <a:srgbClr val="0070C0"/>
                </a:solidFill>
              </a:rPr>
              <a:t>The </a:t>
            </a:r>
            <a:r>
              <a:rPr lang="en-GB" b="1" dirty="0">
                <a:solidFill>
                  <a:srgbClr val="0070C0"/>
                </a:solidFill>
              </a:rPr>
              <a:t>geometry space has become larger and more complex to explore.</a:t>
            </a:r>
            <a:r>
              <a:rPr lang="en-GB" dirty="0">
                <a:solidFill>
                  <a:srgbClr val="0070C0"/>
                </a:solidFill>
              </a:rPr>
              <a:t> </a:t>
            </a:r>
            <a:endParaRPr lang="en-GB" dirty="0" smtClean="0">
              <a:solidFill>
                <a:srgbClr val="0070C0"/>
              </a:solidFill>
            </a:endParaRPr>
          </a:p>
          <a:p>
            <a:pPr marL="0" indent="0">
              <a:buNone/>
            </a:pPr>
            <a:r>
              <a:rPr lang="en-GB" dirty="0" smtClean="0"/>
              <a:t>New performance demands are also arising: </a:t>
            </a:r>
          </a:p>
          <a:p>
            <a:pPr marL="0" indent="0">
              <a:buNone/>
            </a:pPr>
            <a:endParaRPr lang="en-GB" dirty="0" smtClean="0"/>
          </a:p>
          <a:p>
            <a:r>
              <a:rPr lang="en-GB" dirty="0"/>
              <a:t>T</a:t>
            </a:r>
            <a:r>
              <a:rPr lang="en-GB" smtClean="0"/>
              <a:t>racking </a:t>
            </a:r>
            <a:r>
              <a:rPr lang="en-GB" dirty="0" smtClean="0"/>
              <a:t>in dense </a:t>
            </a:r>
            <a:r>
              <a:rPr lang="en-GB" smtClean="0"/>
              <a:t>environments requires </a:t>
            </a:r>
            <a:r>
              <a:rPr lang="en-GB" dirty="0" smtClean="0"/>
              <a:t>AI solutions</a:t>
            </a:r>
          </a:p>
          <a:p>
            <a:r>
              <a:rPr lang="en-GB" smtClean="0"/>
              <a:t>In space, payload and power consumption remain major constraint, making applications especially sensitive to hard-to-make design decisions</a:t>
            </a:r>
          </a:p>
          <a:p>
            <a:r>
              <a:rPr lang="en-GB"/>
              <a:t>Boosted jet tagging at high p</a:t>
            </a:r>
            <a:r>
              <a:rPr lang="en-GB" baseline="-25000"/>
              <a:t>T</a:t>
            </a:r>
            <a:r>
              <a:rPr lang="en-GB"/>
              <a:t> </a:t>
            </a:r>
            <a:r>
              <a:rPr lang="en-GB" smtClean="0"/>
              <a:t>–all the rage for NP searches at the LHC –demands </a:t>
            </a:r>
            <a:r>
              <a:rPr lang="en-GB"/>
              <a:t>us to invest in better </a:t>
            </a:r>
            <a:r>
              <a:rPr lang="en-GB" smtClean="0"/>
              <a:t>calorimeters </a:t>
            </a:r>
            <a:endParaRPr lang="it-IT" dirty="0"/>
          </a:p>
          <a:p>
            <a:pPr marL="0" indent="0">
              <a:buNone/>
            </a:pPr>
            <a:endParaRPr lang="it-IT" dirty="0"/>
          </a:p>
        </p:txBody>
      </p:sp>
      <p:pic>
        <p:nvPicPr>
          <p:cNvPr id="4" name="Immagine 3"/>
          <p:cNvPicPr>
            <a:picLocks noChangeAspect="1"/>
          </p:cNvPicPr>
          <p:nvPr/>
        </p:nvPicPr>
        <p:blipFill>
          <a:blip r:embed="rId2"/>
          <a:stretch>
            <a:fillRect/>
          </a:stretch>
        </p:blipFill>
        <p:spPr>
          <a:xfrm>
            <a:off x="9013282" y="2439283"/>
            <a:ext cx="2837515" cy="2423391"/>
          </a:xfrm>
          <a:prstGeom prst="rect">
            <a:avLst/>
          </a:prstGeom>
        </p:spPr>
      </p:pic>
      <p:sp>
        <p:nvSpPr>
          <p:cNvPr id="5" name="Segnaposto data 4"/>
          <p:cNvSpPr>
            <a:spLocks noGrp="1"/>
          </p:cNvSpPr>
          <p:nvPr>
            <p:ph type="dt" sz="half" idx="10"/>
          </p:nvPr>
        </p:nvSpPr>
        <p:spPr/>
        <p:txBody>
          <a:bodyPr/>
          <a:lstStyle/>
          <a:p>
            <a:r>
              <a:rPr lang="it-IT" smtClean="0"/>
              <a:t>11/02/2021</a:t>
            </a:r>
            <a:endParaRPr lang="en-US"/>
          </a:p>
        </p:txBody>
      </p:sp>
      <p:sp>
        <p:nvSpPr>
          <p:cNvPr id="7" name="Segnaposto numero diapositiva 6"/>
          <p:cNvSpPr>
            <a:spLocks noGrp="1"/>
          </p:cNvSpPr>
          <p:nvPr>
            <p:ph type="sldNum" sz="quarter" idx="12"/>
          </p:nvPr>
        </p:nvSpPr>
        <p:spPr/>
        <p:txBody>
          <a:bodyPr/>
          <a:lstStyle/>
          <a:p>
            <a:fld id="{C6657B89-A023-4184-86DD-540BD0318D04}" type="slidenum">
              <a:rPr lang="en-US" smtClean="0"/>
              <a:t>30</a:t>
            </a:fld>
            <a:endParaRPr lang="en-US"/>
          </a:p>
        </p:txBody>
      </p:sp>
      <p:sp>
        <p:nvSpPr>
          <p:cNvPr id="8" name="Segnaposto piè di pagina 7"/>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346152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Speaking</a:t>
            </a:r>
            <a:r>
              <a:rPr lang="it-IT" b="1" dirty="0" smtClean="0">
                <a:solidFill>
                  <a:srgbClr val="C00000"/>
                </a:solidFill>
              </a:rPr>
              <a:t> </a:t>
            </a:r>
            <a:r>
              <a:rPr lang="it-IT" b="1" smtClean="0">
                <a:solidFill>
                  <a:srgbClr val="C00000"/>
                </a:solidFill>
              </a:rPr>
              <a:t>of </a:t>
            </a:r>
            <a:r>
              <a:rPr lang="it-IT" b="1" dirty="0" err="1">
                <a:solidFill>
                  <a:srgbClr val="C00000"/>
                </a:solidFill>
              </a:rPr>
              <a:t>c</a:t>
            </a:r>
            <a:r>
              <a:rPr lang="it-IT" b="1" smtClean="0">
                <a:solidFill>
                  <a:srgbClr val="C00000"/>
                </a:solidFill>
              </a:rPr>
              <a:t>alorimeters</a:t>
            </a:r>
            <a:r>
              <a:rPr lang="it-IT" b="1" dirty="0" smtClean="0">
                <a:solidFill>
                  <a:srgbClr val="C00000"/>
                </a:solidFill>
              </a:rPr>
              <a:t>…</a:t>
            </a:r>
            <a:endParaRPr lang="it-IT" b="1" dirty="0">
              <a:solidFill>
                <a:srgbClr val="C00000"/>
              </a:solidFill>
            </a:endParaRPr>
          </a:p>
        </p:txBody>
      </p:sp>
      <p:sp>
        <p:nvSpPr>
          <p:cNvPr id="3" name="Segnaposto contenuto 2"/>
          <p:cNvSpPr>
            <a:spLocks noGrp="1"/>
          </p:cNvSpPr>
          <p:nvPr>
            <p:ph idx="1"/>
          </p:nvPr>
        </p:nvSpPr>
        <p:spPr>
          <a:xfrm>
            <a:off x="533400" y="1689099"/>
            <a:ext cx="6198402" cy="4752341"/>
          </a:xfrm>
        </p:spPr>
        <p:txBody>
          <a:bodyPr>
            <a:normAutofit fontScale="77500" lnSpcReduction="20000"/>
          </a:bodyPr>
          <a:lstStyle/>
          <a:p>
            <a:pPr marL="0" indent="0">
              <a:buNone/>
            </a:pPr>
            <a:r>
              <a:rPr lang="en-GB" smtClean="0"/>
              <a:t>Because of boosted jet tagging, h</a:t>
            </a:r>
            <a:r>
              <a:rPr lang="en-GB" smtClean="0"/>
              <a:t>igh </a:t>
            </a:r>
            <a:r>
              <a:rPr lang="en-GB" dirty="0"/>
              <a:t>granularity </a:t>
            </a:r>
            <a:r>
              <a:rPr lang="en-GB"/>
              <a:t>has </a:t>
            </a:r>
            <a:r>
              <a:rPr lang="en-GB" smtClean="0"/>
              <a:t>become </a:t>
            </a:r>
            <a:r>
              <a:rPr lang="en-GB" dirty="0"/>
              <a:t>a </a:t>
            </a:r>
            <a:r>
              <a:rPr lang="en-GB"/>
              <a:t>compelling </a:t>
            </a:r>
            <a:r>
              <a:rPr lang="en-GB" smtClean="0"/>
              <a:t>requirement in HEP </a:t>
            </a:r>
          </a:p>
          <a:p>
            <a:pPr marL="0" indent="0">
              <a:buNone/>
            </a:pPr>
            <a:endParaRPr lang="en-GB" dirty="0" smtClean="0"/>
          </a:p>
          <a:p>
            <a:r>
              <a:rPr lang="en-GB" dirty="0" smtClean="0"/>
              <a:t>The </a:t>
            </a:r>
            <a:r>
              <a:rPr lang="en-GB" dirty="0"/>
              <a:t>CMS HGCAL detector </a:t>
            </a:r>
            <a:r>
              <a:rPr lang="en-GB" dirty="0" smtClean="0">
                <a:solidFill>
                  <a:srgbClr val="C00000"/>
                </a:solidFill>
              </a:rPr>
              <a:t>[</a:t>
            </a:r>
            <a:r>
              <a:rPr lang="en-GB" dirty="0">
                <a:solidFill>
                  <a:srgbClr val="C00000"/>
                </a:solidFill>
              </a:rPr>
              <a:t>6</a:t>
            </a:r>
            <a:r>
              <a:rPr lang="en-GB" dirty="0" smtClean="0">
                <a:solidFill>
                  <a:srgbClr val="C00000"/>
                </a:solidFill>
              </a:rPr>
              <a:t>]</a:t>
            </a:r>
            <a:r>
              <a:rPr lang="en-GB" dirty="0" smtClean="0"/>
              <a:t> is </a:t>
            </a:r>
            <a:r>
              <a:rPr lang="en-GB" dirty="0"/>
              <a:t>a </a:t>
            </a:r>
            <a:r>
              <a:rPr lang="en-GB" dirty="0" smtClean="0"/>
              <a:t>step </a:t>
            </a:r>
            <a:r>
              <a:rPr lang="en-GB" dirty="0"/>
              <a:t>in that direction; its design will </a:t>
            </a:r>
            <a:r>
              <a:rPr lang="en-GB"/>
              <a:t>improve </a:t>
            </a:r>
            <a:r>
              <a:rPr lang="en-GB" smtClean="0"/>
              <a:t>usable </a:t>
            </a:r>
            <a:r>
              <a:rPr lang="en-GB" dirty="0"/>
              <a:t>information about the showers, </a:t>
            </a:r>
            <a:r>
              <a:rPr lang="en-GB" dirty="0" smtClean="0"/>
              <a:t>development</a:t>
            </a:r>
            <a:r>
              <a:rPr lang="en-GB" dirty="0"/>
              <a:t>, pointing, </a:t>
            </a:r>
            <a:r>
              <a:rPr lang="en-GB"/>
              <a:t>and </a:t>
            </a:r>
            <a:r>
              <a:rPr lang="en-GB" smtClean="0"/>
              <a:t>composition, taming pile-up of multiple proton-proton collisions. </a:t>
            </a:r>
            <a:endParaRPr lang="en-GB" dirty="0" smtClean="0"/>
          </a:p>
          <a:p>
            <a:r>
              <a:rPr lang="en-GB" dirty="0" smtClean="0"/>
              <a:t>For </a:t>
            </a:r>
            <a:r>
              <a:rPr lang="en-GB" dirty="0"/>
              <a:t>different reasons, similar developments and improvements are planned for other projects (</a:t>
            </a:r>
            <a:r>
              <a:rPr lang="en-GB" i="1" dirty="0"/>
              <a:t>e.g.,</a:t>
            </a:r>
            <a:r>
              <a:rPr lang="en-GB" dirty="0"/>
              <a:t> CALICE </a:t>
            </a:r>
            <a:r>
              <a:rPr lang="en-GB" dirty="0" smtClean="0">
                <a:solidFill>
                  <a:srgbClr val="C00000"/>
                </a:solidFill>
              </a:rPr>
              <a:t>[</a:t>
            </a:r>
            <a:r>
              <a:rPr lang="en-GB" dirty="0">
                <a:solidFill>
                  <a:srgbClr val="C00000"/>
                </a:solidFill>
              </a:rPr>
              <a:t>7</a:t>
            </a:r>
            <a:r>
              <a:rPr lang="en-GB" dirty="0" smtClean="0">
                <a:solidFill>
                  <a:srgbClr val="C00000"/>
                </a:solidFill>
              </a:rPr>
              <a:t>]</a:t>
            </a:r>
            <a:r>
              <a:rPr lang="en-GB" dirty="0" smtClean="0"/>
              <a:t> </a:t>
            </a:r>
            <a:r>
              <a:rPr lang="en-GB" dirty="0"/>
              <a:t>or </a:t>
            </a:r>
            <a:r>
              <a:rPr lang="en-GB" dirty="0" err="1"/>
              <a:t>CaloCUBE</a:t>
            </a:r>
            <a:r>
              <a:rPr lang="en-GB" dirty="0"/>
              <a:t> </a:t>
            </a:r>
            <a:r>
              <a:rPr lang="en-GB" dirty="0" smtClean="0">
                <a:solidFill>
                  <a:srgbClr val="C00000"/>
                </a:solidFill>
              </a:rPr>
              <a:t>[</a:t>
            </a:r>
            <a:r>
              <a:rPr lang="en-GB" dirty="0">
                <a:solidFill>
                  <a:srgbClr val="C00000"/>
                </a:solidFill>
              </a:rPr>
              <a:t>8</a:t>
            </a:r>
            <a:r>
              <a:rPr lang="en-GB" dirty="0" smtClean="0">
                <a:solidFill>
                  <a:srgbClr val="C00000"/>
                </a:solidFill>
              </a:rPr>
              <a:t>]</a:t>
            </a:r>
            <a:r>
              <a:rPr lang="en-GB" dirty="0" smtClean="0"/>
              <a:t>). </a:t>
            </a:r>
          </a:p>
          <a:p>
            <a:pPr marL="0" indent="0">
              <a:buNone/>
            </a:pPr>
            <a:endParaRPr lang="en-GB" smtClean="0"/>
          </a:p>
          <a:p>
            <a:pPr marL="0" indent="0">
              <a:buNone/>
            </a:pPr>
            <a:r>
              <a:rPr lang="en-GB" smtClean="0"/>
              <a:t>However</a:t>
            </a:r>
            <a:r>
              <a:rPr lang="en-GB" dirty="0"/>
              <a:t>, an end-to-end optimization of the design of such </a:t>
            </a:r>
            <a:r>
              <a:rPr lang="en-GB" dirty="0" smtClean="0"/>
              <a:t>instruments has </a:t>
            </a:r>
            <a:r>
              <a:rPr lang="en-GB" dirty="0"/>
              <a:t>not been attempted yet; </a:t>
            </a:r>
            <a:r>
              <a:rPr lang="en-GB">
                <a:solidFill>
                  <a:srgbClr val="FF0000"/>
                </a:solidFill>
              </a:rPr>
              <a:t>nor </a:t>
            </a:r>
            <a:r>
              <a:rPr lang="en-GB" smtClean="0">
                <a:solidFill>
                  <a:srgbClr val="FF0000"/>
                </a:solidFill>
              </a:rPr>
              <a:t>have models </a:t>
            </a:r>
            <a:r>
              <a:rPr lang="en-GB" dirty="0">
                <a:solidFill>
                  <a:srgbClr val="FF0000"/>
                </a:solidFill>
              </a:rPr>
              <a:t>of </a:t>
            </a:r>
            <a:r>
              <a:rPr lang="en-GB">
                <a:solidFill>
                  <a:srgbClr val="FF0000"/>
                </a:solidFill>
              </a:rPr>
              <a:t>the </a:t>
            </a:r>
            <a:r>
              <a:rPr lang="en-GB" smtClean="0">
                <a:solidFill>
                  <a:srgbClr val="FF0000"/>
                </a:solidFill>
              </a:rPr>
              <a:t>future potential </a:t>
            </a:r>
            <a:r>
              <a:rPr lang="en-GB" dirty="0">
                <a:solidFill>
                  <a:srgbClr val="FF0000"/>
                </a:solidFill>
              </a:rPr>
              <a:t>of machine </a:t>
            </a:r>
            <a:r>
              <a:rPr lang="en-GB">
                <a:solidFill>
                  <a:srgbClr val="FF0000"/>
                </a:solidFill>
              </a:rPr>
              <a:t>learning </a:t>
            </a:r>
            <a:r>
              <a:rPr lang="en-GB" smtClean="0">
                <a:solidFill>
                  <a:srgbClr val="FF0000"/>
                </a:solidFill>
              </a:rPr>
              <a:t>in </a:t>
            </a:r>
            <a:r>
              <a:rPr lang="en-GB" dirty="0">
                <a:solidFill>
                  <a:srgbClr val="FF0000"/>
                </a:solidFill>
              </a:rPr>
              <a:t>pattern recognition been considered so far in the </a:t>
            </a:r>
            <a:r>
              <a:rPr lang="en-GB">
                <a:solidFill>
                  <a:srgbClr val="FF0000"/>
                </a:solidFill>
              </a:rPr>
              <a:t>design </a:t>
            </a:r>
            <a:r>
              <a:rPr lang="en-GB" smtClean="0">
                <a:solidFill>
                  <a:srgbClr val="FF0000"/>
                </a:solidFill>
              </a:rPr>
              <a:t>phase</a:t>
            </a:r>
            <a:endParaRPr lang="en-GB" dirty="0" smtClean="0">
              <a:solidFill>
                <a:srgbClr val="FF0000"/>
              </a:solidFill>
            </a:endParaRPr>
          </a:p>
          <a:p>
            <a:pPr marL="0" indent="0">
              <a:buNone/>
            </a:pPr>
            <a:endParaRPr lang="en-GB" b="1" dirty="0"/>
          </a:p>
          <a:p>
            <a:endParaRPr lang="it-IT" dirty="0"/>
          </a:p>
        </p:txBody>
      </p:sp>
      <p:sp>
        <p:nvSpPr>
          <p:cNvPr id="6" name="Segnaposto numero diapositiva 5"/>
          <p:cNvSpPr>
            <a:spLocks noGrp="1"/>
          </p:cNvSpPr>
          <p:nvPr>
            <p:ph type="sldNum" sz="quarter" idx="12"/>
          </p:nvPr>
        </p:nvSpPr>
        <p:spPr/>
        <p:txBody>
          <a:bodyPr/>
          <a:lstStyle/>
          <a:p>
            <a:fld id="{C6657B89-A023-4184-86DD-540BD0318D04}" type="slidenum">
              <a:rPr lang="en-US" smtClean="0"/>
              <a:t>31</a:t>
            </a:fld>
            <a:endParaRPr lang="en-US"/>
          </a:p>
        </p:txBody>
      </p:sp>
      <p:pic>
        <p:nvPicPr>
          <p:cNvPr id="3074" name="Picture 2" descr="a) Sketch of one quarter of the HGCAL layout in r-z view. (b) Stacked...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5100" y="732473"/>
            <a:ext cx="4943943" cy="2640648"/>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7213599" y="3740469"/>
            <a:ext cx="4766944" cy="2862322"/>
          </a:xfrm>
          <a:prstGeom prst="rect">
            <a:avLst/>
          </a:prstGeom>
          <a:noFill/>
        </p:spPr>
        <p:txBody>
          <a:bodyPr wrap="square" rtlCol="0">
            <a:spAutoFit/>
          </a:bodyPr>
          <a:lstStyle/>
          <a:p>
            <a:r>
              <a:rPr lang="en-GB"/>
              <a:t>As a telling example, the HGCAL detection elements are arranged in a </a:t>
            </a:r>
            <a:r>
              <a:rPr lang="en-GB">
                <a:solidFill>
                  <a:srgbClr val="0070C0"/>
                </a:solidFill>
              </a:rPr>
              <a:t>hexagonal symmetry </a:t>
            </a:r>
            <a:r>
              <a:rPr lang="en-GB"/>
              <a:t>which offers construction benefits but significantly complicates the most common imaging techniques employing convolutional neural networks (CNN) to shower reconstruction.</a:t>
            </a:r>
            <a:r>
              <a:rPr lang="it-IT"/>
              <a:t> </a:t>
            </a:r>
            <a:r>
              <a:rPr lang="en-GB"/>
              <a:t>While solutions to this issue do exist (</a:t>
            </a:r>
            <a:r>
              <a:rPr lang="en-GB" i="1"/>
              <a:t>e.g</a:t>
            </a:r>
            <a:r>
              <a:rPr lang="en-GB"/>
              <a:t>., see </a:t>
            </a:r>
            <a:r>
              <a:rPr lang="en-GB">
                <a:solidFill>
                  <a:srgbClr val="C00000"/>
                </a:solidFill>
              </a:rPr>
              <a:t>[9]</a:t>
            </a:r>
            <a:r>
              <a:rPr lang="en-GB"/>
              <a:t>), this is an example of </a:t>
            </a:r>
            <a:r>
              <a:rPr lang="en-GB">
                <a:solidFill>
                  <a:srgbClr val="0070C0"/>
                </a:solidFill>
              </a:rPr>
              <a:t>misalignment between design and potential exploitation</a:t>
            </a:r>
            <a:r>
              <a:rPr lang="en-GB"/>
              <a:t>. </a:t>
            </a:r>
            <a:endParaRPr lang="it-IT"/>
          </a:p>
          <a:p>
            <a:endParaRPr lang="it-IT"/>
          </a:p>
        </p:txBody>
      </p:sp>
    </p:spTree>
    <p:extLst>
      <p:ext uri="{BB962C8B-B14F-4D97-AF65-F5344CB8AC3E}">
        <p14:creationId xmlns:p14="http://schemas.microsoft.com/office/powerpoint/2010/main" val="228190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err="1" smtClean="0">
                <a:solidFill>
                  <a:srgbClr val="C00000"/>
                </a:solidFill>
              </a:rPr>
              <a:t>One</a:t>
            </a:r>
            <a:r>
              <a:rPr lang="it-IT" b="1" smtClean="0">
                <a:solidFill>
                  <a:srgbClr val="C00000"/>
                </a:solidFill>
              </a:rPr>
              <a:t> </a:t>
            </a:r>
            <a:r>
              <a:rPr lang="it-IT" b="1" err="1">
                <a:solidFill>
                  <a:srgbClr val="C00000"/>
                </a:solidFill>
              </a:rPr>
              <a:t>f</a:t>
            </a:r>
            <a:r>
              <a:rPr lang="it-IT" b="1" smtClean="0">
                <a:solidFill>
                  <a:srgbClr val="C00000"/>
                </a:solidFill>
              </a:rPr>
              <a:t>urther </a:t>
            </a:r>
            <a:r>
              <a:rPr lang="it-IT" b="1" dirty="0">
                <a:solidFill>
                  <a:srgbClr val="C00000"/>
                </a:solidFill>
              </a:rPr>
              <a:t>n</a:t>
            </a:r>
            <a:r>
              <a:rPr lang="it-IT" b="1" smtClean="0">
                <a:solidFill>
                  <a:srgbClr val="C00000"/>
                </a:solidFill>
              </a:rPr>
              <a:t>ote on </a:t>
            </a:r>
            <a:r>
              <a:rPr lang="it-IT" b="1" dirty="0" err="1">
                <a:solidFill>
                  <a:srgbClr val="C00000"/>
                </a:solidFill>
              </a:rPr>
              <a:t>c</a:t>
            </a:r>
            <a:r>
              <a:rPr lang="it-IT" b="1" smtClean="0">
                <a:solidFill>
                  <a:srgbClr val="C00000"/>
                </a:solidFill>
              </a:rPr>
              <a:t>alorimetry</a:t>
            </a:r>
            <a:endParaRPr lang="it-IT" b="1" dirty="0">
              <a:solidFill>
                <a:srgbClr val="C00000"/>
              </a:solidFill>
            </a:endParaRPr>
          </a:p>
        </p:txBody>
      </p:sp>
      <p:sp>
        <p:nvSpPr>
          <p:cNvPr id="3" name="Segnaposto contenuto 2"/>
          <p:cNvSpPr>
            <a:spLocks noGrp="1"/>
          </p:cNvSpPr>
          <p:nvPr>
            <p:ph idx="1"/>
          </p:nvPr>
        </p:nvSpPr>
        <p:spPr>
          <a:xfrm>
            <a:off x="838200" y="1825625"/>
            <a:ext cx="6788972" cy="4867406"/>
          </a:xfrm>
        </p:spPr>
        <p:txBody>
          <a:bodyPr>
            <a:normAutofit fontScale="70000" lnSpcReduction="20000"/>
          </a:bodyPr>
          <a:lstStyle/>
          <a:p>
            <a:pPr marL="0" indent="0">
              <a:buNone/>
            </a:pPr>
            <a:r>
              <a:rPr lang="en-GB" smtClean="0"/>
              <a:t>Take the LHC experiments for a telling example. CMS</a:t>
            </a:r>
            <a:r>
              <a:rPr lang="en-GB"/>
              <a:t> </a:t>
            </a:r>
            <a:r>
              <a:rPr lang="en-GB" smtClean="0"/>
              <a:t>was </a:t>
            </a:r>
            <a:r>
              <a:rPr lang="en-GB" dirty="0" smtClean="0"/>
              <a:t>originally </a:t>
            </a:r>
            <a:r>
              <a:rPr lang="en-GB" dirty="0"/>
              <a:t>endowed with a less performant hadron calorimeter </a:t>
            </a:r>
            <a:r>
              <a:rPr lang="en-GB"/>
              <a:t>than </a:t>
            </a:r>
            <a:r>
              <a:rPr lang="en-GB" smtClean="0"/>
              <a:t>ATLAS. But hadron calorimetry ended up being crucial for a number of new physics searches involving boosted jets. </a:t>
            </a:r>
          </a:p>
          <a:p>
            <a:pPr marL="0" indent="0">
              <a:buNone/>
            </a:pPr>
            <a:r>
              <a:rPr lang="en-GB" smtClean="0"/>
              <a:t>CMS regained </a:t>
            </a:r>
            <a:r>
              <a:rPr lang="en-GB" dirty="0" smtClean="0"/>
              <a:t>the lost ground through </a:t>
            </a:r>
            <a:r>
              <a:rPr lang="en-GB" dirty="0"/>
              <a:t>the high </a:t>
            </a:r>
            <a:r>
              <a:rPr lang="en-GB"/>
              <a:t>performance </a:t>
            </a:r>
            <a:r>
              <a:rPr lang="en-GB" smtClean="0"/>
              <a:t>of its </a:t>
            </a:r>
            <a:r>
              <a:rPr lang="en-GB" dirty="0"/>
              <a:t>“particle flow” reconstruction </a:t>
            </a:r>
            <a:r>
              <a:rPr lang="en-GB" dirty="0" smtClean="0"/>
              <a:t>algorithm</a:t>
            </a:r>
            <a:r>
              <a:rPr lang="en-US" dirty="0"/>
              <a:t> </a:t>
            </a:r>
            <a:r>
              <a:rPr lang="en-US" dirty="0" smtClean="0">
                <a:solidFill>
                  <a:srgbClr val="C00000"/>
                </a:solidFill>
              </a:rPr>
              <a:t>[10]</a:t>
            </a:r>
            <a:r>
              <a:rPr lang="en-GB" dirty="0" smtClean="0"/>
              <a:t>. </a:t>
            </a:r>
          </a:p>
          <a:p>
            <a:pPr marL="0" indent="0">
              <a:buNone/>
            </a:pPr>
            <a:endParaRPr lang="en-GB" dirty="0" smtClean="0"/>
          </a:p>
          <a:p>
            <a:pPr marL="0" indent="0">
              <a:buNone/>
            </a:pPr>
            <a:r>
              <a:rPr lang="en-GB" dirty="0" smtClean="0"/>
              <a:t>This </a:t>
            </a:r>
            <a:r>
              <a:rPr lang="en-GB" dirty="0"/>
              <a:t>was only possible thanks to the </a:t>
            </a:r>
            <a:r>
              <a:rPr lang="en-GB" dirty="0">
                <a:solidFill>
                  <a:srgbClr val="0070C0"/>
                </a:solidFill>
              </a:rPr>
              <a:t>high magnetic field integral of CMS</a:t>
            </a:r>
            <a:r>
              <a:rPr lang="en-GB" dirty="0"/>
              <a:t>, which spreads out charged particles of different momenta within jets, easing their matching to calorimeter deposits. </a:t>
            </a:r>
            <a:endParaRPr lang="en-GB" dirty="0" smtClean="0"/>
          </a:p>
          <a:p>
            <a:pPr marL="0" indent="0">
              <a:buNone/>
            </a:pPr>
            <a:endParaRPr lang="en-GB" dirty="0" smtClean="0"/>
          </a:p>
          <a:p>
            <a:pPr marL="0" indent="0">
              <a:buNone/>
            </a:pPr>
            <a:r>
              <a:rPr lang="en-GB" dirty="0" smtClean="0"/>
              <a:t>This </a:t>
            </a:r>
            <a:r>
              <a:rPr lang="en-GB" i="1" dirty="0">
                <a:solidFill>
                  <a:srgbClr val="0070C0"/>
                </a:solidFill>
              </a:rPr>
              <a:t>post-hoc</a:t>
            </a:r>
            <a:r>
              <a:rPr lang="en-GB" dirty="0">
                <a:solidFill>
                  <a:srgbClr val="0070C0"/>
                </a:solidFill>
              </a:rPr>
              <a:t> exploitation of the solenoid characteristics</a:t>
            </a:r>
            <a:r>
              <a:rPr lang="en-GB" dirty="0"/>
              <a:t>, whose original specifications were rather driven by compactness and transverse momentum resolution of charged particles, </a:t>
            </a:r>
            <a:r>
              <a:rPr lang="en-GB" dirty="0">
                <a:solidFill>
                  <a:srgbClr val="0070C0"/>
                </a:solidFill>
              </a:rPr>
              <a:t>is a </a:t>
            </a:r>
            <a:r>
              <a:rPr lang="en-GB" b="1" dirty="0">
                <a:solidFill>
                  <a:srgbClr val="0070C0"/>
                </a:solidFill>
              </a:rPr>
              <a:t>striking example of </a:t>
            </a:r>
            <a:r>
              <a:rPr lang="en-GB" b="1">
                <a:solidFill>
                  <a:srgbClr val="0070C0"/>
                </a:solidFill>
              </a:rPr>
              <a:t>how </a:t>
            </a:r>
            <a:r>
              <a:rPr lang="en-GB" b="1" smtClean="0">
                <a:solidFill>
                  <a:srgbClr val="0070C0"/>
                </a:solidFill>
              </a:rPr>
              <a:t>the </a:t>
            </a:r>
            <a:r>
              <a:rPr lang="en-GB" b="1" dirty="0">
                <a:solidFill>
                  <a:srgbClr val="0070C0"/>
                </a:solidFill>
              </a:rPr>
              <a:t>combined search of hardware and software </a:t>
            </a:r>
            <a:r>
              <a:rPr lang="en-GB" b="1">
                <a:solidFill>
                  <a:srgbClr val="0070C0"/>
                </a:solidFill>
              </a:rPr>
              <a:t>solutions </a:t>
            </a:r>
            <a:r>
              <a:rPr lang="en-GB" b="1" smtClean="0">
                <a:solidFill>
                  <a:srgbClr val="0070C0"/>
                </a:solidFill>
              </a:rPr>
              <a:t>may be proficuous </a:t>
            </a:r>
            <a:r>
              <a:rPr lang="en-GB" smtClean="0"/>
              <a:t>to </a:t>
            </a:r>
            <a:r>
              <a:rPr lang="en-GB" dirty="0"/>
              <a:t>inform the optimization of a modern particle detector.</a:t>
            </a:r>
            <a:r>
              <a:rPr lang="it-IT" dirty="0"/>
              <a:t> </a:t>
            </a:r>
          </a:p>
        </p:txBody>
      </p:sp>
      <p:pic>
        <p:nvPicPr>
          <p:cNvPr id="1026" name="Picture 2" descr="Particle-flow reconstruction and global event description with the CMS  detector - CERN Document Ser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7172" y="1795861"/>
            <a:ext cx="4746961" cy="4213032"/>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data 3"/>
          <p:cNvSpPr>
            <a:spLocks noGrp="1"/>
          </p:cNvSpPr>
          <p:nvPr>
            <p:ph type="dt" sz="half" idx="10"/>
          </p:nvPr>
        </p:nvSpPr>
        <p:spPr/>
        <p:txBody>
          <a:bodyPr/>
          <a:lstStyle/>
          <a:p>
            <a:r>
              <a:rPr lang="it-IT" smtClean="0"/>
              <a:t>11/02/2021</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32</a:t>
            </a:fld>
            <a:endParaRPr lang="en-US"/>
          </a:p>
        </p:txBody>
      </p:sp>
      <p:sp>
        <p:nvSpPr>
          <p:cNvPr id="7" name="Segnaposto piè di pagina 6"/>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122991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A </a:t>
            </a:r>
            <a:r>
              <a:rPr lang="it-IT" b="1" err="1">
                <a:solidFill>
                  <a:srgbClr val="C00000"/>
                </a:solidFill>
              </a:rPr>
              <a:t>h</a:t>
            </a:r>
            <a:r>
              <a:rPr lang="it-IT" b="1" smtClean="0">
                <a:solidFill>
                  <a:srgbClr val="C00000"/>
                </a:solidFill>
              </a:rPr>
              <a:t>ybrid </a:t>
            </a:r>
            <a:r>
              <a:rPr lang="it-IT" b="1" dirty="0" err="1">
                <a:solidFill>
                  <a:srgbClr val="C00000"/>
                </a:solidFill>
              </a:rPr>
              <a:t>c</a:t>
            </a:r>
            <a:r>
              <a:rPr lang="it-IT" b="1" smtClean="0">
                <a:solidFill>
                  <a:srgbClr val="C00000"/>
                </a:solidFill>
              </a:rPr>
              <a:t>alorimeter</a:t>
            </a:r>
            <a:r>
              <a:rPr lang="it-IT" b="1" dirty="0" smtClean="0">
                <a:solidFill>
                  <a:srgbClr val="C00000"/>
                </a:solidFill>
              </a:rPr>
              <a:t>?</a:t>
            </a:r>
            <a:endParaRPr lang="it-IT" b="1" dirty="0">
              <a:solidFill>
                <a:srgbClr val="C00000"/>
              </a:solidFill>
            </a:endParaRPr>
          </a:p>
        </p:txBody>
      </p:sp>
      <p:sp>
        <p:nvSpPr>
          <p:cNvPr id="3" name="Segnaposto contenuto 2"/>
          <p:cNvSpPr>
            <a:spLocks noGrp="1"/>
          </p:cNvSpPr>
          <p:nvPr>
            <p:ph idx="1"/>
          </p:nvPr>
        </p:nvSpPr>
        <p:spPr>
          <a:xfrm>
            <a:off x="838200" y="1825624"/>
            <a:ext cx="10766196" cy="4829699"/>
          </a:xfrm>
        </p:spPr>
        <p:txBody>
          <a:bodyPr>
            <a:normAutofit fontScale="77500" lnSpcReduction="20000"/>
          </a:bodyPr>
          <a:lstStyle/>
          <a:p>
            <a:pPr marL="0" indent="0">
              <a:buNone/>
            </a:pPr>
            <a:r>
              <a:rPr lang="it-IT" smtClean="0"/>
              <a:t>As </a:t>
            </a:r>
            <a:r>
              <a:rPr lang="it-IT" dirty="0" err="1" smtClean="0"/>
              <a:t>particle</a:t>
            </a:r>
            <a:r>
              <a:rPr lang="it-IT" dirty="0" smtClean="0"/>
              <a:t> flow </a:t>
            </a:r>
            <a:r>
              <a:rPr lang="it-IT" dirty="0" err="1" smtClean="0"/>
              <a:t>techniques</a:t>
            </a:r>
            <a:r>
              <a:rPr lang="it-IT" dirty="0" smtClean="0"/>
              <a:t> </a:t>
            </a:r>
            <a:r>
              <a:rPr lang="it-IT" dirty="0" err="1" smtClean="0"/>
              <a:t>allow</a:t>
            </a:r>
            <a:r>
              <a:rPr lang="it-IT" dirty="0" smtClean="0"/>
              <a:t> the </a:t>
            </a:r>
            <a:r>
              <a:rPr lang="it-IT" dirty="0" err="1" smtClean="0"/>
              <a:t>tracing</a:t>
            </a:r>
            <a:r>
              <a:rPr lang="it-IT" dirty="0" smtClean="0"/>
              <a:t> of </a:t>
            </a:r>
            <a:r>
              <a:rPr lang="it-IT" dirty="0" err="1" smtClean="0"/>
              <a:t>individual</a:t>
            </a:r>
            <a:r>
              <a:rPr lang="it-IT" dirty="0" smtClean="0"/>
              <a:t> </a:t>
            </a:r>
            <a:r>
              <a:rPr lang="it-IT" dirty="0" err="1" smtClean="0"/>
              <a:t>particles</a:t>
            </a:r>
            <a:r>
              <a:rPr lang="it-IT" dirty="0" smtClean="0"/>
              <a:t> and the complete </a:t>
            </a:r>
            <a:r>
              <a:rPr lang="it-IT" dirty="0" err="1" smtClean="0"/>
              <a:t>reconstruction</a:t>
            </a:r>
            <a:r>
              <a:rPr lang="it-IT" dirty="0" smtClean="0"/>
              <a:t> of dense, </a:t>
            </a:r>
            <a:r>
              <a:rPr lang="it-IT" dirty="0" err="1" smtClean="0"/>
              <a:t>collimated</a:t>
            </a:r>
            <a:r>
              <a:rPr lang="it-IT" dirty="0" smtClean="0"/>
              <a:t> </a:t>
            </a:r>
            <a:r>
              <a:rPr lang="it-IT" dirty="0" err="1" smtClean="0"/>
              <a:t>jets</a:t>
            </a:r>
            <a:r>
              <a:rPr lang="it-IT" dirty="0" smtClean="0"/>
              <a:t>, </a:t>
            </a:r>
            <a:r>
              <a:rPr lang="it-IT" dirty="0" err="1" smtClean="0"/>
              <a:t>we</a:t>
            </a:r>
            <a:r>
              <a:rPr lang="it-IT" dirty="0" smtClean="0"/>
              <a:t> must </a:t>
            </a:r>
            <a:r>
              <a:rPr lang="it-IT" dirty="0" err="1" smtClean="0"/>
              <a:t>have</a:t>
            </a:r>
            <a:r>
              <a:rPr lang="it-IT" dirty="0" smtClean="0"/>
              <a:t> more of </a:t>
            </a:r>
            <a:r>
              <a:rPr lang="it-IT" err="1" smtClean="0"/>
              <a:t>that</a:t>
            </a:r>
            <a:r>
              <a:rPr lang="it-IT" smtClean="0"/>
              <a:t>:</a:t>
            </a:r>
          </a:p>
          <a:p>
            <a:pPr marL="0" indent="0">
              <a:buNone/>
            </a:pPr>
            <a:endParaRPr lang="it-IT" dirty="0" smtClean="0"/>
          </a:p>
          <a:p>
            <a:r>
              <a:rPr lang="it-IT" dirty="0" smtClean="0"/>
              <a:t>Optimizing the design of </a:t>
            </a:r>
            <a:r>
              <a:rPr lang="it-IT" smtClean="0"/>
              <a:t>a detector for a long-timescale project </a:t>
            </a:r>
            <a:r>
              <a:rPr lang="it-IT" dirty="0" err="1" smtClean="0">
                <a:solidFill>
                  <a:srgbClr val="0070C0"/>
                </a:solidFill>
              </a:rPr>
              <a:t>based</a:t>
            </a:r>
            <a:r>
              <a:rPr lang="it-IT" dirty="0" smtClean="0">
                <a:solidFill>
                  <a:srgbClr val="0070C0"/>
                </a:solidFill>
              </a:rPr>
              <a:t> on </a:t>
            </a:r>
            <a:r>
              <a:rPr lang="it-IT" dirty="0" err="1" smtClean="0">
                <a:solidFill>
                  <a:srgbClr val="0070C0"/>
                </a:solidFill>
              </a:rPr>
              <a:t>reconstruction</a:t>
            </a:r>
            <a:r>
              <a:rPr lang="it-IT" dirty="0" smtClean="0">
                <a:solidFill>
                  <a:srgbClr val="0070C0"/>
                </a:solidFill>
              </a:rPr>
              <a:t> </a:t>
            </a:r>
            <a:r>
              <a:rPr lang="it-IT" dirty="0" err="1" smtClean="0">
                <a:solidFill>
                  <a:srgbClr val="0070C0"/>
                </a:solidFill>
              </a:rPr>
              <a:t>capabilities</a:t>
            </a:r>
            <a:r>
              <a:rPr lang="it-IT" dirty="0" smtClean="0">
                <a:solidFill>
                  <a:srgbClr val="0070C0"/>
                </a:solidFill>
              </a:rPr>
              <a:t> </a:t>
            </a:r>
            <a:r>
              <a:rPr lang="it-IT" dirty="0" err="1" smtClean="0">
                <a:solidFill>
                  <a:srgbClr val="0070C0"/>
                </a:solidFill>
              </a:rPr>
              <a:t>which</a:t>
            </a:r>
            <a:r>
              <a:rPr lang="it-IT" dirty="0" smtClean="0">
                <a:solidFill>
                  <a:srgbClr val="0070C0"/>
                </a:solidFill>
              </a:rPr>
              <a:t> </a:t>
            </a:r>
            <a:r>
              <a:rPr lang="it-IT" dirty="0" err="1" smtClean="0">
                <a:solidFill>
                  <a:srgbClr val="0070C0"/>
                </a:solidFill>
              </a:rPr>
              <a:t>will</a:t>
            </a:r>
            <a:r>
              <a:rPr lang="it-IT" dirty="0" smtClean="0">
                <a:solidFill>
                  <a:srgbClr val="0070C0"/>
                </a:solidFill>
              </a:rPr>
              <a:t> be </a:t>
            </a:r>
            <a:r>
              <a:rPr lang="it-IT" dirty="0" err="1" smtClean="0">
                <a:solidFill>
                  <a:srgbClr val="0070C0"/>
                </a:solidFill>
              </a:rPr>
              <a:t>available</a:t>
            </a:r>
            <a:r>
              <a:rPr lang="it-IT" dirty="0" smtClean="0">
                <a:solidFill>
                  <a:srgbClr val="0070C0"/>
                </a:solidFill>
              </a:rPr>
              <a:t> in the future</a:t>
            </a:r>
            <a:r>
              <a:rPr lang="it-IT" dirty="0" smtClean="0">
                <a:solidFill>
                  <a:srgbClr val="FF0000"/>
                </a:solidFill>
              </a:rPr>
              <a:t> </a:t>
            </a:r>
            <a:r>
              <a:rPr lang="it-IT" dirty="0" smtClean="0">
                <a:solidFill>
                  <a:srgbClr val="C00000"/>
                </a:solidFill>
              </a:rPr>
              <a:t>[11] </a:t>
            </a:r>
            <a:r>
              <a:rPr lang="it-IT" dirty="0" err="1" smtClean="0"/>
              <a:t>seems</a:t>
            </a:r>
            <a:r>
              <a:rPr lang="it-IT" dirty="0" smtClean="0"/>
              <a:t> the right </a:t>
            </a:r>
            <a:r>
              <a:rPr lang="it-IT" dirty="0" err="1" smtClean="0"/>
              <a:t>thing</a:t>
            </a:r>
            <a:r>
              <a:rPr lang="it-IT" dirty="0" smtClean="0"/>
              <a:t> </a:t>
            </a:r>
            <a:r>
              <a:rPr lang="it-IT" smtClean="0"/>
              <a:t>to </a:t>
            </a:r>
            <a:r>
              <a:rPr lang="it-IT" smtClean="0"/>
              <a:t>do</a:t>
            </a:r>
          </a:p>
          <a:p>
            <a:endParaRPr lang="it-IT" dirty="0" smtClean="0"/>
          </a:p>
          <a:p>
            <a:r>
              <a:rPr lang="it-IT" dirty="0" err="1" smtClean="0"/>
              <a:t>Integrating</a:t>
            </a:r>
            <a:r>
              <a:rPr lang="it-IT" dirty="0" smtClean="0"/>
              <a:t> </a:t>
            </a:r>
            <a:r>
              <a:rPr lang="it-IT" dirty="0" err="1" smtClean="0"/>
              <a:t>tracking</a:t>
            </a:r>
            <a:r>
              <a:rPr lang="it-IT" dirty="0" smtClean="0"/>
              <a:t> and </a:t>
            </a:r>
            <a:r>
              <a:rPr lang="it-IT" dirty="0" err="1" smtClean="0"/>
              <a:t>calorimetry</a:t>
            </a:r>
            <a:r>
              <a:rPr lang="it-IT" dirty="0" smtClean="0"/>
              <a:t> </a:t>
            </a:r>
            <a:r>
              <a:rPr lang="it-IT" err="1" smtClean="0"/>
              <a:t>layers</a:t>
            </a:r>
            <a:r>
              <a:rPr lang="it-IT" smtClean="0"/>
              <a:t> may improve the «image» reconstruction of energetic hadronic jets, shown to be crucial for high-mass new particles</a:t>
            </a:r>
            <a:endParaRPr lang="it-IT" dirty="0" smtClean="0"/>
          </a:p>
          <a:p>
            <a:r>
              <a:rPr lang="it-IT" dirty="0" err="1" smtClean="0">
                <a:solidFill>
                  <a:srgbClr val="0070C0"/>
                </a:solidFill>
              </a:rPr>
              <a:t>Measuring</a:t>
            </a:r>
            <a:r>
              <a:rPr lang="it-IT" dirty="0" smtClean="0">
                <a:solidFill>
                  <a:srgbClr val="0070C0"/>
                </a:solidFill>
              </a:rPr>
              <a:t> </a:t>
            </a:r>
            <a:r>
              <a:rPr lang="it-IT" dirty="0" err="1" smtClean="0">
                <a:solidFill>
                  <a:srgbClr val="0070C0"/>
                </a:solidFill>
              </a:rPr>
              <a:t>muons</a:t>
            </a:r>
            <a:r>
              <a:rPr lang="it-IT" dirty="0" smtClean="0">
                <a:solidFill>
                  <a:srgbClr val="0070C0"/>
                </a:solidFill>
              </a:rPr>
              <a:t> from </a:t>
            </a:r>
            <a:r>
              <a:rPr lang="it-IT" dirty="0" err="1" smtClean="0">
                <a:solidFill>
                  <a:srgbClr val="0070C0"/>
                </a:solidFill>
              </a:rPr>
              <a:t>their</a:t>
            </a:r>
            <a:r>
              <a:rPr lang="it-IT" dirty="0" smtClean="0">
                <a:solidFill>
                  <a:srgbClr val="0070C0"/>
                </a:solidFill>
              </a:rPr>
              <a:t> radiative </a:t>
            </a:r>
            <a:r>
              <a:rPr lang="it-IT" dirty="0" err="1" smtClean="0">
                <a:solidFill>
                  <a:srgbClr val="0070C0"/>
                </a:solidFill>
              </a:rPr>
              <a:t>loss</a:t>
            </a:r>
            <a:r>
              <a:rPr lang="it-IT" dirty="0" smtClean="0">
                <a:solidFill>
                  <a:srgbClr val="0070C0"/>
                </a:solidFill>
              </a:rPr>
              <a:t> </a:t>
            </a:r>
            <a:r>
              <a:rPr lang="it-IT" smtClean="0"/>
              <a:t>in a dense </a:t>
            </a:r>
            <a:r>
              <a:rPr lang="it-IT" err="1" smtClean="0"/>
              <a:t>environment</a:t>
            </a:r>
            <a:r>
              <a:rPr lang="it-IT" smtClean="0"/>
              <a:t> </a:t>
            </a:r>
            <a:r>
              <a:rPr lang="it-IT"/>
              <a:t>using </a:t>
            </a:r>
            <a:r>
              <a:rPr lang="it-IT" smtClean="0"/>
              <a:t>convolutional </a:t>
            </a:r>
            <a:r>
              <a:rPr lang="it-IT"/>
              <a:t>neural networks was </a:t>
            </a:r>
            <a:r>
              <a:rPr lang="it-IT" dirty="0" smtClean="0"/>
              <a:t>first </a:t>
            </a:r>
            <a:r>
              <a:rPr lang="it-IT" dirty="0" err="1" smtClean="0"/>
              <a:t>shown</a:t>
            </a:r>
            <a:r>
              <a:rPr lang="it-IT" dirty="0" smtClean="0"/>
              <a:t> to be </a:t>
            </a:r>
            <a:r>
              <a:rPr lang="it-IT" err="1" smtClean="0"/>
              <a:t>viable</a:t>
            </a:r>
            <a:r>
              <a:rPr lang="it-IT" smtClean="0"/>
              <a:t> (J. Kieseler, CERN) by «</a:t>
            </a:r>
            <a:r>
              <a:rPr lang="it-IT" smtClean="0"/>
              <a:t>accident»</a:t>
            </a:r>
          </a:p>
          <a:p>
            <a:pPr marL="0" indent="0">
              <a:buNone/>
            </a:pPr>
            <a:r>
              <a:rPr lang="it-IT">
                <a:sym typeface="Wingdings" panose="05000000000000000000" pitchFamily="2" charset="2"/>
              </a:rPr>
              <a:t>	</a:t>
            </a:r>
            <a:r>
              <a:rPr lang="it-IT" smtClean="0">
                <a:sym typeface="Wingdings" panose="05000000000000000000" pitchFamily="2" charset="2"/>
              </a:rPr>
              <a:t> </a:t>
            </a:r>
            <a:r>
              <a:rPr lang="it-IT">
                <a:sym typeface="Wingdings" panose="05000000000000000000" pitchFamily="2" charset="2"/>
              </a:rPr>
              <a:t>N</a:t>
            </a:r>
            <a:r>
              <a:rPr lang="it-IT" smtClean="0"/>
              <a:t>eeds </a:t>
            </a:r>
            <a:r>
              <a:rPr lang="it-IT" dirty="0" smtClean="0"/>
              <a:t>to be </a:t>
            </a:r>
            <a:r>
              <a:rPr lang="it-IT" dirty="0" err="1" smtClean="0"/>
              <a:t>pursued</a:t>
            </a:r>
            <a:r>
              <a:rPr lang="it-IT" dirty="0" smtClean="0"/>
              <a:t> for </a:t>
            </a:r>
            <a:r>
              <a:rPr lang="it-IT" smtClean="0"/>
              <a:t>high-</a:t>
            </a:r>
            <a:r>
              <a:rPr lang="it-IT" err="1" smtClean="0"/>
              <a:t>energy</a:t>
            </a:r>
            <a:r>
              <a:rPr lang="it-IT" smtClean="0"/>
              <a:t> collisions (see </a:t>
            </a:r>
            <a:r>
              <a:rPr lang="it-IT" i="1" smtClean="0"/>
              <a:t>infra</a:t>
            </a:r>
            <a:r>
              <a:rPr lang="it-IT" smtClean="0"/>
              <a:t>)</a:t>
            </a:r>
            <a:endParaRPr lang="it-IT" dirty="0" smtClean="0"/>
          </a:p>
          <a:p>
            <a:r>
              <a:rPr lang="it-IT" dirty="0" err="1" smtClean="0"/>
              <a:t>Nuclear</a:t>
            </a:r>
            <a:r>
              <a:rPr lang="it-IT" dirty="0" smtClean="0"/>
              <a:t> </a:t>
            </a:r>
            <a:r>
              <a:rPr lang="it-IT" dirty="0" err="1" smtClean="0"/>
              <a:t>interactions</a:t>
            </a:r>
            <a:r>
              <a:rPr lang="it-IT" dirty="0" smtClean="0"/>
              <a:t> </a:t>
            </a:r>
            <a:r>
              <a:rPr lang="it-IT" dirty="0" err="1" smtClean="0"/>
              <a:t>have</a:t>
            </a:r>
            <a:r>
              <a:rPr lang="it-IT" dirty="0" smtClean="0"/>
              <a:t> </a:t>
            </a:r>
            <a:r>
              <a:rPr lang="it-IT" dirty="0" err="1" smtClean="0"/>
              <a:t>always</a:t>
            </a:r>
            <a:r>
              <a:rPr lang="it-IT" dirty="0" smtClean="0"/>
              <a:t> </a:t>
            </a:r>
            <a:r>
              <a:rPr lang="it-IT" dirty="0" err="1" smtClean="0"/>
              <a:t>been</a:t>
            </a:r>
            <a:r>
              <a:rPr lang="it-IT" dirty="0" smtClean="0"/>
              <a:t> </a:t>
            </a:r>
            <a:r>
              <a:rPr lang="it-IT" dirty="0" err="1" smtClean="0"/>
              <a:t>dreaded</a:t>
            </a:r>
            <a:r>
              <a:rPr lang="it-IT" dirty="0" smtClean="0"/>
              <a:t> in a </a:t>
            </a:r>
            <a:r>
              <a:rPr lang="it-IT" dirty="0" err="1" smtClean="0"/>
              <a:t>tracker</a:t>
            </a:r>
            <a:r>
              <a:rPr lang="it-IT" dirty="0" smtClean="0"/>
              <a:t>, </a:t>
            </a:r>
            <a:r>
              <a:rPr lang="it-IT" dirty="0" err="1" smtClean="0"/>
              <a:t>but</a:t>
            </a:r>
            <a:r>
              <a:rPr lang="it-IT" dirty="0" smtClean="0"/>
              <a:t> in </a:t>
            </a:r>
            <a:r>
              <a:rPr lang="it-IT" dirty="0" err="1" smtClean="0"/>
              <a:t>combination</a:t>
            </a:r>
            <a:r>
              <a:rPr lang="it-IT" dirty="0" smtClean="0"/>
              <a:t> with </a:t>
            </a:r>
            <a:r>
              <a:rPr lang="it-IT" dirty="0" err="1" smtClean="0"/>
              <a:t>calorimetry</a:t>
            </a:r>
            <a:r>
              <a:rPr lang="it-IT" dirty="0" smtClean="0"/>
              <a:t> </a:t>
            </a:r>
            <a:r>
              <a:rPr lang="it-IT" dirty="0" err="1" smtClean="0">
                <a:solidFill>
                  <a:srgbClr val="0070C0"/>
                </a:solidFill>
              </a:rPr>
              <a:t>they</a:t>
            </a:r>
            <a:r>
              <a:rPr lang="it-IT" dirty="0" smtClean="0">
                <a:solidFill>
                  <a:srgbClr val="0070C0"/>
                </a:solidFill>
              </a:rPr>
              <a:t> </a:t>
            </a:r>
            <a:r>
              <a:rPr lang="it-IT" err="1" smtClean="0">
                <a:solidFill>
                  <a:srgbClr val="0070C0"/>
                </a:solidFill>
              </a:rPr>
              <a:t>may</a:t>
            </a:r>
            <a:r>
              <a:rPr lang="it-IT" smtClean="0">
                <a:solidFill>
                  <a:srgbClr val="0070C0"/>
                </a:solidFill>
              </a:rPr>
              <a:t> strengthen </a:t>
            </a:r>
            <a:r>
              <a:rPr lang="it-IT" err="1" smtClean="0">
                <a:solidFill>
                  <a:srgbClr val="0070C0"/>
                </a:solidFill>
              </a:rPr>
              <a:t>particle</a:t>
            </a:r>
            <a:r>
              <a:rPr lang="it-IT" smtClean="0">
                <a:solidFill>
                  <a:srgbClr val="0070C0"/>
                </a:solidFill>
              </a:rPr>
              <a:t>-ID </a:t>
            </a:r>
            <a:r>
              <a:rPr lang="it-IT" smtClean="0"/>
              <a:t>(</a:t>
            </a:r>
            <a:r>
              <a:rPr lang="it-IT" dirty="0" err="1" smtClean="0"/>
              <a:t>using</a:t>
            </a:r>
            <a:r>
              <a:rPr lang="it-IT" dirty="0" smtClean="0"/>
              <a:t> </a:t>
            </a:r>
            <a:r>
              <a:rPr lang="it-IT" dirty="0" err="1" smtClean="0"/>
              <a:t>probabilistic</a:t>
            </a:r>
            <a:r>
              <a:rPr lang="it-IT" dirty="0" smtClean="0"/>
              <a:t> information </a:t>
            </a:r>
            <a:r>
              <a:rPr lang="it-IT" dirty="0" err="1" smtClean="0"/>
              <a:t>coming</a:t>
            </a:r>
            <a:r>
              <a:rPr lang="it-IT" dirty="0" smtClean="0"/>
              <a:t> from </a:t>
            </a:r>
            <a:r>
              <a:rPr lang="it-IT" dirty="0" err="1" smtClean="0"/>
              <a:t>nuclear</a:t>
            </a:r>
            <a:r>
              <a:rPr lang="it-IT" dirty="0" smtClean="0"/>
              <a:t> cross </a:t>
            </a:r>
            <a:r>
              <a:rPr lang="it-IT" dirty="0" err="1" smtClean="0"/>
              <a:t>sections</a:t>
            </a:r>
            <a:r>
              <a:rPr lang="it-IT" dirty="0" smtClean="0"/>
              <a:t> of </a:t>
            </a:r>
            <a:r>
              <a:rPr lang="it-IT" dirty="0" err="1" smtClean="0"/>
              <a:t>different</a:t>
            </a:r>
            <a:r>
              <a:rPr lang="it-IT" dirty="0" smtClean="0"/>
              <a:t> </a:t>
            </a:r>
            <a:r>
              <a:rPr lang="it-IT" err="1" smtClean="0"/>
              <a:t>species</a:t>
            </a:r>
            <a:r>
              <a:rPr lang="it-IT" smtClean="0"/>
              <a:t>)</a:t>
            </a:r>
          </a:p>
          <a:p>
            <a:pPr marL="457200" lvl="1" indent="0">
              <a:buNone/>
            </a:pPr>
            <a:r>
              <a:rPr lang="it-IT" smtClean="0">
                <a:sym typeface="Wingdings" panose="05000000000000000000" pitchFamily="2" charset="2"/>
              </a:rPr>
              <a:t> this may be of special interest to a number of applications</a:t>
            </a:r>
            <a:endParaRPr lang="it-IT" dirty="0"/>
          </a:p>
        </p:txBody>
      </p:sp>
      <p:sp>
        <p:nvSpPr>
          <p:cNvPr id="4" name="Segnaposto data 3"/>
          <p:cNvSpPr>
            <a:spLocks noGrp="1"/>
          </p:cNvSpPr>
          <p:nvPr>
            <p:ph type="dt" sz="half" idx="10"/>
          </p:nvPr>
        </p:nvSpPr>
        <p:spPr/>
        <p:txBody>
          <a:bodyPr/>
          <a:lstStyle/>
          <a:p>
            <a:r>
              <a:rPr lang="it-IT" smtClean="0"/>
              <a:t>11/02/2021</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33</a:t>
            </a:fld>
            <a:endParaRPr lang="en-US"/>
          </a:p>
        </p:txBody>
      </p:sp>
      <p:sp>
        <p:nvSpPr>
          <p:cNvPr id="7" name="Segnaposto piè di pagina 6"/>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14263304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Muon energy measurement in a calorimeter?</a:t>
            </a:r>
            <a:endParaRPr lang="it-IT" b="1">
              <a:solidFill>
                <a:srgbClr val="C00000"/>
              </a:solidFill>
            </a:endParaRPr>
          </a:p>
        </p:txBody>
      </p:sp>
      <p:sp>
        <p:nvSpPr>
          <p:cNvPr id="3" name="Segnaposto contenuto 2"/>
          <p:cNvSpPr>
            <a:spLocks noGrp="1"/>
          </p:cNvSpPr>
          <p:nvPr>
            <p:ph idx="1"/>
          </p:nvPr>
        </p:nvSpPr>
        <p:spPr>
          <a:xfrm>
            <a:off x="310057" y="1607068"/>
            <a:ext cx="11482875" cy="881608"/>
          </a:xfrm>
        </p:spPr>
        <p:txBody>
          <a:bodyPr>
            <a:normAutofit fontScale="85000" lnSpcReduction="20000"/>
          </a:bodyPr>
          <a:lstStyle/>
          <a:p>
            <a:pPr marL="0" indent="0">
              <a:buNone/>
            </a:pPr>
            <a:r>
              <a:rPr lang="it-IT" smtClean="0"/>
              <a:t>Muons interact with matter by ionization, pair production, bremsstrahlung, and photonuclear reactions. The E loss is dominated by the high-end of the Landau distribution (knock-on electrons). </a:t>
            </a:r>
          </a:p>
        </p:txBody>
      </p:sp>
      <p:pic>
        <p:nvPicPr>
          <p:cNvPr id="5" name="Immagine 4"/>
          <p:cNvPicPr>
            <a:picLocks noChangeAspect="1"/>
          </p:cNvPicPr>
          <p:nvPr/>
        </p:nvPicPr>
        <p:blipFill>
          <a:blip r:embed="rId2"/>
          <a:stretch>
            <a:fillRect/>
          </a:stretch>
        </p:blipFill>
        <p:spPr>
          <a:xfrm>
            <a:off x="6034021" y="2320503"/>
            <a:ext cx="5929482" cy="3937285"/>
          </a:xfrm>
          <a:prstGeom prst="rect">
            <a:avLst/>
          </a:prstGeom>
        </p:spPr>
      </p:pic>
      <p:sp>
        <p:nvSpPr>
          <p:cNvPr id="7" name="Segnaposto contenuto 2"/>
          <p:cNvSpPr txBox="1">
            <a:spLocks/>
          </p:cNvSpPr>
          <p:nvPr/>
        </p:nvSpPr>
        <p:spPr>
          <a:xfrm>
            <a:off x="358219" y="2766969"/>
            <a:ext cx="5351701" cy="25008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000" smtClean="0"/>
              <a:t>E loss is very modest and stochastic, so we have to rely on magnetic bending for inference on muon momentum</a:t>
            </a:r>
          </a:p>
          <a:p>
            <a:pPr marL="0" indent="0">
              <a:buFont typeface="Arial" panose="020B0604020202020204" pitchFamily="34" charset="0"/>
              <a:buNone/>
            </a:pPr>
            <a:r>
              <a:rPr lang="it-IT" sz="2000" smtClean="0">
                <a:solidFill>
                  <a:srgbClr val="FF0000"/>
                </a:solidFill>
              </a:rPr>
              <a:t>Bending measurements break down at TeV energies</a:t>
            </a:r>
            <a:r>
              <a:rPr lang="it-IT" sz="2000" smtClean="0"/>
              <a:t>: in B=2T, a 1-TeV muon is deflected by a mm by traveling for 2 metres</a:t>
            </a:r>
          </a:p>
          <a:p>
            <a:pPr marL="0" indent="0">
              <a:buFont typeface="Arial" panose="020B0604020202020204" pitchFamily="34" charset="0"/>
              <a:buNone/>
            </a:pPr>
            <a:r>
              <a:rPr lang="it-IT" sz="2000">
                <a:sym typeface="Wingdings" panose="05000000000000000000" pitchFamily="2" charset="2"/>
              </a:rPr>
              <a:t>R</a:t>
            </a:r>
            <a:r>
              <a:rPr lang="it-IT" sz="2000" smtClean="0">
                <a:sym typeface="Wingdings" panose="05000000000000000000" pitchFamily="2" charset="2"/>
              </a:rPr>
              <a:t>esolution scales linearly with momentum, because </a:t>
            </a:r>
            <a:r>
              <a:rPr lang="it-IT" sz="2000" b="1" smtClean="0">
                <a:sym typeface="Wingdings" panose="05000000000000000000" pitchFamily="2" charset="2"/>
              </a:rPr>
              <a:t>P=qBR</a:t>
            </a:r>
            <a:r>
              <a:rPr lang="it-IT" sz="2000" smtClean="0">
                <a:sym typeface="Wingdings" panose="05000000000000000000" pitchFamily="2" charset="2"/>
              </a:rPr>
              <a:t> for a charge q in a field B, with R radius of curvature. </a:t>
            </a:r>
          </a:p>
          <a:p>
            <a:pPr marL="0" indent="0">
              <a:buFont typeface="Arial" panose="020B0604020202020204" pitchFamily="34" charset="0"/>
              <a:buNone/>
            </a:pPr>
            <a:r>
              <a:rPr lang="it-IT" sz="2000" i="1" smtClean="0">
                <a:sym typeface="Wingdings" panose="05000000000000000000" pitchFamily="2" charset="2"/>
              </a:rPr>
              <a:t>E.g.,</a:t>
            </a:r>
            <a:r>
              <a:rPr lang="it-IT" sz="2000" smtClean="0">
                <a:sym typeface="Wingdings" panose="05000000000000000000" pitchFamily="2" charset="2"/>
              </a:rPr>
              <a:t> in ATLAS  </a:t>
            </a:r>
            <a:r>
              <a:rPr lang="el-GR" sz="2000" b="1" smtClean="0">
                <a:solidFill>
                  <a:srgbClr val="0070C0"/>
                </a:solidFill>
                <a:sym typeface="Wingdings" panose="05000000000000000000" pitchFamily="2" charset="2"/>
              </a:rPr>
              <a:t>σ</a:t>
            </a:r>
            <a:r>
              <a:rPr lang="it-IT" sz="2000" b="1" smtClean="0">
                <a:solidFill>
                  <a:srgbClr val="0070C0"/>
                </a:solidFill>
                <a:sym typeface="Wingdings" panose="05000000000000000000" pitchFamily="2" charset="2"/>
              </a:rPr>
              <a:t>(p)/p = 0.1 - 0.2 p </a:t>
            </a:r>
            <a:r>
              <a:rPr lang="it-IT" sz="2000" smtClean="0">
                <a:sym typeface="Wingdings" panose="05000000000000000000" pitchFamily="2" charset="2"/>
              </a:rPr>
              <a:t>depending on angle etc.</a:t>
            </a:r>
            <a:endParaRPr lang="it-IT" sz="2000"/>
          </a:p>
        </p:txBody>
      </p:sp>
      <p:sp>
        <p:nvSpPr>
          <p:cNvPr id="10" name="Segnaposto piè di pagina 9"/>
          <p:cNvSpPr>
            <a:spLocks noGrp="1"/>
          </p:cNvSpPr>
          <p:nvPr>
            <p:ph type="ftr" sz="quarter" idx="11"/>
          </p:nvPr>
        </p:nvSpPr>
        <p:spPr/>
        <p:txBody>
          <a:bodyPr/>
          <a:lstStyle/>
          <a:p>
            <a:r>
              <a:rPr lang="en-US" smtClean="0"/>
              <a:t>T. Dorigo, Differentiable Programming for Fundamental Physics</a:t>
            </a:r>
            <a:endParaRPr lang="en-US"/>
          </a:p>
        </p:txBody>
      </p:sp>
      <p:sp>
        <p:nvSpPr>
          <p:cNvPr id="11" name="Segnaposto numero diapositiva 10"/>
          <p:cNvSpPr>
            <a:spLocks noGrp="1"/>
          </p:cNvSpPr>
          <p:nvPr>
            <p:ph type="sldNum" sz="quarter" idx="12"/>
          </p:nvPr>
        </p:nvSpPr>
        <p:spPr/>
        <p:txBody>
          <a:bodyPr/>
          <a:lstStyle/>
          <a:p>
            <a:fld id="{C6657B89-A023-4184-86DD-540BD0318D04}" type="slidenum">
              <a:rPr lang="en-US" smtClean="0"/>
              <a:t>34</a:t>
            </a:fld>
            <a:endParaRPr lang="en-US"/>
          </a:p>
        </p:txBody>
      </p:sp>
      <p:sp>
        <p:nvSpPr>
          <p:cNvPr id="13" name="Ovale 12"/>
          <p:cNvSpPr/>
          <p:nvPr/>
        </p:nvSpPr>
        <p:spPr>
          <a:xfrm>
            <a:off x="10006496" y="3432393"/>
            <a:ext cx="1525104" cy="18354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6598765" y="6215746"/>
            <a:ext cx="5413198" cy="646331"/>
          </a:xfrm>
          <a:prstGeom prst="rect">
            <a:avLst/>
          </a:prstGeom>
          <a:solidFill>
            <a:schemeClr val="bg1"/>
          </a:solidFill>
        </p:spPr>
        <p:txBody>
          <a:bodyPr wrap="square" rtlCol="0">
            <a:spAutoFit/>
          </a:bodyPr>
          <a:lstStyle/>
          <a:p>
            <a:r>
              <a:rPr lang="it-IT" smtClean="0"/>
              <a:t>Above: mass stopping power for positive muons in Cu, showing the radiative energy loss onset above 1 TeV</a:t>
            </a:r>
            <a:endParaRPr lang="it-IT"/>
          </a:p>
        </p:txBody>
      </p:sp>
    </p:spTree>
    <p:extLst>
      <p:ext uri="{BB962C8B-B14F-4D97-AF65-F5344CB8AC3E}">
        <p14:creationId xmlns:p14="http://schemas.microsoft.com/office/powerpoint/2010/main" val="6912260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a:solidFill>
                  <a:srgbClr val="C00000"/>
                </a:solidFill>
              </a:rPr>
              <a:t>R</a:t>
            </a:r>
            <a:r>
              <a:rPr lang="it-IT" b="1" smtClean="0">
                <a:solidFill>
                  <a:srgbClr val="C00000"/>
                </a:solidFill>
              </a:rPr>
              <a:t>esults of Regression with CNNs</a:t>
            </a:r>
            <a:endParaRPr lang="it-IT" b="1">
              <a:solidFill>
                <a:srgbClr val="C00000"/>
              </a:solidFill>
            </a:endParaRPr>
          </a:p>
        </p:txBody>
      </p:sp>
      <p:pic>
        <p:nvPicPr>
          <p:cNvPr id="19" name="Immagin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0600" y="1690688"/>
            <a:ext cx="3029852" cy="4847764"/>
          </a:xfrm>
          <a:prstGeom prst="rect">
            <a:avLst/>
          </a:prstGeom>
        </p:spPr>
      </p:pic>
      <p:cxnSp>
        <p:nvCxnSpPr>
          <p:cNvPr id="21" name="Connettore diritto 20"/>
          <p:cNvCxnSpPr/>
          <p:nvPr/>
        </p:nvCxnSpPr>
        <p:spPr>
          <a:xfrm>
            <a:off x="9737889" y="1970202"/>
            <a:ext cx="15271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a:off x="11265032" y="1970202"/>
            <a:ext cx="0" cy="2837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Segnaposto piè di pagina 5"/>
          <p:cNvSpPr>
            <a:spLocks noGrp="1"/>
          </p:cNvSpPr>
          <p:nvPr>
            <p:ph type="ftr" sz="quarter" idx="11"/>
          </p:nvPr>
        </p:nvSpPr>
        <p:spPr/>
        <p:txBody>
          <a:bodyPr/>
          <a:lstStyle/>
          <a:p>
            <a:r>
              <a:rPr lang="en-US" smtClean="0"/>
              <a:t>T. Dorigo, Differentiable Programming for Fundamental Physics</a:t>
            </a:r>
            <a:endParaRPr lang="en-US"/>
          </a:p>
        </p:txBody>
      </p:sp>
      <p:sp>
        <p:nvSpPr>
          <p:cNvPr id="7" name="Segnaposto numero diapositiva 6"/>
          <p:cNvSpPr>
            <a:spLocks noGrp="1"/>
          </p:cNvSpPr>
          <p:nvPr>
            <p:ph type="sldNum" sz="quarter" idx="12"/>
          </p:nvPr>
        </p:nvSpPr>
        <p:spPr/>
        <p:txBody>
          <a:bodyPr/>
          <a:lstStyle/>
          <a:p>
            <a:fld id="{C6657B89-A023-4184-86DD-540BD0318D04}" type="slidenum">
              <a:rPr lang="en-US" smtClean="0"/>
              <a:t>35</a:t>
            </a:fld>
            <a:endParaRPr lang="en-US"/>
          </a:p>
        </p:txBody>
      </p:sp>
      <p:sp>
        <p:nvSpPr>
          <p:cNvPr id="9" name="Segnaposto contenuto 2"/>
          <p:cNvSpPr txBox="1">
            <a:spLocks/>
          </p:cNvSpPr>
          <p:nvPr/>
        </p:nvSpPr>
        <p:spPr>
          <a:xfrm>
            <a:off x="454979" y="1817353"/>
            <a:ext cx="7004901" cy="171005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mtClean="0"/>
              <a:t>To see how well we can measure high-energy muons in a calorimeter we used a </a:t>
            </a:r>
            <a:r>
              <a:rPr lang="it-IT" smtClean="0">
                <a:solidFill>
                  <a:srgbClr val="0070C0"/>
                </a:solidFill>
              </a:rPr>
              <a:t>customized deep learning architecture</a:t>
            </a:r>
            <a:r>
              <a:rPr lang="it-IT" smtClean="0"/>
              <a:t>, which combines convolutional blocks and dense layers using both high-level features and raw «image-like» energy deposits in 3D space</a:t>
            </a:r>
          </a:p>
          <a:p>
            <a:pPr marL="0" indent="0">
              <a:buFont typeface="Arial" panose="020B0604020202020204" pitchFamily="34" charset="0"/>
              <a:buNone/>
            </a:pPr>
            <a:endParaRPr lang="it-IT"/>
          </a:p>
        </p:txBody>
      </p:sp>
    </p:spTree>
    <p:extLst>
      <p:ext uri="{BB962C8B-B14F-4D97-AF65-F5344CB8AC3E}">
        <p14:creationId xmlns:p14="http://schemas.microsoft.com/office/powerpoint/2010/main" val="15042046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p:cNvPicPr>
            <a:picLocks noChangeAspect="1"/>
          </p:cNvPicPr>
          <p:nvPr/>
        </p:nvPicPr>
        <p:blipFill>
          <a:blip r:embed="rId2"/>
          <a:stretch>
            <a:fillRect/>
          </a:stretch>
        </p:blipFill>
        <p:spPr>
          <a:xfrm>
            <a:off x="7621324" y="1497313"/>
            <a:ext cx="4520669" cy="2594823"/>
          </a:xfrm>
          <a:prstGeom prst="rect">
            <a:avLst/>
          </a:prstGeom>
        </p:spPr>
      </p:pic>
      <p:sp>
        <p:nvSpPr>
          <p:cNvPr id="2" name="Titolo 1"/>
          <p:cNvSpPr>
            <a:spLocks noGrp="1"/>
          </p:cNvSpPr>
          <p:nvPr>
            <p:ph type="title"/>
          </p:nvPr>
        </p:nvSpPr>
        <p:spPr/>
        <p:txBody>
          <a:bodyPr/>
          <a:lstStyle/>
          <a:p>
            <a:r>
              <a:rPr lang="it-IT" b="1">
                <a:solidFill>
                  <a:srgbClr val="C00000"/>
                </a:solidFill>
              </a:rPr>
              <a:t>Results of Regression with CNNs</a:t>
            </a:r>
          </a:p>
        </p:txBody>
      </p:sp>
      <p:sp>
        <p:nvSpPr>
          <p:cNvPr id="4" name="CasellaDiTesto 3"/>
          <p:cNvSpPr txBox="1"/>
          <p:nvPr/>
        </p:nvSpPr>
        <p:spPr>
          <a:xfrm>
            <a:off x="838200" y="3816626"/>
            <a:ext cx="6325925" cy="2585323"/>
          </a:xfrm>
          <a:prstGeom prst="rect">
            <a:avLst/>
          </a:prstGeom>
          <a:noFill/>
        </p:spPr>
        <p:txBody>
          <a:bodyPr wrap="square" rtlCol="0">
            <a:spAutoFit/>
          </a:bodyPr>
          <a:lstStyle/>
          <a:p>
            <a:r>
              <a:rPr lang="it-IT"/>
              <a:t>Of relevance is the point that </a:t>
            </a:r>
            <a:r>
              <a:rPr lang="it-IT">
                <a:solidFill>
                  <a:srgbClr val="0070C0"/>
                </a:solidFill>
              </a:rPr>
              <a:t>the pattern of radiation deposits</a:t>
            </a:r>
          </a:p>
          <a:p>
            <a:r>
              <a:rPr lang="it-IT">
                <a:solidFill>
                  <a:srgbClr val="0070C0"/>
                </a:solidFill>
              </a:rPr>
              <a:t>contains information useful to regress to true muon </a:t>
            </a:r>
            <a:r>
              <a:rPr lang="it-IT" smtClean="0">
                <a:solidFill>
                  <a:srgbClr val="0070C0"/>
                </a:solidFill>
              </a:rPr>
              <a:t>energy</a:t>
            </a:r>
          </a:p>
          <a:p>
            <a:endParaRPr lang="it-IT"/>
          </a:p>
          <a:p>
            <a:r>
              <a:rPr lang="it-IT" smtClean="0"/>
              <a:t>Results (right) show </a:t>
            </a:r>
            <a:r>
              <a:rPr lang="it-IT"/>
              <a:t>that </a:t>
            </a:r>
            <a:r>
              <a:rPr lang="it-IT">
                <a:solidFill>
                  <a:srgbClr val="0070C0"/>
                </a:solidFill>
              </a:rPr>
              <a:t>one </a:t>
            </a:r>
            <a:r>
              <a:rPr lang="it-IT" smtClean="0">
                <a:solidFill>
                  <a:srgbClr val="0070C0"/>
                </a:solidFill>
              </a:rPr>
              <a:t>can reach 20% </a:t>
            </a:r>
            <a:r>
              <a:rPr lang="it-IT">
                <a:solidFill>
                  <a:srgbClr val="0070C0"/>
                </a:solidFill>
              </a:rPr>
              <a:t>resolution </a:t>
            </a:r>
            <a:r>
              <a:rPr lang="it-IT" smtClean="0"/>
              <a:t>with radiation loss information at 3-4 TeV, a region where curvature information (here assumed is a relative momentum resolution of 20% from magnetic bending at 1 TeV) becomes useless</a:t>
            </a:r>
          </a:p>
          <a:p>
            <a:endParaRPr lang="it-IT"/>
          </a:p>
          <a:p>
            <a:endParaRPr lang="it-IT"/>
          </a:p>
        </p:txBody>
      </p:sp>
      <p:cxnSp>
        <p:nvCxnSpPr>
          <p:cNvPr id="9" name="Connettore 2 8"/>
          <p:cNvCxnSpPr>
            <a:stCxn id="12" idx="3"/>
          </p:cNvCxnSpPr>
          <p:nvPr/>
        </p:nvCxnSpPr>
        <p:spPr>
          <a:xfrm flipV="1">
            <a:off x="6823844" y="2886435"/>
            <a:ext cx="2880329" cy="1256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Freccia in giù 9"/>
          <p:cNvSpPr/>
          <p:nvPr/>
        </p:nvSpPr>
        <p:spPr>
          <a:xfrm>
            <a:off x="9779559" y="2651600"/>
            <a:ext cx="357809" cy="6002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838200" y="3816626"/>
            <a:ext cx="5985644" cy="6535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838200" y="4675367"/>
            <a:ext cx="6238461" cy="12029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egnaposto numero diapositiva 10"/>
          <p:cNvSpPr>
            <a:spLocks noGrp="1"/>
          </p:cNvSpPr>
          <p:nvPr>
            <p:ph type="sldNum" sz="quarter" idx="12"/>
          </p:nvPr>
        </p:nvSpPr>
        <p:spPr/>
        <p:txBody>
          <a:bodyPr/>
          <a:lstStyle/>
          <a:p>
            <a:fld id="{C6657B89-A023-4184-86DD-540BD0318D04}" type="slidenum">
              <a:rPr lang="en-US" smtClean="0"/>
              <a:t>36</a:t>
            </a:fld>
            <a:endParaRPr lang="en-US"/>
          </a:p>
        </p:txBody>
      </p:sp>
      <p:pic>
        <p:nvPicPr>
          <p:cNvPr id="13" name="Immagine 12"/>
          <p:cNvPicPr>
            <a:picLocks noChangeAspect="1"/>
          </p:cNvPicPr>
          <p:nvPr/>
        </p:nvPicPr>
        <p:blipFill>
          <a:blip r:embed="rId3"/>
          <a:stretch>
            <a:fillRect/>
          </a:stretch>
        </p:blipFill>
        <p:spPr>
          <a:xfrm>
            <a:off x="7621324" y="4214400"/>
            <a:ext cx="4560974" cy="2655949"/>
          </a:xfrm>
          <a:prstGeom prst="rect">
            <a:avLst/>
          </a:prstGeom>
        </p:spPr>
      </p:pic>
      <p:sp>
        <p:nvSpPr>
          <p:cNvPr id="18" name="Ovale 17"/>
          <p:cNvSpPr/>
          <p:nvPr/>
        </p:nvSpPr>
        <p:spPr>
          <a:xfrm>
            <a:off x="10808043" y="5791200"/>
            <a:ext cx="1227438" cy="4359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2 14"/>
          <p:cNvCxnSpPr>
            <a:stCxn id="14" idx="3"/>
          </p:cNvCxnSpPr>
          <p:nvPr/>
        </p:nvCxnSpPr>
        <p:spPr>
          <a:xfrm>
            <a:off x="7076661" y="5276827"/>
            <a:ext cx="3582724" cy="674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Segnaposto contenuto 2"/>
          <p:cNvSpPr>
            <a:spLocks noGrp="1"/>
          </p:cNvSpPr>
          <p:nvPr>
            <p:ph idx="1"/>
          </p:nvPr>
        </p:nvSpPr>
        <p:spPr>
          <a:xfrm>
            <a:off x="454979" y="1817353"/>
            <a:ext cx="7004901" cy="1710055"/>
          </a:xfrm>
        </p:spPr>
        <p:txBody>
          <a:bodyPr>
            <a:normAutofit fontScale="85000" lnSpcReduction="10000"/>
          </a:bodyPr>
          <a:lstStyle/>
          <a:p>
            <a:pPr marL="0" indent="0">
              <a:buNone/>
            </a:pPr>
            <a:r>
              <a:rPr lang="it-IT" smtClean="0"/>
              <a:t>To see how well we can measure high-energy muons in a calorimeter we used a </a:t>
            </a:r>
            <a:r>
              <a:rPr lang="it-IT" smtClean="0">
                <a:solidFill>
                  <a:srgbClr val="0070C0"/>
                </a:solidFill>
              </a:rPr>
              <a:t>customized deep learning architecture</a:t>
            </a:r>
            <a:r>
              <a:rPr lang="it-IT" smtClean="0"/>
              <a:t>, which combines convolutional blocks and dense layers using both high-level features and raw «image-like» energy deposits in 3D space</a:t>
            </a:r>
          </a:p>
          <a:p>
            <a:pPr marL="0" indent="0">
              <a:buNone/>
            </a:pPr>
            <a:endParaRPr lang="it-IT"/>
          </a:p>
        </p:txBody>
      </p:sp>
    </p:spTree>
    <p:extLst>
      <p:ext uri="{BB962C8B-B14F-4D97-AF65-F5344CB8AC3E}">
        <p14:creationId xmlns:p14="http://schemas.microsoft.com/office/powerpoint/2010/main" val="30236141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367982"/>
            <a:ext cx="10515600" cy="1325563"/>
          </a:xfrm>
        </p:spPr>
        <p:txBody>
          <a:bodyPr/>
          <a:lstStyle/>
          <a:p>
            <a:r>
              <a:rPr lang="it-IT" b="1" smtClean="0">
                <a:solidFill>
                  <a:srgbClr val="C00000"/>
                </a:solidFill>
              </a:rPr>
              <a:t>How large </a:t>
            </a:r>
            <a:r>
              <a:rPr lang="it-IT" b="1" dirty="0" smtClean="0">
                <a:solidFill>
                  <a:srgbClr val="C00000"/>
                </a:solidFill>
              </a:rPr>
              <a:t>are </a:t>
            </a:r>
            <a:r>
              <a:rPr lang="it-IT" b="1" smtClean="0">
                <a:solidFill>
                  <a:srgbClr val="C00000"/>
                </a:solidFill>
              </a:rPr>
              <a:t>the gains of a full optimization?</a:t>
            </a:r>
            <a:endParaRPr lang="it-IT" b="1" dirty="0">
              <a:solidFill>
                <a:srgbClr val="C00000"/>
              </a:solidFill>
            </a:endParaRPr>
          </a:p>
        </p:txBody>
      </p:sp>
      <p:sp>
        <p:nvSpPr>
          <p:cNvPr id="3" name="Segnaposto contenuto 2"/>
          <p:cNvSpPr>
            <a:spLocks noGrp="1"/>
          </p:cNvSpPr>
          <p:nvPr>
            <p:ph idx="1"/>
          </p:nvPr>
        </p:nvSpPr>
        <p:spPr>
          <a:xfrm>
            <a:off x="838199" y="2079625"/>
            <a:ext cx="10691191" cy="4351338"/>
          </a:xfrm>
        </p:spPr>
        <p:txBody>
          <a:bodyPr>
            <a:normAutofit fontScale="85000" lnSpcReduction="20000"/>
          </a:bodyPr>
          <a:lstStyle/>
          <a:p>
            <a:pPr marL="0" indent="0">
              <a:buNone/>
            </a:pPr>
            <a:r>
              <a:rPr lang="en-GB" dirty="0"/>
              <a:t>I recently </a:t>
            </a:r>
            <a:r>
              <a:rPr lang="en-GB" dirty="0" smtClean="0"/>
              <a:t>provided </a:t>
            </a:r>
            <a:r>
              <a:rPr lang="en-GB" dirty="0"/>
              <a:t>a clear example </a:t>
            </a:r>
            <a:r>
              <a:rPr lang="en-US" dirty="0" smtClean="0">
                <a:solidFill>
                  <a:srgbClr val="C00000"/>
                </a:solidFill>
              </a:rPr>
              <a:t>[13] </a:t>
            </a:r>
            <a:r>
              <a:rPr lang="en-GB" dirty="0"/>
              <a:t>of how </a:t>
            </a:r>
            <a:r>
              <a:rPr lang="en-GB" dirty="0">
                <a:solidFill>
                  <a:srgbClr val="0070C0"/>
                </a:solidFill>
              </a:rPr>
              <a:t>experimental design as is carried out today leaves ample room for improvement from the systematic study of even seemingly irrelevant choices</a:t>
            </a:r>
            <a:r>
              <a:rPr lang="en-GB" dirty="0"/>
              <a:t> for, </a:t>
            </a:r>
            <a:r>
              <a:rPr lang="en-GB" i="1" dirty="0"/>
              <a:t>e.g.</a:t>
            </a:r>
            <a:r>
              <a:rPr lang="en-GB" dirty="0"/>
              <a:t>, the placement of active and </a:t>
            </a:r>
            <a:r>
              <a:rPr lang="en-GB"/>
              <a:t>passive </a:t>
            </a:r>
            <a:r>
              <a:rPr lang="en-GB" smtClean="0"/>
              <a:t>material in a simple detector.</a:t>
            </a:r>
            <a:endParaRPr lang="en-GB" dirty="0" smtClean="0"/>
          </a:p>
          <a:p>
            <a:pPr marL="0" indent="0">
              <a:buNone/>
            </a:pPr>
            <a:endParaRPr lang="en-GB" dirty="0"/>
          </a:p>
          <a:p>
            <a:pPr marL="0" indent="0">
              <a:buNone/>
            </a:pPr>
            <a:r>
              <a:rPr lang="en-GB" dirty="0" smtClean="0"/>
              <a:t>The </a:t>
            </a:r>
            <a:r>
              <a:rPr lang="en-GB" dirty="0"/>
              <a:t>chance of doing so was offered by my refereeing work of the </a:t>
            </a:r>
            <a:r>
              <a:rPr lang="en-GB" dirty="0">
                <a:solidFill>
                  <a:srgbClr val="0070C0"/>
                </a:solidFill>
              </a:rPr>
              <a:t>detector proposed by the </a:t>
            </a:r>
            <a:r>
              <a:rPr lang="en-GB" dirty="0" err="1">
                <a:solidFill>
                  <a:srgbClr val="0070C0"/>
                </a:solidFill>
              </a:rPr>
              <a:t>MUonE</a:t>
            </a:r>
            <a:r>
              <a:rPr lang="en-GB" dirty="0">
                <a:solidFill>
                  <a:srgbClr val="0070C0"/>
                </a:solidFill>
              </a:rPr>
              <a:t> collaboration</a:t>
            </a:r>
            <a:r>
              <a:rPr lang="en-GB" dirty="0"/>
              <a:t> </a:t>
            </a:r>
            <a:r>
              <a:rPr lang="en-GB" dirty="0" smtClean="0">
                <a:solidFill>
                  <a:srgbClr val="C00000"/>
                </a:solidFill>
              </a:rPr>
              <a:t>[14]</a:t>
            </a:r>
            <a:r>
              <a:rPr lang="en-GB" dirty="0" smtClean="0"/>
              <a:t>, </a:t>
            </a:r>
            <a:r>
              <a:rPr lang="en-GB" dirty="0"/>
              <a:t>which aims at determining with high precision the cross section of elastic muon-electron scattering. </a:t>
            </a:r>
            <a:endParaRPr lang="en-GB" dirty="0" smtClean="0"/>
          </a:p>
          <a:p>
            <a:pPr marL="0" indent="0">
              <a:buNone/>
            </a:pPr>
            <a:endParaRPr lang="en-GB" dirty="0" smtClean="0"/>
          </a:p>
          <a:p>
            <a:pPr marL="0" indent="0">
              <a:buNone/>
            </a:pPr>
            <a:r>
              <a:rPr lang="en-GB" dirty="0" smtClean="0"/>
              <a:t>In </a:t>
            </a:r>
            <a:r>
              <a:rPr lang="en-GB" dirty="0"/>
              <a:t>the cited study I demonstrated, through the direct exploration of the parameter space of detector geometry, how </a:t>
            </a:r>
            <a:r>
              <a:rPr lang="en-GB" b="1" dirty="0"/>
              <a:t>large gains </a:t>
            </a:r>
            <a:r>
              <a:rPr lang="en-GB" dirty="0"/>
              <a:t>in suitable utility functions (related to the resolution in the event </a:t>
            </a:r>
            <a:r>
              <a:rPr lang="en-GB" dirty="0" smtClean="0"/>
              <a:t>q</a:t>
            </a:r>
            <a:r>
              <a:rPr lang="en-GB" baseline="30000" dirty="0" smtClean="0"/>
              <a:t>2</a:t>
            </a:r>
            <a:r>
              <a:rPr lang="en-GB" dirty="0" smtClean="0"/>
              <a:t>) </a:t>
            </a:r>
            <a:r>
              <a:rPr lang="en-GB" dirty="0"/>
              <a:t>can be obtained by moving away from </a:t>
            </a:r>
            <a:r>
              <a:rPr lang="en-GB" dirty="0" smtClean="0"/>
              <a:t>choices </a:t>
            </a:r>
            <a:r>
              <a:rPr lang="en-GB" dirty="0"/>
              <a:t>dictated by </a:t>
            </a:r>
            <a:r>
              <a:rPr lang="en-GB"/>
              <a:t>past </a:t>
            </a:r>
            <a:r>
              <a:rPr lang="en-GB" smtClean="0"/>
              <a:t>experience</a:t>
            </a:r>
            <a:endParaRPr lang="en-GB" dirty="0" smtClean="0"/>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37</a:t>
            </a:fld>
            <a:endParaRPr lang="en-US"/>
          </a:p>
        </p:txBody>
      </p:sp>
    </p:spTree>
    <p:extLst>
      <p:ext uri="{BB962C8B-B14F-4D97-AF65-F5344CB8AC3E}">
        <p14:creationId xmlns:p14="http://schemas.microsoft.com/office/powerpoint/2010/main" val="152731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365125"/>
            <a:ext cx="10780059" cy="1325563"/>
          </a:xfrm>
        </p:spPr>
        <p:txBody>
          <a:bodyPr/>
          <a:lstStyle/>
          <a:p>
            <a:r>
              <a:rPr lang="it-IT" b="1" smtClean="0">
                <a:solidFill>
                  <a:srgbClr val="C00000"/>
                </a:solidFill>
              </a:rPr>
              <a:t>One example of geometry optimization: MUonE</a:t>
            </a:r>
            <a:endParaRPr lang="it-IT" b="1">
              <a:solidFill>
                <a:srgbClr val="C00000"/>
              </a:solidFill>
            </a:endParaRPr>
          </a:p>
        </p:txBody>
      </p:sp>
      <p:sp>
        <p:nvSpPr>
          <p:cNvPr id="3" name="Segnaposto contenuto 2"/>
          <p:cNvSpPr>
            <a:spLocks noGrp="1"/>
          </p:cNvSpPr>
          <p:nvPr>
            <p:ph idx="1"/>
          </p:nvPr>
        </p:nvSpPr>
        <p:spPr>
          <a:xfrm>
            <a:off x="450925" y="1567211"/>
            <a:ext cx="7908394" cy="2263394"/>
          </a:xfrm>
        </p:spPr>
        <p:txBody>
          <a:bodyPr>
            <a:normAutofit fontScale="77500" lnSpcReduction="20000"/>
          </a:bodyPr>
          <a:lstStyle/>
          <a:p>
            <a:pPr marL="0" indent="0">
              <a:buNone/>
            </a:pPr>
            <a:r>
              <a:rPr lang="en-US"/>
              <a:t>MUonE </a:t>
            </a:r>
            <a:r>
              <a:rPr lang="en-US">
                <a:solidFill>
                  <a:srgbClr val="C00000"/>
                </a:solidFill>
              </a:rPr>
              <a:t>[14]</a:t>
            </a:r>
            <a:r>
              <a:rPr lang="en-US"/>
              <a:t> aims to determine with high precision the </a:t>
            </a:r>
            <a:r>
              <a:rPr lang="en-US" smtClean="0"/>
              <a:t>muon-electron </a:t>
            </a:r>
            <a:r>
              <a:rPr lang="en-US"/>
              <a:t>elastic scattering differential cross section, to extract hadronic contributions and reduce the systematics of the g-2 muon </a:t>
            </a:r>
            <a:r>
              <a:rPr lang="en-US" smtClean="0"/>
              <a:t>anomaly</a:t>
            </a:r>
          </a:p>
          <a:p>
            <a:pPr marL="0" indent="0">
              <a:buNone/>
            </a:pPr>
            <a:endParaRPr lang="en-US" smtClean="0"/>
          </a:p>
          <a:p>
            <a:pPr marL="0" indent="0">
              <a:buNone/>
            </a:pPr>
            <a:r>
              <a:rPr lang="en-US" smtClean="0"/>
              <a:t>The experiment must be sensitive to hadronic loop effects particularly at high energy, where a 10</a:t>
            </a:r>
            <a:r>
              <a:rPr lang="en-US" baseline="30000" smtClean="0"/>
              <a:t>-4</a:t>
            </a:r>
            <a:r>
              <a:rPr lang="en-US" smtClean="0"/>
              <a:t> measurement may substantially improve the theoretical understanding of the g-2 value</a:t>
            </a:r>
            <a:endParaRPr lang="en-US"/>
          </a:p>
          <a:p>
            <a:endParaRPr lang="it-IT"/>
          </a:p>
        </p:txBody>
      </p:sp>
      <p:pic>
        <p:nvPicPr>
          <p:cNvPr id="2050" name="Picture 2" descr="https://www.science20.com/files/images/g-2comp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9319" y="1346165"/>
            <a:ext cx="3746620" cy="2720226"/>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3"/>
          <a:stretch>
            <a:fillRect/>
          </a:stretch>
        </p:blipFill>
        <p:spPr>
          <a:xfrm>
            <a:off x="450925" y="4126024"/>
            <a:ext cx="5653713" cy="1571346"/>
          </a:xfrm>
          <a:prstGeom prst="rect">
            <a:avLst/>
          </a:prstGeom>
        </p:spPr>
      </p:pic>
      <p:cxnSp>
        <p:nvCxnSpPr>
          <p:cNvPr id="9" name="Connettore 2 8"/>
          <p:cNvCxnSpPr/>
          <p:nvPr/>
        </p:nvCxnSpPr>
        <p:spPr>
          <a:xfrm>
            <a:off x="7183120" y="3119953"/>
            <a:ext cx="2153920" cy="2518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Immagine 9"/>
          <p:cNvPicPr>
            <a:picLocks noChangeAspect="1"/>
          </p:cNvPicPr>
          <p:nvPr/>
        </p:nvPicPr>
        <p:blipFill>
          <a:blip r:embed="rId4"/>
          <a:stretch>
            <a:fillRect/>
          </a:stretch>
        </p:blipFill>
        <p:spPr>
          <a:xfrm>
            <a:off x="9411963" y="4690173"/>
            <a:ext cx="2389829" cy="2035088"/>
          </a:xfrm>
          <a:prstGeom prst="rect">
            <a:avLst/>
          </a:prstGeom>
        </p:spPr>
      </p:pic>
      <p:sp>
        <p:nvSpPr>
          <p:cNvPr id="12" name="CasellaDiTesto 11"/>
          <p:cNvSpPr txBox="1"/>
          <p:nvPr/>
        </p:nvSpPr>
        <p:spPr>
          <a:xfrm>
            <a:off x="838199" y="5995322"/>
            <a:ext cx="8716520" cy="369332"/>
          </a:xfrm>
          <a:prstGeom prst="rect">
            <a:avLst/>
          </a:prstGeom>
          <a:noFill/>
        </p:spPr>
        <p:txBody>
          <a:bodyPr wrap="square" rtlCol="0">
            <a:spAutoFit/>
          </a:bodyPr>
          <a:lstStyle/>
          <a:p>
            <a:r>
              <a:rPr lang="it-IT" i="1" smtClean="0"/>
              <a:t>Above: layout of one of 40 1m-long stations	</a:t>
            </a:r>
            <a:r>
              <a:rPr lang="it-IT" smtClean="0"/>
              <a:t>	</a:t>
            </a:r>
            <a:r>
              <a:rPr lang="it-IT" i="1" smtClean="0"/>
              <a:t>Right: A virtual hadronic loop</a:t>
            </a:r>
            <a:r>
              <a:rPr lang="it-IT" smtClean="0"/>
              <a:t>	</a:t>
            </a:r>
            <a:endParaRPr lang="it-IT"/>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8" name="Segnaposto numero diapositiva 7"/>
          <p:cNvSpPr>
            <a:spLocks noGrp="1"/>
          </p:cNvSpPr>
          <p:nvPr>
            <p:ph type="sldNum" sz="quarter" idx="12"/>
          </p:nvPr>
        </p:nvSpPr>
        <p:spPr/>
        <p:txBody>
          <a:bodyPr/>
          <a:lstStyle/>
          <a:p>
            <a:fld id="{C6657B89-A023-4184-86DD-540BD0318D04}" type="slidenum">
              <a:rPr lang="en-US" smtClean="0"/>
              <a:t>38</a:t>
            </a:fld>
            <a:endParaRPr lang="en-US"/>
          </a:p>
        </p:txBody>
      </p:sp>
      <p:cxnSp>
        <p:nvCxnSpPr>
          <p:cNvPr id="13" name="Connettore 4 12"/>
          <p:cNvCxnSpPr>
            <a:endCxn id="17" idx="3"/>
          </p:cNvCxnSpPr>
          <p:nvPr/>
        </p:nvCxnSpPr>
        <p:spPr>
          <a:xfrm>
            <a:off x="3689477" y="2279265"/>
            <a:ext cx="5029200" cy="65295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Freccia bidirezionale orizzontale 16"/>
          <p:cNvSpPr/>
          <p:nvPr/>
        </p:nvSpPr>
        <p:spPr>
          <a:xfrm>
            <a:off x="8718677" y="2876072"/>
            <a:ext cx="693286" cy="11229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p:cNvSpPr txBox="1"/>
          <p:nvPr/>
        </p:nvSpPr>
        <p:spPr>
          <a:xfrm>
            <a:off x="8610600" y="3954507"/>
            <a:ext cx="3433376" cy="646331"/>
          </a:xfrm>
          <a:prstGeom prst="rect">
            <a:avLst/>
          </a:prstGeom>
          <a:noFill/>
        </p:spPr>
        <p:txBody>
          <a:bodyPr wrap="none" rtlCol="0">
            <a:spAutoFit/>
          </a:bodyPr>
          <a:lstStyle/>
          <a:p>
            <a:r>
              <a:rPr lang="it-IT" i="1" smtClean="0"/>
              <a:t>Above: the largest known anomaly</a:t>
            </a:r>
          </a:p>
          <a:p>
            <a:r>
              <a:rPr lang="it-IT" i="1" smtClean="0"/>
              <a:t>in the Standard Model to date, g-2</a:t>
            </a:r>
            <a:endParaRPr lang="it-IT" i="1"/>
          </a:p>
        </p:txBody>
      </p:sp>
    </p:spTree>
    <p:extLst>
      <p:ext uri="{BB962C8B-B14F-4D97-AF65-F5344CB8AC3E}">
        <p14:creationId xmlns:p14="http://schemas.microsoft.com/office/powerpoint/2010/main" val="23616514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017" y="386499"/>
            <a:ext cx="10515600" cy="1325563"/>
          </a:xfrm>
        </p:spPr>
        <p:txBody>
          <a:bodyPr/>
          <a:lstStyle/>
          <a:p>
            <a:r>
              <a:rPr lang="en-US" b="1" err="1" smtClean="0">
                <a:solidFill>
                  <a:srgbClr val="C00000"/>
                </a:solidFill>
              </a:rPr>
              <a:t>MUonE</a:t>
            </a:r>
            <a:r>
              <a:rPr lang="en-US" b="1" smtClean="0">
                <a:solidFill>
                  <a:srgbClr val="C00000"/>
                </a:solidFill>
              </a:rPr>
              <a:t> optimization</a:t>
            </a:r>
            <a:endParaRPr lang="en-US" b="1" dirty="0">
              <a:solidFill>
                <a:srgbClr val="C00000"/>
              </a:solidFill>
            </a:endParaRPr>
          </a:p>
        </p:txBody>
      </p:sp>
      <p:sp>
        <p:nvSpPr>
          <p:cNvPr id="3" name="Content Placeholder 2"/>
          <p:cNvSpPr>
            <a:spLocks noGrp="1"/>
          </p:cNvSpPr>
          <p:nvPr>
            <p:ph idx="1"/>
          </p:nvPr>
        </p:nvSpPr>
        <p:spPr>
          <a:xfrm>
            <a:off x="511701" y="1712062"/>
            <a:ext cx="5677063" cy="2468999"/>
          </a:xfrm>
        </p:spPr>
        <p:txBody>
          <a:bodyPr>
            <a:normAutofit fontScale="92500" lnSpcReduction="20000"/>
          </a:bodyPr>
          <a:lstStyle/>
          <a:p>
            <a:pPr marL="0" indent="0">
              <a:buNone/>
            </a:pPr>
            <a:r>
              <a:rPr lang="en-US" sz="2600" smtClean="0"/>
              <a:t>After unsuccessfully asking MUonE members to study alternative layouts, I wrote a simulation of muon scatterings and of event reconstruction, and then </a:t>
            </a:r>
            <a:r>
              <a:rPr lang="en-US" sz="2600" smtClean="0">
                <a:solidFill>
                  <a:srgbClr val="0070C0"/>
                </a:solidFill>
              </a:rPr>
              <a:t>optimized the geometry of the apparatus</a:t>
            </a:r>
            <a:r>
              <a:rPr lang="en-US" sz="2600" smtClean="0"/>
              <a:t>. </a:t>
            </a:r>
          </a:p>
          <a:p>
            <a:pPr marL="0" indent="0">
              <a:buNone/>
            </a:pPr>
            <a:r>
              <a:rPr lang="en-US" sz="2600" smtClean="0"/>
              <a:t>This proved how </a:t>
            </a:r>
            <a:r>
              <a:rPr lang="en-US" sz="2600" b="1" smtClean="0"/>
              <a:t>a factor of 2 improvement in </a:t>
            </a:r>
            <a:r>
              <a:rPr lang="en-US" sz="2600" b="1" dirty="0" smtClean="0"/>
              <a:t>the relevant metric could be achieved </a:t>
            </a:r>
            <a:r>
              <a:rPr lang="en-US" sz="2600" dirty="0" smtClean="0"/>
              <a:t>without increase in </a:t>
            </a:r>
            <a:r>
              <a:rPr lang="en-US" sz="2600" smtClean="0"/>
              <a:t>detector cost.</a:t>
            </a:r>
            <a:endParaRPr lang="en-US" sz="2600" dirty="0" smtClean="0"/>
          </a:p>
          <a:p>
            <a:endParaRPr lang="en-US" dirty="0"/>
          </a:p>
        </p:txBody>
      </p:sp>
      <p:pic>
        <p:nvPicPr>
          <p:cNvPr id="4" name="Picture 3"/>
          <p:cNvPicPr>
            <a:picLocks noChangeAspect="1"/>
          </p:cNvPicPr>
          <p:nvPr/>
        </p:nvPicPr>
        <p:blipFill>
          <a:blip r:embed="rId2"/>
          <a:stretch>
            <a:fillRect/>
          </a:stretch>
        </p:blipFill>
        <p:spPr>
          <a:xfrm>
            <a:off x="6839490" y="692625"/>
            <a:ext cx="5111719" cy="5328012"/>
          </a:xfrm>
          <a:prstGeom prst="rect">
            <a:avLst/>
          </a:prstGeom>
        </p:spPr>
      </p:pic>
      <p:sp>
        <p:nvSpPr>
          <p:cNvPr id="6" name="Segnaposto piè di pagina 5"/>
          <p:cNvSpPr>
            <a:spLocks noGrp="1"/>
          </p:cNvSpPr>
          <p:nvPr>
            <p:ph type="ftr" sz="quarter" idx="11"/>
          </p:nvPr>
        </p:nvSpPr>
        <p:spPr/>
        <p:txBody>
          <a:bodyPr/>
          <a:lstStyle/>
          <a:p>
            <a:r>
              <a:rPr lang="en-US" smtClean="0"/>
              <a:t>T. Dorigo, Differentiable Programming for Fundamental Physics</a:t>
            </a:r>
            <a:endParaRPr lang="en-US"/>
          </a:p>
        </p:txBody>
      </p:sp>
      <p:sp>
        <p:nvSpPr>
          <p:cNvPr id="7" name="Segnaposto numero diapositiva 6"/>
          <p:cNvSpPr>
            <a:spLocks noGrp="1"/>
          </p:cNvSpPr>
          <p:nvPr>
            <p:ph type="sldNum" sz="quarter" idx="12"/>
          </p:nvPr>
        </p:nvSpPr>
        <p:spPr/>
        <p:txBody>
          <a:bodyPr/>
          <a:lstStyle/>
          <a:p>
            <a:fld id="{C6657B89-A023-4184-86DD-540BD0318D04}" type="slidenum">
              <a:rPr lang="en-US" smtClean="0"/>
              <a:t>39</a:t>
            </a:fld>
            <a:endParaRPr lang="en-US"/>
          </a:p>
        </p:txBody>
      </p:sp>
    </p:spTree>
    <p:extLst>
      <p:ext uri="{BB962C8B-B14F-4D97-AF65-F5344CB8AC3E}">
        <p14:creationId xmlns:p14="http://schemas.microsoft.com/office/powerpoint/2010/main" val="3726284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C00000"/>
                </a:solidFill>
              </a:rPr>
              <a:t>AI </a:t>
            </a:r>
            <a:r>
              <a:rPr lang="it-IT" b="1" dirty="0" err="1" smtClean="0">
                <a:solidFill>
                  <a:srgbClr val="C00000"/>
                </a:solidFill>
              </a:rPr>
              <a:t>History</a:t>
            </a:r>
            <a:r>
              <a:rPr lang="it-IT" b="1" dirty="0" smtClean="0">
                <a:solidFill>
                  <a:srgbClr val="C00000"/>
                </a:solidFill>
              </a:rPr>
              <a:t>: 2 – </a:t>
            </a:r>
            <a:r>
              <a:rPr lang="it-IT" b="1" dirty="0" err="1" smtClean="0">
                <a:solidFill>
                  <a:srgbClr val="C00000"/>
                </a:solidFill>
              </a:rPr>
              <a:t>Before</a:t>
            </a:r>
            <a:r>
              <a:rPr lang="it-IT" b="1" dirty="0" smtClean="0">
                <a:solidFill>
                  <a:srgbClr val="C00000"/>
                </a:solidFill>
              </a:rPr>
              <a:t> the Birth</a:t>
            </a:r>
            <a:endParaRPr lang="it-IT" b="1" dirty="0">
              <a:solidFill>
                <a:srgbClr val="C00000"/>
              </a:solidFill>
            </a:endParaRPr>
          </a:p>
        </p:txBody>
      </p:sp>
      <p:sp>
        <p:nvSpPr>
          <p:cNvPr id="3" name="Segnaposto contenuto 2"/>
          <p:cNvSpPr>
            <a:spLocks noGrp="1"/>
          </p:cNvSpPr>
          <p:nvPr>
            <p:ph idx="1"/>
          </p:nvPr>
        </p:nvSpPr>
        <p:spPr>
          <a:xfrm>
            <a:off x="430306" y="1820331"/>
            <a:ext cx="11555209" cy="1240304"/>
          </a:xfrm>
        </p:spPr>
        <p:txBody>
          <a:bodyPr>
            <a:normAutofit/>
          </a:bodyPr>
          <a:lstStyle/>
          <a:p>
            <a:pPr marL="0" indent="0">
              <a:buNone/>
            </a:pPr>
            <a:r>
              <a:rPr lang="it-IT" sz="2400" dirty="0" err="1" smtClean="0"/>
              <a:t>Important</a:t>
            </a:r>
            <a:r>
              <a:rPr lang="it-IT" sz="2400" dirty="0" smtClean="0"/>
              <a:t> </a:t>
            </a:r>
            <a:r>
              <a:rPr lang="it-IT" sz="2400" dirty="0" err="1" smtClean="0"/>
              <a:t>milestones</a:t>
            </a:r>
            <a:r>
              <a:rPr lang="it-IT" sz="2400" dirty="0" smtClean="0"/>
              <a:t> </a:t>
            </a:r>
            <a:r>
              <a:rPr lang="it-IT" sz="2400" dirty="0" err="1" smtClean="0"/>
              <a:t>toward</a:t>
            </a:r>
            <a:r>
              <a:rPr lang="it-IT" sz="2400" dirty="0" smtClean="0"/>
              <a:t> a </a:t>
            </a:r>
            <a:r>
              <a:rPr lang="it-IT" sz="2400" dirty="0" err="1" smtClean="0"/>
              <a:t>recognition</a:t>
            </a:r>
            <a:r>
              <a:rPr lang="it-IT" sz="2400" dirty="0" smtClean="0"/>
              <a:t> of the </a:t>
            </a:r>
            <a:r>
              <a:rPr lang="it-IT" sz="2400" dirty="0" err="1" smtClean="0"/>
              <a:t>possibility</a:t>
            </a:r>
            <a:r>
              <a:rPr lang="it-IT" sz="2400" dirty="0" smtClean="0"/>
              <a:t> of </a:t>
            </a:r>
            <a:r>
              <a:rPr lang="it-IT" sz="2400" dirty="0" err="1" smtClean="0"/>
              <a:t>artificial</a:t>
            </a:r>
            <a:r>
              <a:rPr lang="it-IT" sz="2400" dirty="0" smtClean="0"/>
              <a:t> </a:t>
            </a:r>
            <a:r>
              <a:rPr lang="it-IT" sz="2400" dirty="0" err="1" smtClean="0"/>
              <a:t>thinking</a:t>
            </a:r>
            <a:r>
              <a:rPr lang="it-IT" sz="2400" dirty="0" smtClean="0"/>
              <a:t>:</a:t>
            </a:r>
          </a:p>
          <a:p>
            <a:pPr marL="0" indent="0">
              <a:buNone/>
            </a:pPr>
            <a:endParaRPr lang="it-IT" dirty="0"/>
          </a:p>
        </p:txBody>
      </p:sp>
      <p:pic>
        <p:nvPicPr>
          <p:cNvPr id="3074" name="Picture 2" descr="Machine, Learning, 1951 | The Scientist Magaz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302" y="4029789"/>
            <a:ext cx="2128145" cy="2662546"/>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2509024" y="2598628"/>
            <a:ext cx="5754357" cy="3785652"/>
          </a:xfrm>
          <a:prstGeom prst="rect">
            <a:avLst/>
          </a:prstGeom>
        </p:spPr>
        <p:txBody>
          <a:bodyPr wrap="square">
            <a:spAutoFit/>
          </a:bodyPr>
          <a:lstStyle/>
          <a:p>
            <a:pPr marL="285750" indent="-285750">
              <a:buFont typeface="Arial" panose="020B0604020202020204" pitchFamily="34" charset="0"/>
              <a:buChar char="•"/>
            </a:pPr>
            <a:r>
              <a:rPr lang="it-IT" sz="2000" dirty="0" smtClean="0"/>
              <a:t>In 1943 Walter </a:t>
            </a:r>
            <a:r>
              <a:rPr lang="it-IT" sz="2000" dirty="0" err="1" smtClean="0"/>
              <a:t>Pitts</a:t>
            </a:r>
            <a:r>
              <a:rPr lang="it-IT" sz="2000" dirty="0" smtClean="0"/>
              <a:t> and Warren </a:t>
            </a:r>
            <a:r>
              <a:rPr lang="it-IT" sz="2000" dirty="0" err="1" smtClean="0"/>
              <a:t>McCullock</a:t>
            </a:r>
            <a:r>
              <a:rPr lang="it-IT" sz="2000" dirty="0" smtClean="0"/>
              <a:t> </a:t>
            </a:r>
            <a:r>
              <a:rPr lang="it-IT" sz="2000" dirty="0" err="1" smtClean="0"/>
              <a:t>showed</a:t>
            </a:r>
            <a:r>
              <a:rPr lang="it-IT" sz="2000" dirty="0" smtClean="0"/>
              <a:t> </a:t>
            </a:r>
            <a:r>
              <a:rPr lang="it-IT" sz="2000" dirty="0" err="1" smtClean="0"/>
              <a:t>how</a:t>
            </a:r>
            <a:r>
              <a:rPr lang="it-IT" sz="2000" dirty="0" smtClean="0"/>
              <a:t> </a:t>
            </a:r>
            <a:r>
              <a:rPr lang="it-IT" sz="2000" dirty="0" err="1" smtClean="0">
                <a:solidFill>
                  <a:srgbClr val="0070C0"/>
                </a:solidFill>
              </a:rPr>
              <a:t>artificial</a:t>
            </a:r>
            <a:r>
              <a:rPr lang="it-IT" sz="2000" dirty="0" smtClean="0">
                <a:solidFill>
                  <a:srgbClr val="0070C0"/>
                </a:solidFill>
              </a:rPr>
              <a:t> </a:t>
            </a:r>
            <a:r>
              <a:rPr lang="it-IT" sz="2000" dirty="0" err="1" smtClean="0">
                <a:solidFill>
                  <a:srgbClr val="0070C0"/>
                </a:solidFill>
              </a:rPr>
              <a:t>neurons</a:t>
            </a:r>
            <a:r>
              <a:rPr lang="it-IT" sz="2000" dirty="0" smtClean="0">
                <a:solidFill>
                  <a:srgbClr val="0070C0"/>
                </a:solidFill>
              </a:rPr>
              <a:t> </a:t>
            </a:r>
            <a:r>
              <a:rPr lang="it-IT" sz="2000" dirty="0" err="1" smtClean="0">
                <a:solidFill>
                  <a:srgbClr val="0070C0"/>
                </a:solidFill>
              </a:rPr>
              <a:t>could</a:t>
            </a:r>
            <a:r>
              <a:rPr lang="it-IT" sz="2000" dirty="0" smtClean="0">
                <a:solidFill>
                  <a:srgbClr val="0070C0"/>
                </a:solidFill>
              </a:rPr>
              <a:t> be </a:t>
            </a:r>
            <a:r>
              <a:rPr lang="it-IT" sz="2000" dirty="0" err="1" smtClean="0">
                <a:solidFill>
                  <a:srgbClr val="0070C0"/>
                </a:solidFill>
              </a:rPr>
              <a:t>arranged</a:t>
            </a:r>
            <a:r>
              <a:rPr lang="it-IT" sz="2000" dirty="0" smtClean="0">
                <a:solidFill>
                  <a:srgbClr val="0070C0"/>
                </a:solidFill>
              </a:rPr>
              <a:t> in networks to </a:t>
            </a:r>
            <a:r>
              <a:rPr lang="it-IT" sz="2000" dirty="0" err="1" smtClean="0">
                <a:solidFill>
                  <a:srgbClr val="0070C0"/>
                </a:solidFill>
              </a:rPr>
              <a:t>perform</a:t>
            </a:r>
            <a:r>
              <a:rPr lang="it-IT" sz="2000" dirty="0" smtClean="0">
                <a:solidFill>
                  <a:srgbClr val="0070C0"/>
                </a:solidFill>
              </a:rPr>
              <a:t> </a:t>
            </a:r>
            <a:r>
              <a:rPr lang="it-IT" sz="2000" dirty="0" err="1" smtClean="0">
                <a:solidFill>
                  <a:srgbClr val="0070C0"/>
                </a:solidFill>
              </a:rPr>
              <a:t>simple</a:t>
            </a:r>
            <a:r>
              <a:rPr lang="it-IT" sz="2000" dirty="0" smtClean="0">
                <a:solidFill>
                  <a:srgbClr val="0070C0"/>
                </a:solidFill>
              </a:rPr>
              <a:t> </a:t>
            </a:r>
            <a:r>
              <a:rPr lang="it-IT" sz="2000" dirty="0" err="1" smtClean="0">
                <a:solidFill>
                  <a:srgbClr val="0070C0"/>
                </a:solidFill>
              </a:rPr>
              <a:t>logic</a:t>
            </a:r>
            <a:r>
              <a:rPr lang="it-IT" sz="2000" dirty="0"/>
              <a:t> </a:t>
            </a:r>
            <a:r>
              <a:rPr lang="it-IT" sz="2000" dirty="0" smtClean="0">
                <a:solidFill>
                  <a:srgbClr val="00B050"/>
                </a:solidFill>
              </a:rPr>
              <a:t>[</a:t>
            </a:r>
            <a:r>
              <a:rPr lang="it-IT" sz="2000" dirty="0" err="1" smtClean="0">
                <a:solidFill>
                  <a:srgbClr val="00B050"/>
                </a:solidFill>
              </a:rPr>
              <a:t>Pitts</a:t>
            </a:r>
            <a:r>
              <a:rPr lang="it-IT" sz="2000" dirty="0" smtClean="0">
                <a:solidFill>
                  <a:srgbClr val="00B050"/>
                </a:solidFill>
              </a:rPr>
              <a:t> 1943]</a:t>
            </a:r>
            <a:r>
              <a:rPr lang="it-IT" sz="2000" dirty="0" smtClean="0"/>
              <a:t>(the </a:t>
            </a:r>
            <a:r>
              <a:rPr lang="it-IT" sz="2000" dirty="0" err="1" smtClean="0"/>
              <a:t>basic</a:t>
            </a:r>
            <a:r>
              <a:rPr lang="it-IT" sz="2000" dirty="0" smtClean="0"/>
              <a:t> </a:t>
            </a:r>
            <a:r>
              <a:rPr lang="it-IT" sz="2000" dirty="0" err="1" smtClean="0"/>
              <a:t>unit</a:t>
            </a:r>
            <a:r>
              <a:rPr lang="it-IT" sz="2000" dirty="0" smtClean="0"/>
              <a:t> </a:t>
            </a:r>
            <a:r>
              <a:rPr lang="it-IT" sz="2000" dirty="0" err="1" smtClean="0"/>
              <a:t>term</a:t>
            </a:r>
            <a:r>
              <a:rPr lang="it-IT" sz="2000" dirty="0" smtClean="0"/>
              <a:t> «</a:t>
            </a:r>
            <a:r>
              <a:rPr lang="it-IT" sz="2000" dirty="0" err="1" smtClean="0"/>
              <a:t>psychon</a:t>
            </a:r>
            <a:r>
              <a:rPr lang="it-IT" sz="2000" dirty="0" smtClean="0"/>
              <a:t>» </a:t>
            </a:r>
            <a:r>
              <a:rPr lang="it-IT" sz="2000" dirty="0" err="1" smtClean="0"/>
              <a:t>never</a:t>
            </a:r>
            <a:r>
              <a:rPr lang="it-IT" sz="2000" dirty="0" smtClean="0"/>
              <a:t> </a:t>
            </a:r>
            <a:r>
              <a:rPr lang="it-IT" sz="2000" dirty="0" err="1" smtClean="0"/>
              <a:t>caught</a:t>
            </a:r>
            <a:r>
              <a:rPr lang="it-IT" sz="2000" dirty="0" smtClean="0"/>
              <a:t> up)</a:t>
            </a:r>
          </a:p>
          <a:p>
            <a:pPr marL="285750" indent="-285750">
              <a:buFont typeface="Arial" panose="020B0604020202020204" pitchFamily="34" charset="0"/>
              <a:buChar char="•"/>
            </a:pPr>
            <a:endParaRPr lang="it-IT" sz="2000" dirty="0" smtClean="0"/>
          </a:p>
          <a:p>
            <a:pPr marL="285750" indent="-285750">
              <a:buFont typeface="Arial" panose="020B0604020202020204" pitchFamily="34" charset="0"/>
              <a:buChar char="•"/>
            </a:pPr>
            <a:r>
              <a:rPr lang="it-IT" sz="2000" dirty="0" smtClean="0"/>
              <a:t>In 1950 </a:t>
            </a:r>
            <a:r>
              <a:rPr lang="it-IT" sz="2000" dirty="0" err="1" smtClean="0"/>
              <a:t>Turing</a:t>
            </a:r>
            <a:r>
              <a:rPr lang="it-IT" sz="2000" dirty="0" smtClean="0"/>
              <a:t> </a:t>
            </a:r>
            <a:r>
              <a:rPr lang="it-IT" sz="2000" dirty="0" err="1" smtClean="0"/>
              <a:t>laid</a:t>
            </a:r>
            <a:r>
              <a:rPr lang="it-IT" sz="2000" dirty="0" smtClean="0"/>
              <a:t> down the </a:t>
            </a:r>
            <a:r>
              <a:rPr lang="it-IT" sz="2000" dirty="0" err="1" smtClean="0"/>
              <a:t>bases</a:t>
            </a:r>
            <a:r>
              <a:rPr lang="it-IT" sz="2000" dirty="0" smtClean="0"/>
              <a:t> to </a:t>
            </a:r>
            <a:r>
              <a:rPr lang="it-IT" sz="2000" dirty="0" err="1" smtClean="0"/>
              <a:t>discuss</a:t>
            </a:r>
            <a:r>
              <a:rPr lang="it-IT" sz="2000" dirty="0" smtClean="0"/>
              <a:t> </a:t>
            </a:r>
            <a:r>
              <a:rPr lang="it-IT" sz="2000" dirty="0" err="1" smtClean="0"/>
              <a:t>about</a:t>
            </a:r>
            <a:r>
              <a:rPr lang="it-IT" sz="2000" dirty="0" smtClean="0"/>
              <a:t> AI, </a:t>
            </a:r>
            <a:r>
              <a:rPr lang="it-IT" sz="2000" dirty="0" err="1" smtClean="0"/>
              <a:t>proposing</a:t>
            </a:r>
            <a:r>
              <a:rPr lang="it-IT" sz="2000" dirty="0" smtClean="0"/>
              <a:t> the </a:t>
            </a:r>
            <a:r>
              <a:rPr lang="it-IT" sz="2000" dirty="0" err="1" smtClean="0">
                <a:solidFill>
                  <a:srgbClr val="0070C0"/>
                </a:solidFill>
              </a:rPr>
              <a:t>Turing</a:t>
            </a:r>
            <a:r>
              <a:rPr lang="it-IT" sz="2000" dirty="0" smtClean="0">
                <a:solidFill>
                  <a:srgbClr val="0070C0"/>
                </a:solidFill>
              </a:rPr>
              <a:t> test («</a:t>
            </a:r>
            <a:r>
              <a:rPr lang="it-IT" sz="2000" dirty="0" err="1" smtClean="0">
                <a:solidFill>
                  <a:srgbClr val="0070C0"/>
                </a:solidFill>
              </a:rPr>
              <a:t>imitation</a:t>
            </a:r>
            <a:r>
              <a:rPr lang="it-IT" sz="2000" dirty="0" smtClean="0">
                <a:solidFill>
                  <a:srgbClr val="0070C0"/>
                </a:solidFill>
              </a:rPr>
              <a:t> </a:t>
            </a:r>
            <a:r>
              <a:rPr lang="it-IT" sz="2000" smtClean="0">
                <a:solidFill>
                  <a:srgbClr val="0070C0"/>
                </a:solidFill>
              </a:rPr>
              <a:t>game») </a:t>
            </a:r>
            <a:r>
              <a:rPr lang="it-IT" sz="2000" smtClean="0"/>
              <a:t>to </a:t>
            </a:r>
            <a:r>
              <a:rPr lang="it-IT" sz="2000" dirty="0" smtClean="0"/>
              <a:t>express </a:t>
            </a:r>
            <a:r>
              <a:rPr lang="it-IT" sz="2000" dirty="0" err="1" smtClean="0"/>
              <a:t>how</a:t>
            </a:r>
            <a:r>
              <a:rPr lang="it-IT" sz="2000" dirty="0" smtClean="0"/>
              <a:t> </a:t>
            </a:r>
            <a:r>
              <a:rPr lang="it-IT" sz="2000" dirty="0" err="1" smtClean="0"/>
              <a:t>intelligent</a:t>
            </a:r>
            <a:r>
              <a:rPr lang="it-IT" sz="2000" dirty="0" smtClean="0"/>
              <a:t> </a:t>
            </a:r>
            <a:r>
              <a:rPr lang="it-IT" sz="2000" dirty="0" err="1" smtClean="0"/>
              <a:t>thinking</a:t>
            </a:r>
            <a:r>
              <a:rPr lang="it-IT" sz="2000" dirty="0" smtClean="0"/>
              <a:t> </a:t>
            </a:r>
            <a:r>
              <a:rPr lang="it-IT" sz="2000" dirty="0" err="1" smtClean="0"/>
              <a:t>could</a:t>
            </a:r>
            <a:r>
              <a:rPr lang="it-IT" sz="2000" dirty="0" smtClean="0"/>
              <a:t> be </a:t>
            </a:r>
            <a:r>
              <a:rPr lang="it-IT" sz="2000" dirty="0" err="1" smtClean="0"/>
              <a:t>defined</a:t>
            </a:r>
            <a:r>
              <a:rPr lang="it-IT" sz="2000" dirty="0" smtClean="0"/>
              <a:t> </a:t>
            </a:r>
            <a:r>
              <a:rPr lang="it-IT" sz="2000" dirty="0" smtClean="0">
                <a:solidFill>
                  <a:srgbClr val="00B050"/>
                </a:solidFill>
              </a:rPr>
              <a:t>[</a:t>
            </a:r>
            <a:r>
              <a:rPr lang="it-IT" sz="2000" dirty="0" err="1" smtClean="0">
                <a:solidFill>
                  <a:srgbClr val="00B050"/>
                </a:solidFill>
              </a:rPr>
              <a:t>Turing</a:t>
            </a:r>
            <a:r>
              <a:rPr lang="it-IT" sz="2000" dirty="0" smtClean="0">
                <a:solidFill>
                  <a:srgbClr val="00B050"/>
                </a:solidFill>
              </a:rPr>
              <a:t> 1950]</a:t>
            </a:r>
          </a:p>
          <a:p>
            <a:pPr marL="285750" indent="-285750">
              <a:buFont typeface="Arial" panose="020B0604020202020204" pitchFamily="34" charset="0"/>
              <a:buChar char="•"/>
            </a:pPr>
            <a:endParaRPr lang="it-IT" sz="2000" dirty="0" smtClean="0"/>
          </a:p>
          <a:p>
            <a:pPr marL="285750" indent="-285750">
              <a:buFont typeface="Arial" panose="020B0604020202020204" pitchFamily="34" charset="0"/>
              <a:buChar char="•"/>
            </a:pPr>
            <a:r>
              <a:rPr lang="it-IT" sz="2000" dirty="0" smtClean="0"/>
              <a:t>Marvin </a:t>
            </a:r>
            <a:r>
              <a:rPr lang="it-IT" sz="2000" dirty="0" err="1" smtClean="0"/>
              <a:t>Minsky</a:t>
            </a:r>
            <a:r>
              <a:rPr lang="it-IT" sz="2000" dirty="0" smtClean="0"/>
              <a:t> </a:t>
            </a:r>
            <a:r>
              <a:rPr lang="it-IT" sz="2000" dirty="0" err="1" smtClean="0"/>
              <a:t>took</a:t>
            </a:r>
            <a:r>
              <a:rPr lang="it-IT" sz="2000" dirty="0" smtClean="0"/>
              <a:t> </a:t>
            </a:r>
            <a:r>
              <a:rPr lang="it-IT" sz="2000" dirty="0" err="1" smtClean="0"/>
              <a:t>inspiration</a:t>
            </a:r>
            <a:r>
              <a:rPr lang="it-IT" sz="2000" dirty="0" smtClean="0"/>
              <a:t> from </a:t>
            </a:r>
            <a:r>
              <a:rPr lang="it-IT" sz="2000" dirty="0" err="1" smtClean="0"/>
              <a:t>Pitts</a:t>
            </a:r>
            <a:r>
              <a:rPr lang="it-IT" sz="2000" dirty="0" smtClean="0"/>
              <a:t> and </a:t>
            </a:r>
            <a:r>
              <a:rPr lang="it-IT" sz="2000" dirty="0" err="1" smtClean="0"/>
              <a:t>McCullock</a:t>
            </a:r>
            <a:r>
              <a:rPr lang="it-IT" sz="2000" dirty="0" smtClean="0"/>
              <a:t> to </a:t>
            </a:r>
            <a:r>
              <a:rPr lang="it-IT" sz="2000" dirty="0" err="1" smtClean="0">
                <a:solidFill>
                  <a:srgbClr val="0070C0"/>
                </a:solidFill>
              </a:rPr>
              <a:t>build</a:t>
            </a:r>
            <a:r>
              <a:rPr lang="it-IT" sz="2000" dirty="0" smtClean="0">
                <a:solidFill>
                  <a:srgbClr val="0070C0"/>
                </a:solidFill>
              </a:rPr>
              <a:t> the first </a:t>
            </a:r>
            <a:r>
              <a:rPr lang="it-IT" sz="2000" dirty="0" err="1" smtClean="0">
                <a:solidFill>
                  <a:srgbClr val="0070C0"/>
                </a:solidFill>
              </a:rPr>
              <a:t>neural</a:t>
            </a:r>
            <a:r>
              <a:rPr lang="it-IT" sz="2000" dirty="0" smtClean="0">
                <a:solidFill>
                  <a:srgbClr val="0070C0"/>
                </a:solidFill>
              </a:rPr>
              <a:t> network</a:t>
            </a:r>
            <a:r>
              <a:rPr lang="it-IT" sz="2000" dirty="0" smtClean="0"/>
              <a:t> in 1951</a:t>
            </a:r>
          </a:p>
        </p:txBody>
      </p:sp>
      <p:pic>
        <p:nvPicPr>
          <p:cNvPr id="3076" name="Picture 4" descr="https://1.bp.blogspot.com/-u59IVaKus7U/WhIMOtEpHGI/AAAAAAAAr9Q/S8ChBoRRJtoX8jv6T_fiO7ELmOW4PJWAQCLcBGAs/s4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4077" y="2440483"/>
            <a:ext cx="3201439" cy="20329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computer beating humans and passing Turing's test wasn't a fair f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4076" y="4802890"/>
            <a:ext cx="3201439" cy="1889444"/>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4</a:t>
            </a:fld>
            <a:endParaRPr lang="en-US"/>
          </a:p>
        </p:txBody>
      </p:sp>
      <p:pic>
        <p:nvPicPr>
          <p:cNvPr id="10" name="Picture 8" descr="Una storia di vita: Alan Turing - Blog Psicologa Trevigl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304" y="2694395"/>
            <a:ext cx="2128144" cy="1263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53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8"/>
                                        </p:tgtEl>
                                        <p:attrNameLst>
                                          <p:attrName>style.visibility</p:attrName>
                                        </p:attrNameLst>
                                      </p:cBhvr>
                                      <p:to>
                                        <p:strVal val="visible"/>
                                      </p:to>
                                    </p:set>
                                    <p:anim calcmode="lin" valueType="num">
                                      <p:cBhvr additive="base">
                                        <p:cTn id="11" dur="500" fill="hold"/>
                                        <p:tgtEl>
                                          <p:spTgt spid="3078"/>
                                        </p:tgtEl>
                                        <p:attrNameLst>
                                          <p:attrName>ppt_x</p:attrName>
                                        </p:attrNameLst>
                                      </p:cBhvr>
                                      <p:tavLst>
                                        <p:tav tm="0">
                                          <p:val>
                                            <p:strVal val="#ppt_x"/>
                                          </p:val>
                                        </p:tav>
                                        <p:tav tm="100000">
                                          <p:val>
                                            <p:strVal val="#ppt_x"/>
                                          </p:val>
                                        </p:tav>
                                      </p:tavLst>
                                    </p:anim>
                                    <p:anim calcmode="lin" valueType="num">
                                      <p:cBhvr additive="base">
                                        <p:cTn id="12"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calcmode="lin" valueType="num">
                                      <p:cBhvr additive="base">
                                        <p:cTn id="1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017" y="386499"/>
            <a:ext cx="10515600" cy="1325563"/>
          </a:xfrm>
        </p:spPr>
        <p:txBody>
          <a:bodyPr/>
          <a:lstStyle/>
          <a:p>
            <a:r>
              <a:rPr lang="en-US" b="1" err="1" smtClean="0">
                <a:solidFill>
                  <a:srgbClr val="C00000"/>
                </a:solidFill>
              </a:rPr>
              <a:t>MUonE</a:t>
            </a:r>
            <a:r>
              <a:rPr lang="en-US" b="1" smtClean="0">
                <a:solidFill>
                  <a:srgbClr val="C00000"/>
                </a:solidFill>
              </a:rPr>
              <a:t> optimization</a:t>
            </a:r>
            <a:endParaRPr lang="en-US" b="1" dirty="0">
              <a:solidFill>
                <a:srgbClr val="C00000"/>
              </a:solidFill>
            </a:endParaRPr>
          </a:p>
        </p:txBody>
      </p:sp>
      <p:sp>
        <p:nvSpPr>
          <p:cNvPr id="3" name="Content Placeholder 2"/>
          <p:cNvSpPr>
            <a:spLocks noGrp="1"/>
          </p:cNvSpPr>
          <p:nvPr>
            <p:ph idx="1"/>
          </p:nvPr>
        </p:nvSpPr>
        <p:spPr>
          <a:xfrm>
            <a:off x="511701" y="1712062"/>
            <a:ext cx="5677063" cy="2468999"/>
          </a:xfrm>
        </p:spPr>
        <p:txBody>
          <a:bodyPr>
            <a:normAutofit fontScale="92500" lnSpcReduction="20000"/>
          </a:bodyPr>
          <a:lstStyle/>
          <a:p>
            <a:pPr marL="0" indent="0">
              <a:buNone/>
            </a:pPr>
            <a:r>
              <a:rPr lang="en-US" sz="2600" smtClean="0"/>
              <a:t>After unsuccessfully asking MUonE members to study alternative layouts, I wrote a simulation of muon scatterings and of event reconstruction, and then </a:t>
            </a:r>
            <a:r>
              <a:rPr lang="en-US" sz="2600" smtClean="0">
                <a:solidFill>
                  <a:srgbClr val="0070C0"/>
                </a:solidFill>
              </a:rPr>
              <a:t>optimized the geometry of the apparatus</a:t>
            </a:r>
            <a:r>
              <a:rPr lang="en-US" sz="2600" smtClean="0"/>
              <a:t>. </a:t>
            </a:r>
          </a:p>
          <a:p>
            <a:pPr marL="0" indent="0">
              <a:buNone/>
            </a:pPr>
            <a:r>
              <a:rPr lang="en-US" sz="2600" smtClean="0"/>
              <a:t>This proved how </a:t>
            </a:r>
            <a:r>
              <a:rPr lang="en-US" sz="2600" b="1" smtClean="0"/>
              <a:t>a factor of 2 improvement in </a:t>
            </a:r>
            <a:r>
              <a:rPr lang="en-US" sz="2600" b="1" dirty="0" smtClean="0"/>
              <a:t>the relevant metric could be achieved </a:t>
            </a:r>
            <a:r>
              <a:rPr lang="en-US" sz="2600" dirty="0" smtClean="0"/>
              <a:t>without increase in </a:t>
            </a:r>
            <a:r>
              <a:rPr lang="en-US" sz="2600" smtClean="0"/>
              <a:t>detector cost.</a:t>
            </a:r>
            <a:endParaRPr lang="en-US" sz="2600" dirty="0" smtClean="0"/>
          </a:p>
          <a:p>
            <a:endParaRPr lang="en-US" dirty="0"/>
          </a:p>
        </p:txBody>
      </p:sp>
      <p:sp>
        <p:nvSpPr>
          <p:cNvPr id="6" name="Segnaposto piè di pagina 5"/>
          <p:cNvSpPr>
            <a:spLocks noGrp="1"/>
          </p:cNvSpPr>
          <p:nvPr>
            <p:ph type="ftr" sz="quarter" idx="11"/>
          </p:nvPr>
        </p:nvSpPr>
        <p:spPr/>
        <p:txBody>
          <a:bodyPr/>
          <a:lstStyle/>
          <a:p>
            <a:r>
              <a:rPr lang="en-US" smtClean="0"/>
              <a:t>T. Dorigo, Differentiable Programming for Fundamental Physics</a:t>
            </a:r>
            <a:endParaRPr lang="en-US"/>
          </a:p>
        </p:txBody>
      </p:sp>
      <p:sp>
        <p:nvSpPr>
          <p:cNvPr id="7" name="Segnaposto numero diapositiva 6"/>
          <p:cNvSpPr>
            <a:spLocks noGrp="1"/>
          </p:cNvSpPr>
          <p:nvPr>
            <p:ph type="sldNum" sz="quarter" idx="12"/>
          </p:nvPr>
        </p:nvSpPr>
        <p:spPr/>
        <p:txBody>
          <a:bodyPr/>
          <a:lstStyle/>
          <a:p>
            <a:fld id="{C6657B89-A023-4184-86DD-540BD0318D04}" type="slidenum">
              <a:rPr lang="en-US" smtClean="0"/>
              <a:t>40</a:t>
            </a:fld>
            <a:endParaRPr lang="en-US"/>
          </a:p>
        </p:txBody>
      </p:sp>
      <p:sp>
        <p:nvSpPr>
          <p:cNvPr id="8" name="Rettangolo 7"/>
          <p:cNvSpPr/>
          <p:nvPr/>
        </p:nvSpPr>
        <p:spPr>
          <a:xfrm>
            <a:off x="512652" y="4472778"/>
            <a:ext cx="5390874" cy="1846659"/>
          </a:xfrm>
          <a:prstGeom prst="rect">
            <a:avLst/>
          </a:prstGeom>
        </p:spPr>
        <p:txBody>
          <a:bodyPr wrap="square">
            <a:spAutoFit/>
          </a:bodyPr>
          <a:lstStyle/>
          <a:p>
            <a:r>
              <a:rPr lang="it-IT"/>
              <a:t>We can only guess how large are the gains in the final experimental objectives possible if a fully differentiable model is created for detectors of significantly higher complexity than MUonE.		</a:t>
            </a:r>
            <a:r>
              <a:rPr lang="it-IT" smtClean="0"/>
              <a:t>		</a:t>
            </a:r>
          </a:p>
          <a:p>
            <a:r>
              <a:rPr lang="it-IT" smtClean="0">
                <a:sym typeface="Wingdings" panose="05000000000000000000" pitchFamily="2" charset="2"/>
              </a:rPr>
              <a:t>	</a:t>
            </a:r>
            <a:r>
              <a:rPr lang="it-IT">
                <a:sym typeface="Wingdings" panose="05000000000000000000" pitchFamily="2" charset="2"/>
              </a:rPr>
              <a:t>	</a:t>
            </a:r>
            <a:r>
              <a:rPr lang="it-IT" smtClean="0">
                <a:sym typeface="Wingdings" panose="05000000000000000000" pitchFamily="2" charset="2"/>
              </a:rPr>
              <a:t></a:t>
            </a:r>
            <a:r>
              <a:rPr lang="it-IT" smtClean="0">
                <a:solidFill>
                  <a:srgbClr val="0070C0"/>
                </a:solidFill>
                <a:sym typeface="Wingdings" panose="05000000000000000000" pitchFamily="2" charset="2"/>
              </a:rPr>
              <a:t>  </a:t>
            </a:r>
            <a:r>
              <a:rPr lang="it-IT" sz="2400" b="1" smtClean="0">
                <a:solidFill>
                  <a:srgbClr val="0070C0"/>
                </a:solidFill>
              </a:rPr>
              <a:t>My </a:t>
            </a:r>
            <a:r>
              <a:rPr lang="it-IT" sz="2400" b="1">
                <a:solidFill>
                  <a:srgbClr val="0070C0"/>
                </a:solidFill>
              </a:rPr>
              <a:t>guess: huge</a:t>
            </a:r>
            <a:r>
              <a:rPr lang="it-IT" sz="2400">
                <a:solidFill>
                  <a:srgbClr val="0070C0"/>
                </a:solidFill>
              </a:rPr>
              <a:t>.</a:t>
            </a:r>
            <a:endParaRPr lang="it-IT" sz="2400" dirty="0">
              <a:solidFill>
                <a:srgbClr val="0070C0"/>
              </a:solidFill>
            </a:endParaRPr>
          </a:p>
        </p:txBody>
      </p:sp>
      <p:pic>
        <p:nvPicPr>
          <p:cNvPr id="9" name="Immagine 8"/>
          <p:cNvPicPr>
            <a:picLocks noChangeAspect="1"/>
          </p:cNvPicPr>
          <p:nvPr/>
        </p:nvPicPr>
        <p:blipFill>
          <a:blip r:embed="rId2"/>
          <a:stretch>
            <a:fillRect/>
          </a:stretch>
        </p:blipFill>
        <p:spPr>
          <a:xfrm>
            <a:off x="6361647" y="760133"/>
            <a:ext cx="5634942" cy="4206224"/>
          </a:xfrm>
          <a:prstGeom prst="rect">
            <a:avLst/>
          </a:prstGeom>
        </p:spPr>
      </p:pic>
      <p:sp>
        <p:nvSpPr>
          <p:cNvPr id="10" name="CasellaDiTesto 9"/>
          <p:cNvSpPr txBox="1"/>
          <p:nvPr/>
        </p:nvSpPr>
        <p:spPr>
          <a:xfrm>
            <a:off x="6839490" y="5031832"/>
            <a:ext cx="5592256" cy="923330"/>
          </a:xfrm>
          <a:prstGeom prst="rect">
            <a:avLst/>
          </a:prstGeom>
          <a:noFill/>
        </p:spPr>
        <p:txBody>
          <a:bodyPr wrap="square" rtlCol="0">
            <a:spAutoFit/>
          </a:bodyPr>
          <a:lstStyle/>
          <a:p>
            <a:r>
              <a:rPr lang="it-IT" i="1" dirty="0" err="1" smtClean="0"/>
              <a:t>Above</a:t>
            </a:r>
            <a:r>
              <a:rPr lang="it-IT" i="1" dirty="0" smtClean="0"/>
              <a:t>: relative </a:t>
            </a:r>
            <a:r>
              <a:rPr lang="it-IT" i="1" dirty="0" err="1" smtClean="0"/>
              <a:t>resolution</a:t>
            </a:r>
            <a:r>
              <a:rPr lang="it-IT" i="1" dirty="0" smtClean="0"/>
              <a:t> in </a:t>
            </a:r>
            <a:r>
              <a:rPr lang="it-IT" i="1" dirty="0" err="1" smtClean="0"/>
              <a:t>event</a:t>
            </a:r>
            <a:r>
              <a:rPr lang="it-IT" i="1" dirty="0" smtClean="0"/>
              <a:t> </a:t>
            </a:r>
            <a:r>
              <a:rPr lang="it-IT" i="1" smtClean="0"/>
              <a:t>q</a:t>
            </a:r>
            <a:r>
              <a:rPr lang="it-IT" i="1" baseline="30000" smtClean="0"/>
              <a:t>2</a:t>
            </a:r>
            <a:r>
              <a:rPr lang="it-IT" i="1" smtClean="0"/>
              <a:t> for </a:t>
            </a:r>
            <a:r>
              <a:rPr lang="it-IT" i="1" dirty="0" err="1" smtClean="0"/>
              <a:t>different</a:t>
            </a:r>
            <a:r>
              <a:rPr lang="it-IT" i="1" dirty="0" smtClean="0"/>
              <a:t> </a:t>
            </a:r>
            <a:r>
              <a:rPr lang="it-IT" i="1" err="1" smtClean="0"/>
              <a:t>configurations</a:t>
            </a:r>
            <a:r>
              <a:rPr lang="it-IT" i="1"/>
              <a:t> </a:t>
            </a:r>
            <a:r>
              <a:rPr lang="it-IT" i="1" smtClean="0"/>
              <a:t>(</a:t>
            </a:r>
            <a:r>
              <a:rPr lang="it-IT" i="1" dirty="0" smtClean="0"/>
              <a:t>the </a:t>
            </a:r>
            <a:r>
              <a:rPr lang="it-IT" i="1" dirty="0" err="1" smtClean="0"/>
              <a:t>higher</a:t>
            </a:r>
            <a:r>
              <a:rPr lang="it-IT" i="1" dirty="0" smtClean="0"/>
              <a:t>, </a:t>
            </a:r>
            <a:r>
              <a:rPr lang="it-IT" i="1" dirty="0" err="1" smtClean="0"/>
              <a:t>black</a:t>
            </a:r>
            <a:r>
              <a:rPr lang="it-IT" i="1" dirty="0" smtClean="0"/>
              <a:t> line </a:t>
            </a:r>
            <a:r>
              <a:rPr lang="it-IT" i="1" dirty="0" err="1" smtClean="0"/>
              <a:t>is</a:t>
            </a:r>
            <a:r>
              <a:rPr lang="it-IT" i="1" dirty="0" smtClean="0"/>
              <a:t> the </a:t>
            </a:r>
            <a:r>
              <a:rPr lang="it-IT" i="1" dirty="0" err="1" smtClean="0"/>
              <a:t>original</a:t>
            </a:r>
            <a:r>
              <a:rPr lang="it-IT" i="1" dirty="0" smtClean="0"/>
              <a:t> </a:t>
            </a:r>
            <a:r>
              <a:rPr lang="it-IT" i="1" dirty="0" err="1" smtClean="0"/>
              <a:t>proposal</a:t>
            </a:r>
            <a:r>
              <a:rPr lang="it-IT" i="1" dirty="0" smtClean="0"/>
              <a:t> by the </a:t>
            </a:r>
            <a:r>
              <a:rPr lang="it-IT" i="1" dirty="0" err="1" smtClean="0"/>
              <a:t>MUonE</a:t>
            </a:r>
            <a:r>
              <a:rPr lang="it-IT" i="1" dirty="0" smtClean="0"/>
              <a:t> </a:t>
            </a:r>
            <a:r>
              <a:rPr lang="it-IT" i="1" dirty="0" err="1" smtClean="0"/>
              <a:t>coll</a:t>
            </a:r>
            <a:r>
              <a:rPr lang="it-IT" i="1" dirty="0" smtClean="0"/>
              <a:t>.)</a:t>
            </a:r>
            <a:endParaRPr lang="it-IT" i="1" dirty="0"/>
          </a:p>
        </p:txBody>
      </p:sp>
      <p:sp>
        <p:nvSpPr>
          <p:cNvPr id="11" name="Freccia in giù 10"/>
          <p:cNvSpPr/>
          <p:nvPr/>
        </p:nvSpPr>
        <p:spPr>
          <a:xfrm>
            <a:off x="9635618" y="2392217"/>
            <a:ext cx="516367" cy="10529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8985155" y="1957410"/>
            <a:ext cx="1551450" cy="369332"/>
          </a:xfrm>
          <a:prstGeom prst="rect">
            <a:avLst/>
          </a:prstGeom>
          <a:noFill/>
        </p:spPr>
        <p:txBody>
          <a:bodyPr wrap="none" rtlCol="0">
            <a:spAutoFit/>
          </a:bodyPr>
          <a:lstStyle/>
          <a:p>
            <a:r>
              <a:rPr lang="it-IT" smtClean="0"/>
              <a:t>Original layout</a:t>
            </a:r>
            <a:endParaRPr lang="it-IT"/>
          </a:p>
        </p:txBody>
      </p:sp>
      <p:sp>
        <p:nvSpPr>
          <p:cNvPr id="13" name="CasellaDiTesto 12"/>
          <p:cNvSpPr txBox="1"/>
          <p:nvPr/>
        </p:nvSpPr>
        <p:spPr>
          <a:xfrm>
            <a:off x="9040522" y="3596211"/>
            <a:ext cx="1706557" cy="369332"/>
          </a:xfrm>
          <a:prstGeom prst="rect">
            <a:avLst/>
          </a:prstGeom>
          <a:noFill/>
        </p:spPr>
        <p:txBody>
          <a:bodyPr wrap="none" rtlCol="0">
            <a:spAutoFit/>
          </a:bodyPr>
          <a:lstStyle/>
          <a:p>
            <a:r>
              <a:rPr lang="it-IT" smtClean="0"/>
              <a:t>Opimized layout</a:t>
            </a:r>
            <a:endParaRPr lang="it-IT"/>
          </a:p>
        </p:txBody>
      </p:sp>
    </p:spTree>
    <p:extLst>
      <p:ext uri="{BB962C8B-B14F-4D97-AF65-F5344CB8AC3E}">
        <p14:creationId xmlns:p14="http://schemas.microsoft.com/office/powerpoint/2010/main" val="53507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 calcmode="lin" valueType="num">
                                      <p:cBhvr additive="base">
                                        <p:cTn id="3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Computer </a:t>
            </a:r>
            <a:r>
              <a:rPr lang="it-IT" b="1">
                <a:solidFill>
                  <a:srgbClr val="C00000"/>
                </a:solidFill>
              </a:rPr>
              <a:t>s</a:t>
            </a:r>
            <a:r>
              <a:rPr lang="it-IT" b="1" smtClean="0">
                <a:solidFill>
                  <a:srgbClr val="C00000"/>
                </a:solidFill>
              </a:rPr>
              <a:t>cience </a:t>
            </a:r>
            <a:r>
              <a:rPr lang="it-IT" b="1" dirty="0" smtClean="0">
                <a:solidFill>
                  <a:srgbClr val="C00000"/>
                </a:solidFill>
              </a:rPr>
              <a:t>to </a:t>
            </a:r>
            <a:r>
              <a:rPr lang="it-IT" b="1" smtClean="0">
                <a:solidFill>
                  <a:srgbClr val="C00000"/>
                </a:solidFill>
              </a:rPr>
              <a:t>the rescue</a:t>
            </a:r>
            <a:endParaRPr lang="it-IT" b="1" dirty="0">
              <a:solidFill>
                <a:srgbClr val="C00000"/>
              </a:solidFill>
            </a:endParaRPr>
          </a:p>
        </p:txBody>
      </p:sp>
      <p:sp>
        <p:nvSpPr>
          <p:cNvPr id="3" name="Segnaposto contenuto 2"/>
          <p:cNvSpPr>
            <a:spLocks noGrp="1"/>
          </p:cNvSpPr>
          <p:nvPr>
            <p:ph idx="1"/>
          </p:nvPr>
        </p:nvSpPr>
        <p:spPr>
          <a:xfrm>
            <a:off x="838200" y="1825624"/>
            <a:ext cx="10515600" cy="4768813"/>
          </a:xfrm>
        </p:spPr>
        <p:txBody>
          <a:bodyPr>
            <a:normAutofit fontScale="92500" lnSpcReduction="10000"/>
          </a:bodyPr>
          <a:lstStyle/>
          <a:p>
            <a:pPr marL="0" indent="0">
              <a:buNone/>
            </a:pPr>
            <a:r>
              <a:rPr lang="en-GB" dirty="0"/>
              <a:t>Progress in </a:t>
            </a:r>
            <a:r>
              <a:rPr lang="en-GB" dirty="0" smtClean="0"/>
              <a:t>CS redefined </a:t>
            </a:r>
            <a:r>
              <a:rPr lang="en-GB" dirty="0"/>
              <a:t>performance standards of </a:t>
            </a:r>
            <a:r>
              <a:rPr lang="en-GB"/>
              <a:t>our </a:t>
            </a:r>
            <a:r>
              <a:rPr lang="en-GB" smtClean="0"/>
              <a:t>technologies.</a:t>
            </a:r>
          </a:p>
          <a:p>
            <a:pPr marL="0" indent="0">
              <a:buNone/>
            </a:pPr>
            <a:r>
              <a:rPr lang="en-GB" smtClean="0"/>
              <a:t>We </a:t>
            </a:r>
            <a:r>
              <a:rPr lang="en-GB" dirty="0"/>
              <a:t>can today identify AI ingredients in, </a:t>
            </a:r>
            <a:r>
              <a:rPr lang="en-GB" i="1" dirty="0"/>
              <a:t>e.g.</a:t>
            </a:r>
            <a:r>
              <a:rPr lang="en-GB" dirty="0"/>
              <a:t>, language translation, speech recognition, self-driving vehicles. </a:t>
            </a:r>
            <a:endParaRPr lang="en-GB" dirty="0" smtClean="0"/>
          </a:p>
          <a:p>
            <a:pPr marL="0" indent="0">
              <a:buNone/>
            </a:pPr>
            <a:endParaRPr lang="en-GB" smtClean="0">
              <a:sym typeface="Wingdings" panose="05000000000000000000" pitchFamily="2" charset="2"/>
            </a:endParaRPr>
          </a:p>
          <a:p>
            <a:pPr marL="0" indent="0">
              <a:buNone/>
            </a:pPr>
            <a:r>
              <a:rPr lang="en-GB" smtClean="0">
                <a:sym typeface="Wingdings" panose="05000000000000000000" pitchFamily="2" charset="2"/>
              </a:rPr>
              <a:t> </a:t>
            </a:r>
            <a:r>
              <a:rPr lang="en-GB" dirty="0" smtClean="0"/>
              <a:t>Of </a:t>
            </a:r>
            <a:r>
              <a:rPr lang="en-GB" dirty="0"/>
              <a:t>course, </a:t>
            </a:r>
            <a:r>
              <a:rPr lang="en-GB" dirty="0">
                <a:solidFill>
                  <a:srgbClr val="0070C0"/>
                </a:solidFill>
              </a:rPr>
              <a:t>that AI is not general but application-specific: its potential of providing new solutions to old tasks </a:t>
            </a:r>
            <a:r>
              <a:rPr lang="en-GB" b="1" dirty="0">
                <a:solidFill>
                  <a:srgbClr val="0070C0"/>
                </a:solidFill>
              </a:rPr>
              <a:t>depends on our ability to create the right interfaces</a:t>
            </a:r>
            <a:r>
              <a:rPr lang="en-GB">
                <a:solidFill>
                  <a:srgbClr val="0070C0"/>
                </a:solidFill>
              </a:rPr>
              <a:t>. </a:t>
            </a:r>
            <a:r>
              <a:rPr lang="en-GB" smtClean="0"/>
              <a:t> </a:t>
            </a:r>
            <a:endParaRPr lang="en-GB" dirty="0" smtClean="0"/>
          </a:p>
          <a:p>
            <a:pPr marL="0" indent="0">
              <a:buNone/>
            </a:pPr>
            <a:endParaRPr lang="en-GB" dirty="0" smtClean="0"/>
          </a:p>
          <a:p>
            <a:pPr marL="0" indent="0">
              <a:buNone/>
            </a:pPr>
            <a:r>
              <a:rPr lang="en-GB" b="1" dirty="0">
                <a:solidFill>
                  <a:srgbClr val="0070C0"/>
                </a:solidFill>
              </a:rPr>
              <a:t>A new paradigm shift </a:t>
            </a:r>
            <a:r>
              <a:rPr lang="en-GB" b="1">
                <a:solidFill>
                  <a:srgbClr val="0070C0"/>
                </a:solidFill>
              </a:rPr>
              <a:t>is </a:t>
            </a:r>
            <a:r>
              <a:rPr lang="en-GB" b="1" smtClean="0">
                <a:solidFill>
                  <a:srgbClr val="0070C0"/>
                </a:solidFill>
              </a:rPr>
              <a:t>offered </a:t>
            </a:r>
            <a:r>
              <a:rPr lang="en-GB" b="1" dirty="0">
                <a:solidFill>
                  <a:srgbClr val="0070C0"/>
                </a:solidFill>
              </a:rPr>
              <a:t>by differentiable </a:t>
            </a:r>
            <a:r>
              <a:rPr lang="en-GB" b="1" dirty="0" smtClean="0">
                <a:solidFill>
                  <a:srgbClr val="0070C0"/>
                </a:solidFill>
              </a:rPr>
              <a:t>programming </a:t>
            </a:r>
            <a:r>
              <a:rPr lang="en-GB" dirty="0" smtClean="0">
                <a:solidFill>
                  <a:srgbClr val="C00000"/>
                </a:solidFill>
              </a:rPr>
              <a:t>[15]</a:t>
            </a:r>
            <a:r>
              <a:rPr lang="en-GB" dirty="0" smtClean="0"/>
              <a:t>, </a:t>
            </a:r>
            <a:r>
              <a:rPr lang="en-GB" dirty="0"/>
              <a:t>which eases the systematic search of minima of arbitrarily complex multi-dimensional functions; by casting the whole problem in a </a:t>
            </a:r>
            <a:r>
              <a:rPr lang="en-GB"/>
              <a:t>differentiable </a:t>
            </a:r>
            <a:r>
              <a:rPr lang="en-GB" smtClean="0"/>
              <a:t>pipeline </a:t>
            </a:r>
            <a:r>
              <a:rPr lang="en-GB" dirty="0"/>
              <a:t>a </a:t>
            </a:r>
            <a:r>
              <a:rPr lang="en-GB" dirty="0">
                <a:solidFill>
                  <a:srgbClr val="C00000"/>
                </a:solidFill>
              </a:rPr>
              <a:t>full end-to-end optimization becomes possible</a:t>
            </a:r>
            <a:r>
              <a:rPr lang="en-GB" dirty="0"/>
              <a:t>.</a:t>
            </a:r>
            <a:endParaRPr lang="it-IT" dirty="0"/>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41</a:t>
            </a:fld>
            <a:endParaRPr lang="en-US"/>
          </a:p>
        </p:txBody>
      </p:sp>
    </p:spTree>
    <p:extLst>
      <p:ext uri="{BB962C8B-B14F-4D97-AF65-F5344CB8AC3E}">
        <p14:creationId xmlns:p14="http://schemas.microsoft.com/office/powerpoint/2010/main" val="29835190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When technology exists, and is not used...</a:t>
            </a:r>
            <a:endParaRPr lang="it-IT" b="1">
              <a:solidFill>
                <a:srgbClr val="C00000"/>
              </a:solidFill>
            </a:endParaRPr>
          </a:p>
        </p:txBody>
      </p:sp>
      <p:sp>
        <p:nvSpPr>
          <p:cNvPr id="3" name="Segnaposto contenuto 2"/>
          <p:cNvSpPr>
            <a:spLocks noGrp="1"/>
          </p:cNvSpPr>
          <p:nvPr>
            <p:ph idx="1"/>
          </p:nvPr>
        </p:nvSpPr>
        <p:spPr>
          <a:xfrm>
            <a:off x="838200" y="1825625"/>
            <a:ext cx="6109447" cy="4351338"/>
          </a:xfrm>
        </p:spPr>
        <p:txBody>
          <a:bodyPr>
            <a:normAutofit fontScale="70000" lnSpcReduction="20000"/>
          </a:bodyPr>
          <a:lstStyle/>
          <a:p>
            <a:pPr marL="0" indent="0">
              <a:buNone/>
            </a:pPr>
            <a:r>
              <a:rPr lang="it-IT" smtClean="0"/>
              <a:t>The 1901 discovery of a wrecked ship in front of Antikythera, a Greek island south of the Peloponnese, brought evidence that the ancient Greeks could craft very complex instruments to predict eclipses and the position of planets, moon and sun at the turn of a crank</a:t>
            </a:r>
          </a:p>
          <a:p>
            <a:pPr marL="0" indent="0">
              <a:buNone/>
            </a:pPr>
            <a:endParaRPr lang="it-IT"/>
          </a:p>
          <a:p>
            <a:pPr marL="0" indent="0">
              <a:buNone/>
            </a:pPr>
            <a:r>
              <a:rPr lang="it-IT" smtClean="0"/>
              <a:t>It has been argued that </a:t>
            </a:r>
            <a:r>
              <a:rPr lang="it-IT" smtClean="0">
                <a:solidFill>
                  <a:srgbClr val="0070C0"/>
                </a:solidFill>
              </a:rPr>
              <a:t>such technological marvels could have spurred a revolution that would have brought us to the technology level we’re at now in 300 years</a:t>
            </a:r>
            <a:r>
              <a:rPr lang="it-IT" smtClean="0"/>
              <a:t>, but it did not – there were not enough use cases to attract those early inventor’s wit, nor resources to support basic research.</a:t>
            </a:r>
          </a:p>
          <a:p>
            <a:pPr marL="0" indent="0">
              <a:buNone/>
            </a:pPr>
            <a:endParaRPr lang="it-IT" smtClean="0"/>
          </a:p>
          <a:p>
            <a:pPr marL="0" indent="0">
              <a:buNone/>
            </a:pPr>
            <a:r>
              <a:rPr lang="it-IT" smtClean="0"/>
              <a:t>I’m not saying we run the same risks as the Greeks (and humanity) of 2500 years ago, but revolutions do not start by themselves – </a:t>
            </a:r>
            <a:r>
              <a:rPr lang="it-IT" b="1" smtClean="0"/>
              <a:t>we have to take the new technology and adapt it to our use cases!</a:t>
            </a:r>
            <a:endParaRPr lang="it-IT" b="1"/>
          </a:p>
        </p:txBody>
      </p:sp>
      <p:sp>
        <p:nvSpPr>
          <p:cNvPr id="4" name="Segnaposto piè di pagina 3"/>
          <p:cNvSpPr>
            <a:spLocks noGrp="1"/>
          </p:cNvSpPr>
          <p:nvPr>
            <p:ph type="ftr" sz="quarter" idx="11"/>
          </p:nvPr>
        </p:nvSpPr>
        <p:spPr/>
        <p:txBody>
          <a:bodyPr/>
          <a:lstStyle/>
          <a:p>
            <a:r>
              <a:rPr lang="en-US" smtClean="0"/>
              <a:t>T. Dorigo, Differentiable Programming for Fundamental Physics</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42</a:t>
            </a:fld>
            <a:endParaRPr lang="en-US"/>
          </a:p>
        </p:txBody>
      </p:sp>
      <p:pic>
        <p:nvPicPr>
          <p:cNvPr id="4098" name="Picture 2" descr="Watch the Virtual 3D Reconstruction of the Antikythera Mechanism / World&amp;#39;s  Oldest Analog Compu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8659" y="3886291"/>
            <a:ext cx="4630738" cy="2290672"/>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3"/>
          <a:stretch>
            <a:fillRect/>
          </a:stretch>
        </p:blipFill>
        <p:spPr>
          <a:xfrm>
            <a:off x="7644512" y="1585692"/>
            <a:ext cx="3739032" cy="2210905"/>
          </a:xfrm>
          <a:prstGeom prst="rect">
            <a:avLst/>
          </a:prstGeom>
        </p:spPr>
      </p:pic>
    </p:spTree>
    <p:extLst>
      <p:ext uri="{BB962C8B-B14F-4D97-AF65-F5344CB8AC3E}">
        <p14:creationId xmlns:p14="http://schemas.microsoft.com/office/powerpoint/2010/main" val="368727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66750" y="51320"/>
            <a:ext cx="10515600" cy="1325563"/>
          </a:xfrm>
        </p:spPr>
        <p:txBody>
          <a:bodyPr/>
          <a:lstStyle/>
          <a:p>
            <a:r>
              <a:rPr lang="it-IT" b="1" smtClean="0">
                <a:solidFill>
                  <a:srgbClr val="C00000"/>
                </a:solidFill>
              </a:rPr>
              <a:t>Automatic Differentiation</a:t>
            </a:r>
            <a:endParaRPr lang="it-IT" b="1">
              <a:solidFill>
                <a:srgbClr val="C00000"/>
              </a:solidFill>
            </a:endParaRPr>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43</a:t>
            </a:fld>
            <a:endParaRPr lang="en-US"/>
          </a:p>
        </p:txBody>
      </p:sp>
      <p:pic>
        <p:nvPicPr>
          <p:cNvPr id="7" name="Immagine 6"/>
          <p:cNvPicPr>
            <a:picLocks noChangeAspect="1"/>
          </p:cNvPicPr>
          <p:nvPr/>
        </p:nvPicPr>
        <p:blipFill>
          <a:blip r:embed="rId2"/>
          <a:stretch>
            <a:fillRect/>
          </a:stretch>
        </p:blipFill>
        <p:spPr>
          <a:xfrm>
            <a:off x="77787" y="1407540"/>
            <a:ext cx="7667625" cy="5364277"/>
          </a:xfrm>
          <a:prstGeom prst="rect">
            <a:avLst/>
          </a:prstGeom>
        </p:spPr>
      </p:pic>
      <p:sp>
        <p:nvSpPr>
          <p:cNvPr id="8" name="CasellaDiTesto 7"/>
          <p:cNvSpPr txBox="1"/>
          <p:nvPr/>
        </p:nvSpPr>
        <p:spPr>
          <a:xfrm>
            <a:off x="7777798" y="5818107"/>
            <a:ext cx="3226176" cy="923330"/>
          </a:xfrm>
          <a:prstGeom prst="rect">
            <a:avLst/>
          </a:prstGeom>
          <a:noFill/>
        </p:spPr>
        <p:txBody>
          <a:bodyPr wrap="square" rtlCol="0">
            <a:spAutoFit/>
          </a:bodyPr>
          <a:lstStyle/>
          <a:p>
            <a:r>
              <a:rPr lang="da-DK"/>
              <a:t>Image </a:t>
            </a:r>
            <a:r>
              <a:rPr lang="da-DK" smtClean="0"/>
              <a:t>from [</a:t>
            </a:r>
            <a:r>
              <a:rPr lang="da-DK" smtClean="0">
                <a:solidFill>
                  <a:srgbClr val="00B050"/>
                </a:solidFill>
              </a:rPr>
              <a:t>Baydin 2018] </a:t>
            </a:r>
            <a:r>
              <a:rPr lang="da-DK" smtClean="0"/>
              <a:t>Günes </a:t>
            </a:r>
            <a:r>
              <a:rPr lang="da-DK"/>
              <a:t>Baydin et al, JMLR 18 (2018) 1–43</a:t>
            </a:r>
            <a:endParaRPr lang="it-IT"/>
          </a:p>
        </p:txBody>
      </p:sp>
      <p:sp>
        <p:nvSpPr>
          <p:cNvPr id="9" name="CasellaDiTesto 8"/>
          <p:cNvSpPr txBox="1"/>
          <p:nvPr/>
        </p:nvSpPr>
        <p:spPr>
          <a:xfrm>
            <a:off x="7968343" y="1183821"/>
            <a:ext cx="3912188" cy="3785652"/>
          </a:xfrm>
          <a:prstGeom prst="rect">
            <a:avLst/>
          </a:prstGeom>
          <a:noFill/>
        </p:spPr>
        <p:txBody>
          <a:bodyPr wrap="square" rtlCol="0">
            <a:spAutoFit/>
          </a:bodyPr>
          <a:lstStyle/>
          <a:p>
            <a:r>
              <a:rPr lang="it-IT" sz="2000" smtClean="0">
                <a:solidFill>
                  <a:srgbClr val="0070C0"/>
                </a:solidFill>
              </a:rPr>
              <a:t>Wouldn’t it be nice if you coded</a:t>
            </a:r>
          </a:p>
          <a:p>
            <a:r>
              <a:rPr lang="it-IT" sz="2000" smtClean="0">
                <a:solidFill>
                  <a:srgbClr val="0070C0"/>
                </a:solidFill>
              </a:rPr>
              <a:t>a problem and the dependence</a:t>
            </a:r>
          </a:p>
          <a:p>
            <a:r>
              <a:rPr lang="it-IT" sz="2000" smtClean="0">
                <a:solidFill>
                  <a:srgbClr val="0070C0"/>
                </a:solidFill>
              </a:rPr>
              <a:t>of variables in a program, and the</a:t>
            </a:r>
          </a:p>
          <a:p>
            <a:r>
              <a:rPr lang="it-IT" sz="2000" smtClean="0">
                <a:solidFill>
                  <a:srgbClr val="0070C0"/>
                </a:solidFill>
              </a:rPr>
              <a:t>language took care of figuring out</a:t>
            </a:r>
          </a:p>
          <a:p>
            <a:r>
              <a:rPr lang="it-IT" sz="2000" smtClean="0">
                <a:solidFill>
                  <a:srgbClr val="0070C0"/>
                </a:solidFill>
              </a:rPr>
              <a:t>how functions vary depending on </a:t>
            </a:r>
          </a:p>
          <a:p>
            <a:r>
              <a:rPr lang="it-IT" sz="2000" smtClean="0">
                <a:solidFill>
                  <a:srgbClr val="0070C0"/>
                </a:solidFill>
              </a:rPr>
              <a:t>parameters, and carry out the</a:t>
            </a:r>
          </a:p>
          <a:p>
            <a:r>
              <a:rPr lang="it-IT" sz="2000" smtClean="0">
                <a:solidFill>
                  <a:srgbClr val="0070C0"/>
                </a:solidFill>
              </a:rPr>
              <a:t>complicated task of propagating</a:t>
            </a:r>
          </a:p>
          <a:p>
            <a:r>
              <a:rPr lang="it-IT" sz="2000" smtClean="0">
                <a:solidFill>
                  <a:srgbClr val="0070C0"/>
                </a:solidFill>
              </a:rPr>
              <a:t>derivatives around?</a:t>
            </a:r>
          </a:p>
          <a:p>
            <a:endParaRPr lang="it-IT" sz="2000" smtClean="0"/>
          </a:p>
          <a:p>
            <a:r>
              <a:rPr lang="it-IT" sz="2000" smtClean="0"/>
              <a:t>Those of us who have done this </a:t>
            </a:r>
          </a:p>
          <a:p>
            <a:r>
              <a:rPr lang="it-IT" sz="2000" smtClean="0"/>
              <a:t>manually can’t be happier by</a:t>
            </a:r>
          </a:p>
          <a:p>
            <a:r>
              <a:rPr lang="it-IT" sz="2000" smtClean="0"/>
              <a:t>seeing the rise of Pytorch, TF, etc.</a:t>
            </a:r>
            <a:endParaRPr lang="it-IT" sz="2000"/>
          </a:p>
        </p:txBody>
      </p:sp>
    </p:spTree>
    <p:extLst>
      <p:ext uri="{BB962C8B-B14F-4D97-AF65-F5344CB8AC3E}">
        <p14:creationId xmlns:p14="http://schemas.microsoft.com/office/powerpoint/2010/main" val="21699205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C00000"/>
                </a:solidFill>
              </a:rPr>
              <a:t>INFERNO</a:t>
            </a:r>
            <a:endParaRPr lang="it-IT" b="1" dirty="0">
              <a:solidFill>
                <a:srgbClr val="C00000"/>
              </a:solidFill>
            </a:endParaRPr>
          </a:p>
        </p:txBody>
      </p:sp>
      <p:sp>
        <p:nvSpPr>
          <p:cNvPr id="3" name="Segnaposto contenuto 2"/>
          <p:cNvSpPr>
            <a:spLocks noGrp="1"/>
          </p:cNvSpPr>
          <p:nvPr>
            <p:ph idx="1"/>
          </p:nvPr>
        </p:nvSpPr>
        <p:spPr>
          <a:xfrm>
            <a:off x="499724" y="1519316"/>
            <a:ext cx="5708036" cy="3332549"/>
          </a:xfrm>
        </p:spPr>
        <p:txBody>
          <a:bodyPr>
            <a:normAutofit fontScale="70000" lnSpcReduction="20000"/>
          </a:bodyPr>
          <a:lstStyle/>
          <a:p>
            <a:pPr marL="0" indent="0">
              <a:buNone/>
            </a:pPr>
            <a:r>
              <a:rPr lang="en-GB" dirty="0" smtClean="0"/>
              <a:t>As an example of what differentiable programming </a:t>
            </a:r>
            <a:r>
              <a:rPr lang="en-GB" smtClean="0"/>
              <a:t>can do for fundamental research, I designed with </a:t>
            </a:r>
            <a:r>
              <a:rPr lang="en-GB" b="1" smtClean="0"/>
              <a:t>P. de Castro </a:t>
            </a:r>
            <a:r>
              <a:rPr lang="en-GB" smtClean="0"/>
              <a:t>an </a:t>
            </a:r>
            <a:r>
              <a:rPr lang="en-GB" dirty="0"/>
              <a:t>innovative algorithm </a:t>
            </a:r>
            <a:r>
              <a:rPr lang="en-GB" dirty="0" smtClean="0">
                <a:solidFill>
                  <a:srgbClr val="C00000"/>
                </a:solidFill>
              </a:rPr>
              <a:t>[</a:t>
            </a:r>
            <a:r>
              <a:rPr lang="en-GB" smtClean="0">
                <a:solidFill>
                  <a:srgbClr val="C00000"/>
                </a:solidFill>
              </a:rPr>
              <a:t>16] </a:t>
            </a:r>
            <a:r>
              <a:rPr lang="en-GB" smtClean="0"/>
              <a:t>using automatic </a:t>
            </a:r>
            <a:r>
              <a:rPr lang="en-GB"/>
              <a:t>differentiation </a:t>
            </a:r>
            <a:r>
              <a:rPr lang="en-GB" smtClean="0"/>
              <a:t>to </a:t>
            </a:r>
            <a:r>
              <a:rPr lang="en-GB" dirty="0">
                <a:solidFill>
                  <a:srgbClr val="0070C0"/>
                </a:solidFill>
              </a:rPr>
              <a:t>construct a loss </a:t>
            </a:r>
            <a:r>
              <a:rPr lang="en-GB">
                <a:solidFill>
                  <a:srgbClr val="0070C0"/>
                </a:solidFill>
              </a:rPr>
              <a:t>function </a:t>
            </a:r>
            <a:r>
              <a:rPr lang="en-GB" smtClean="0">
                <a:solidFill>
                  <a:srgbClr val="0070C0"/>
                </a:solidFill>
              </a:rPr>
              <a:t>that </a:t>
            </a:r>
            <a:r>
              <a:rPr lang="en-GB" b="1" dirty="0">
                <a:solidFill>
                  <a:srgbClr val="0070C0"/>
                </a:solidFill>
              </a:rPr>
              <a:t>directly targets </a:t>
            </a:r>
            <a:r>
              <a:rPr lang="en-GB" b="1">
                <a:solidFill>
                  <a:srgbClr val="0070C0"/>
                </a:solidFill>
              </a:rPr>
              <a:t>the </a:t>
            </a:r>
            <a:r>
              <a:rPr lang="en-GB" b="1" smtClean="0">
                <a:solidFill>
                  <a:srgbClr val="0070C0"/>
                </a:solidFill>
              </a:rPr>
              <a:t>end result of </a:t>
            </a:r>
            <a:r>
              <a:rPr lang="en-GB" b="1">
                <a:solidFill>
                  <a:srgbClr val="0070C0"/>
                </a:solidFill>
              </a:rPr>
              <a:t>the </a:t>
            </a:r>
            <a:r>
              <a:rPr lang="en-GB" b="1" smtClean="0">
                <a:solidFill>
                  <a:srgbClr val="0070C0"/>
                </a:solidFill>
              </a:rPr>
              <a:t>analysis</a:t>
            </a:r>
            <a:r>
              <a:rPr lang="en-GB" smtClean="0">
                <a:solidFill>
                  <a:srgbClr val="0070C0"/>
                </a:solidFill>
              </a:rPr>
              <a:t> </a:t>
            </a:r>
            <a:r>
              <a:rPr lang="en-GB" smtClean="0"/>
              <a:t>instead of an intermediate one. </a:t>
            </a:r>
          </a:p>
          <a:p>
            <a:pPr marL="0" indent="0">
              <a:buNone/>
            </a:pPr>
            <a:endParaRPr lang="en-GB" dirty="0" smtClean="0"/>
          </a:p>
          <a:p>
            <a:pPr marL="0" indent="0">
              <a:buNone/>
            </a:pPr>
            <a:r>
              <a:rPr lang="en-GB" dirty="0" smtClean="0"/>
              <a:t>If the loss function is constructed </a:t>
            </a:r>
            <a:r>
              <a:rPr lang="en-GB"/>
              <a:t>to </a:t>
            </a:r>
            <a:r>
              <a:rPr lang="en-GB" smtClean="0"/>
              <a:t>incorporate </a:t>
            </a:r>
            <a:r>
              <a:rPr lang="en-GB" dirty="0"/>
              <a:t>the effects of nuisance parameters on </a:t>
            </a:r>
            <a:r>
              <a:rPr lang="en-GB"/>
              <a:t>the </a:t>
            </a:r>
            <a:r>
              <a:rPr lang="en-GB" smtClean="0"/>
              <a:t>measurement, </a:t>
            </a:r>
            <a:r>
              <a:rPr lang="en-GB" dirty="0" smtClean="0">
                <a:solidFill>
                  <a:srgbClr val="0070C0"/>
                </a:solidFill>
              </a:rPr>
              <a:t>virtual </a:t>
            </a:r>
            <a:r>
              <a:rPr lang="en-GB" dirty="0">
                <a:solidFill>
                  <a:srgbClr val="0070C0"/>
                </a:solidFill>
              </a:rPr>
              <a:t>optimality </a:t>
            </a:r>
            <a:r>
              <a:rPr lang="en-GB" dirty="0" smtClean="0">
                <a:solidFill>
                  <a:srgbClr val="0070C0"/>
                </a:solidFill>
              </a:rPr>
              <a:t>of </a:t>
            </a:r>
            <a:r>
              <a:rPr lang="en-GB" dirty="0">
                <a:solidFill>
                  <a:srgbClr val="0070C0"/>
                </a:solidFill>
              </a:rPr>
              <a:t>the classification task and </a:t>
            </a:r>
            <a:r>
              <a:rPr lang="en-GB" b="1" dirty="0">
                <a:solidFill>
                  <a:srgbClr val="0070C0"/>
                </a:solidFill>
              </a:rPr>
              <a:t>large improvements in precision </a:t>
            </a:r>
            <a:r>
              <a:rPr lang="en-GB" dirty="0">
                <a:solidFill>
                  <a:srgbClr val="0070C0"/>
                </a:solidFill>
              </a:rPr>
              <a:t>can </a:t>
            </a:r>
            <a:r>
              <a:rPr lang="en-GB">
                <a:solidFill>
                  <a:srgbClr val="0070C0"/>
                </a:solidFill>
              </a:rPr>
              <a:t>be </a:t>
            </a:r>
            <a:r>
              <a:rPr lang="en-GB" smtClean="0">
                <a:solidFill>
                  <a:srgbClr val="0070C0"/>
                </a:solidFill>
              </a:rPr>
              <a:t>achieved</a:t>
            </a:r>
            <a:endParaRPr lang="it-IT" dirty="0"/>
          </a:p>
        </p:txBody>
      </p:sp>
      <p:pic>
        <p:nvPicPr>
          <p:cNvPr id="4" name="Immagine 3"/>
          <p:cNvPicPr/>
          <p:nvPr/>
        </p:nvPicPr>
        <p:blipFill>
          <a:blip r:embed="rId2">
            <a:extLst>
              <a:ext uri="{28A0092B-C50C-407E-A947-70E740481C1C}">
                <a14:useLocalDpi xmlns:a14="http://schemas.microsoft.com/office/drawing/2010/main" val="0"/>
              </a:ext>
            </a:extLst>
          </a:blip>
          <a:srcRect/>
          <a:stretch>
            <a:fillRect/>
          </a:stretch>
        </p:blipFill>
        <p:spPr bwMode="auto">
          <a:xfrm>
            <a:off x="6321707" y="419915"/>
            <a:ext cx="5740400" cy="2291080"/>
          </a:xfrm>
          <a:prstGeom prst="rect">
            <a:avLst/>
          </a:prstGeom>
          <a:noFill/>
          <a:ln>
            <a:noFill/>
          </a:ln>
        </p:spPr>
      </p:pic>
      <p:sp>
        <p:nvSpPr>
          <p:cNvPr id="5" name="Rettangolo 4"/>
          <p:cNvSpPr/>
          <p:nvPr/>
        </p:nvSpPr>
        <p:spPr>
          <a:xfrm>
            <a:off x="6459794" y="2765785"/>
            <a:ext cx="5602313" cy="3693319"/>
          </a:xfrm>
          <a:prstGeom prst="rect">
            <a:avLst/>
          </a:prstGeom>
        </p:spPr>
        <p:txBody>
          <a:bodyPr wrap="square">
            <a:spAutoFit/>
          </a:bodyPr>
          <a:lstStyle/>
          <a:p>
            <a:pPr>
              <a:spcAft>
                <a:spcPts val="0"/>
              </a:spcAft>
            </a:pPr>
            <a:r>
              <a:rPr lang="en-GB" i="1" smtClean="0">
                <a:latin typeface="Times New Roman" panose="02020603050405020304" pitchFamily="18" charset="0"/>
                <a:ea typeface="Times New Roman" panose="02020603050405020304" pitchFamily="18" charset="0"/>
              </a:rPr>
              <a:t>Top: Control </a:t>
            </a:r>
            <a:r>
              <a:rPr lang="en-GB" i="1" dirty="0">
                <a:latin typeface="Times New Roman" panose="02020603050405020304" pitchFamily="18" charset="0"/>
                <a:ea typeface="Times New Roman" panose="02020603050405020304" pitchFamily="18" charset="0"/>
              </a:rPr>
              <a:t>flow of INFERNO algorithm, which extracts optimal NN parameters given a final </a:t>
            </a:r>
            <a:r>
              <a:rPr lang="en-GB" i="1">
                <a:latin typeface="Times New Roman" panose="02020603050405020304" pitchFamily="18" charset="0"/>
                <a:ea typeface="Times New Roman" panose="02020603050405020304" pitchFamily="18" charset="0"/>
              </a:rPr>
              <a:t>analysis </a:t>
            </a:r>
            <a:r>
              <a:rPr lang="en-GB" i="1" smtClean="0">
                <a:latin typeface="Times New Roman" panose="02020603050405020304" pitchFamily="18" charset="0"/>
                <a:ea typeface="Times New Roman" panose="02020603050405020304" pitchFamily="18" charset="0"/>
              </a:rPr>
              <a:t>objective, </a:t>
            </a:r>
            <a:r>
              <a:rPr lang="en-GB" i="1" dirty="0">
                <a:latin typeface="Times New Roman" panose="02020603050405020304" pitchFamily="18" charset="0"/>
                <a:ea typeface="Times New Roman" panose="02020603050405020304" pitchFamily="18" charset="0"/>
              </a:rPr>
              <a:t>such that the resulting measurement becomes maximally robust to nuisance parameters. Data </a:t>
            </a:r>
            <a:r>
              <a:rPr lang="en-GB" b="1" i="1" dirty="0">
                <a:latin typeface="Times New Roman" panose="02020603050405020304" pitchFamily="18" charset="0"/>
                <a:ea typeface="Times New Roman" panose="02020603050405020304" pitchFamily="18" charset="0"/>
              </a:rPr>
              <a:t>x</a:t>
            </a:r>
            <a:r>
              <a:rPr lang="en-GB" i="1" dirty="0">
                <a:latin typeface="Times New Roman" panose="02020603050405020304" pitchFamily="18" charset="0"/>
                <a:ea typeface="Times New Roman" panose="02020603050405020304" pitchFamily="18" charset="0"/>
              </a:rPr>
              <a:t> generated by a simulator </a:t>
            </a:r>
            <a:r>
              <a:rPr lang="en-GB" b="1" i="1" dirty="0">
                <a:latin typeface="Times New Roman" panose="02020603050405020304" pitchFamily="18" charset="0"/>
                <a:ea typeface="Times New Roman" panose="02020603050405020304" pitchFamily="18" charset="0"/>
              </a:rPr>
              <a:t>g</a:t>
            </a:r>
            <a:r>
              <a:rPr lang="en-GB" i="1" dirty="0">
                <a:latin typeface="Times New Roman" panose="02020603050405020304" pitchFamily="18" charset="0"/>
                <a:ea typeface="Times New Roman" panose="02020603050405020304" pitchFamily="18" charset="0"/>
              </a:rPr>
              <a:t> (left block) which depend on nuisances </a:t>
            </a:r>
            <a:r>
              <a:rPr lang="el-GR" b="1" i="1" dirty="0">
                <a:latin typeface="Times New Roman" panose="02020603050405020304" pitchFamily="18" charset="0"/>
                <a:ea typeface="Times New Roman" panose="02020603050405020304" pitchFamily="18" charset="0"/>
              </a:rPr>
              <a:t>θ</a:t>
            </a:r>
            <a:r>
              <a:rPr lang="en-US" b="1" i="1" baseline="-25000" dirty="0">
                <a:latin typeface="Times New Roman" panose="02020603050405020304" pitchFamily="18" charset="0"/>
                <a:ea typeface="Times New Roman" panose="02020603050405020304" pitchFamily="18" charset="0"/>
              </a:rPr>
              <a:t>MC</a:t>
            </a:r>
            <a:r>
              <a:rPr lang="en-US" i="1" dirty="0">
                <a:latin typeface="Times New Roman" panose="02020603050405020304" pitchFamily="18" charset="0"/>
                <a:ea typeface="Times New Roman" panose="02020603050405020304" pitchFamily="18" charset="0"/>
              </a:rPr>
              <a:t> are used to train a NN </a:t>
            </a:r>
            <a:r>
              <a:rPr lang="en-US" b="1" i="1" dirty="0">
                <a:latin typeface="Times New Roman" panose="02020603050405020304" pitchFamily="18" charset="0"/>
                <a:ea typeface="Times New Roman" panose="02020603050405020304" pitchFamily="18" charset="0"/>
              </a:rPr>
              <a:t>h</a:t>
            </a:r>
            <a:r>
              <a:rPr lang="en-US" i="1" dirty="0">
                <a:latin typeface="Times New Roman" panose="02020603050405020304" pitchFamily="18" charset="0"/>
                <a:ea typeface="Times New Roman" panose="02020603050405020304" pitchFamily="18" charset="0"/>
              </a:rPr>
              <a:t> (second block), producing output </a:t>
            </a:r>
            <a:r>
              <a:rPr lang="en-US" b="1" i="1" dirty="0">
                <a:latin typeface="Times New Roman" panose="02020603050405020304" pitchFamily="18" charset="0"/>
                <a:ea typeface="Times New Roman" panose="02020603050405020304" pitchFamily="18" charset="0"/>
              </a:rPr>
              <a:t>y</a:t>
            </a:r>
            <a:r>
              <a:rPr lang="en-US" i="1" dirty="0">
                <a:latin typeface="Times New Roman" panose="02020603050405020304" pitchFamily="18" charset="0"/>
                <a:ea typeface="Times New Roman" panose="02020603050405020304" pitchFamily="18" charset="0"/>
              </a:rPr>
              <a:t>. The output is made differentiable by a </a:t>
            </a:r>
            <a:r>
              <a:rPr lang="en-US" i="1" dirty="0" err="1">
                <a:latin typeface="Times New Roman" panose="02020603050405020304" pitchFamily="18" charset="0"/>
                <a:ea typeface="Times New Roman" panose="02020603050405020304" pitchFamily="18" charset="0"/>
              </a:rPr>
              <a:t>softmax</a:t>
            </a:r>
            <a:r>
              <a:rPr lang="en-US" i="1" dirty="0">
                <a:latin typeface="Times New Roman" panose="02020603050405020304" pitchFamily="18" charset="0"/>
                <a:ea typeface="Times New Roman" panose="02020603050405020304" pitchFamily="18" charset="0"/>
              </a:rPr>
              <a:t> function</a:t>
            </a:r>
            <a:r>
              <a:rPr lang="en-US" i="1" dirty="0">
                <a:solidFill>
                  <a:srgbClr val="00B050"/>
                </a:solidFill>
                <a:latin typeface="Times New Roman" panose="02020603050405020304" pitchFamily="18" charset="0"/>
                <a:ea typeface="Times New Roman" panose="02020603050405020304" pitchFamily="18" charset="0"/>
              </a:rPr>
              <a:t> </a:t>
            </a:r>
            <a:r>
              <a:rPr lang="en-US" i="1" dirty="0">
                <a:latin typeface="Times New Roman" panose="02020603050405020304" pitchFamily="18" charset="0"/>
                <a:ea typeface="Times New Roman" panose="02020603050405020304" pitchFamily="18" charset="0"/>
              </a:rPr>
              <a:t>(third block) and used to construct a summary statistic </a:t>
            </a:r>
            <a:r>
              <a:rPr lang="en-US" b="1" i="1" dirty="0">
                <a:latin typeface="Times New Roman" panose="02020603050405020304" pitchFamily="18" charset="0"/>
                <a:ea typeface="Times New Roman" panose="02020603050405020304" pitchFamily="18" charset="0"/>
              </a:rPr>
              <a:t>t</a:t>
            </a:r>
            <a:r>
              <a:rPr lang="en-US" i="1" dirty="0">
                <a:latin typeface="Times New Roman" panose="02020603050405020304" pitchFamily="18" charset="0"/>
                <a:ea typeface="Times New Roman" panose="02020603050405020304" pitchFamily="18" charset="0"/>
              </a:rPr>
              <a:t>, which is </a:t>
            </a:r>
            <a:r>
              <a:rPr lang="en-US" i="1" dirty="0" err="1">
                <a:latin typeface="Times New Roman" panose="02020603050405020304" pitchFamily="18" charset="0"/>
                <a:ea typeface="Times New Roman" panose="02020603050405020304" pitchFamily="18" charset="0"/>
              </a:rPr>
              <a:t>histogrammed</a:t>
            </a:r>
            <a:r>
              <a:rPr lang="en-US" i="1" dirty="0">
                <a:latin typeface="Times New Roman" panose="02020603050405020304" pitchFamily="18" charset="0"/>
                <a:ea typeface="Times New Roman" panose="02020603050405020304" pitchFamily="18" charset="0"/>
              </a:rPr>
              <a:t> to compute a saturated likelihood</a:t>
            </a:r>
            <a:r>
              <a:rPr lang="en-US" i="1" dirty="0">
                <a:solidFill>
                  <a:srgbClr val="00B050"/>
                </a:solidFill>
                <a:latin typeface="Times New Roman" panose="02020603050405020304" pitchFamily="18" charset="0"/>
                <a:ea typeface="Times New Roman" panose="02020603050405020304" pitchFamily="18" charset="0"/>
              </a:rPr>
              <a:t> </a:t>
            </a:r>
            <a:r>
              <a:rPr lang="en-US" b="1" i="1" dirty="0">
                <a:latin typeface="Times New Roman" panose="02020603050405020304" pitchFamily="18" charset="0"/>
                <a:ea typeface="Times New Roman" panose="02020603050405020304" pitchFamily="18" charset="0"/>
              </a:rPr>
              <a:t>L</a:t>
            </a:r>
            <a:r>
              <a:rPr lang="en-US" b="1" i="1" baseline="-25000" dirty="0">
                <a:latin typeface="Times New Roman" panose="02020603050405020304" pitchFamily="18" charset="0"/>
                <a:ea typeface="Times New Roman" panose="02020603050405020304" pitchFamily="18" charset="0"/>
              </a:rPr>
              <a:t>A</a:t>
            </a:r>
            <a:r>
              <a:rPr lang="en-US" i="1" dirty="0">
                <a:latin typeface="Times New Roman" panose="02020603050405020304" pitchFamily="18" charset="0"/>
                <a:ea typeface="Times New Roman" panose="02020603050405020304" pitchFamily="18" charset="0"/>
              </a:rPr>
              <a:t> used to perform inference (right block). The expected variance </a:t>
            </a:r>
            <a:r>
              <a:rPr lang="en-US" b="1" i="1" dirty="0">
                <a:latin typeface="Times New Roman" panose="02020603050405020304" pitchFamily="18" charset="0"/>
                <a:ea typeface="Times New Roman" panose="02020603050405020304" pitchFamily="18" charset="0"/>
              </a:rPr>
              <a:t>U</a:t>
            </a:r>
            <a:r>
              <a:rPr lang="en-US" i="1" dirty="0">
                <a:latin typeface="Times New Roman" panose="02020603050405020304" pitchFamily="18" charset="0"/>
                <a:ea typeface="Times New Roman" panose="02020603050405020304" pitchFamily="18" charset="0"/>
              </a:rPr>
              <a:t> on the parameter of interest may be derived from the information matrix </a:t>
            </a:r>
            <a:r>
              <a:rPr lang="en-US" b="1" i="1" dirty="0">
                <a:latin typeface="Times New Roman" panose="02020603050405020304" pitchFamily="18" charset="0"/>
                <a:ea typeface="Times New Roman" panose="02020603050405020304" pitchFamily="18" charset="0"/>
              </a:rPr>
              <a:t>I</a:t>
            </a:r>
            <a:r>
              <a:rPr lang="en-US" i="1" dirty="0">
                <a:latin typeface="Times New Roman" panose="02020603050405020304" pitchFamily="18" charset="0"/>
                <a:ea typeface="Times New Roman" panose="02020603050405020304" pitchFamily="18" charset="0"/>
              </a:rPr>
              <a:t>, and used as NN loss, whose parameters </a:t>
            </a:r>
            <a:r>
              <a:rPr lang="el-GR" b="1" i="1" dirty="0">
                <a:latin typeface="Times New Roman" panose="02020603050405020304" pitchFamily="18" charset="0"/>
                <a:ea typeface="Times New Roman" panose="02020603050405020304" pitchFamily="18" charset="0"/>
              </a:rPr>
              <a:t>φ</a:t>
            </a:r>
            <a:r>
              <a:rPr lang="en-US" i="1" dirty="0">
                <a:latin typeface="Times New Roman" panose="02020603050405020304" pitchFamily="18" charset="0"/>
                <a:ea typeface="Times New Roman" panose="02020603050405020304" pitchFamily="18" charset="0"/>
              </a:rPr>
              <a:t> are optimized by </a:t>
            </a:r>
            <a:r>
              <a:rPr lang="en-US" i="1" dirty="0" smtClean="0">
                <a:latin typeface="Times New Roman" panose="02020603050405020304" pitchFamily="18" charset="0"/>
                <a:ea typeface="Times New Roman" panose="02020603050405020304" pitchFamily="18" charset="0"/>
              </a:rPr>
              <a:t>backpropagation. </a:t>
            </a:r>
            <a:endParaRPr lang="it-IT" sz="1400" dirty="0">
              <a:effectLst/>
              <a:latin typeface="Times New Roman" panose="02020603050405020304" pitchFamily="18" charset="0"/>
              <a:ea typeface="Times New Roman" panose="02020603050405020304" pitchFamily="18" charset="0"/>
            </a:endParaRPr>
          </a:p>
        </p:txBody>
      </p:sp>
      <p:pic>
        <p:nvPicPr>
          <p:cNvPr id="6" name="Immagine 5"/>
          <p:cNvPicPr>
            <a:picLocks noChangeAspect="1"/>
          </p:cNvPicPr>
          <p:nvPr/>
        </p:nvPicPr>
        <p:blipFill>
          <a:blip r:embed="rId3"/>
          <a:stretch>
            <a:fillRect/>
          </a:stretch>
        </p:blipFill>
        <p:spPr>
          <a:xfrm>
            <a:off x="620896" y="4731025"/>
            <a:ext cx="2556976" cy="1964967"/>
          </a:xfrm>
          <a:prstGeom prst="rect">
            <a:avLst/>
          </a:prstGeom>
        </p:spPr>
      </p:pic>
      <p:sp>
        <p:nvSpPr>
          <p:cNvPr id="7" name="Rettangolo 6"/>
          <p:cNvSpPr/>
          <p:nvPr/>
        </p:nvSpPr>
        <p:spPr>
          <a:xfrm>
            <a:off x="3236904" y="4795555"/>
            <a:ext cx="3084384" cy="1969770"/>
          </a:xfrm>
          <a:prstGeom prst="rect">
            <a:avLst/>
          </a:prstGeom>
        </p:spPr>
        <p:txBody>
          <a:bodyPr wrap="square">
            <a:spAutoFit/>
          </a:bodyPr>
          <a:lstStyle/>
          <a:p>
            <a:pPr>
              <a:spcAft>
                <a:spcPts val="0"/>
              </a:spcAft>
            </a:pPr>
            <a:r>
              <a:rPr lang="en-GB" i="1" smtClean="0">
                <a:latin typeface="Times New Roman" panose="02020603050405020304" pitchFamily="18" charset="0"/>
                <a:ea typeface="Times New Roman" panose="02020603050405020304" pitchFamily="18" charset="0"/>
              </a:rPr>
              <a:t>Left: profile likelihood on the parameter of interest for a neural network with (blue) and without (red) the feedback on effect of nuisances provided by INFERNO</a:t>
            </a:r>
          </a:p>
          <a:p>
            <a:pPr>
              <a:spcAft>
                <a:spcPts val="0"/>
              </a:spcAft>
            </a:pPr>
            <a:endParaRPr lang="it-IT" sz="1400" dirty="0">
              <a:effectLst/>
              <a:latin typeface="Times New Roman" panose="02020603050405020304" pitchFamily="18" charset="0"/>
              <a:ea typeface="Times New Roman" panose="02020603050405020304" pitchFamily="18" charset="0"/>
            </a:endParaRPr>
          </a:p>
        </p:txBody>
      </p:sp>
      <p:sp>
        <p:nvSpPr>
          <p:cNvPr id="9" name="Segnaposto piè di pagina 8"/>
          <p:cNvSpPr>
            <a:spLocks noGrp="1"/>
          </p:cNvSpPr>
          <p:nvPr>
            <p:ph type="ftr" sz="quarter" idx="11"/>
          </p:nvPr>
        </p:nvSpPr>
        <p:spPr/>
        <p:txBody>
          <a:bodyPr/>
          <a:lstStyle/>
          <a:p>
            <a:r>
              <a:rPr lang="en-US" smtClean="0"/>
              <a:t>T. Dorigo, Differentiable Programming for Fundamental Physics</a:t>
            </a:r>
            <a:endParaRPr lang="en-US"/>
          </a:p>
        </p:txBody>
      </p:sp>
      <p:sp>
        <p:nvSpPr>
          <p:cNvPr id="10" name="Segnaposto numero diapositiva 9"/>
          <p:cNvSpPr>
            <a:spLocks noGrp="1"/>
          </p:cNvSpPr>
          <p:nvPr>
            <p:ph type="sldNum" sz="quarter" idx="12"/>
          </p:nvPr>
        </p:nvSpPr>
        <p:spPr/>
        <p:txBody>
          <a:bodyPr/>
          <a:lstStyle/>
          <a:p>
            <a:fld id="{C6657B89-A023-4184-86DD-540BD0318D04}" type="slidenum">
              <a:rPr lang="en-US" smtClean="0"/>
              <a:t>44</a:t>
            </a:fld>
            <a:endParaRPr lang="en-US"/>
          </a:p>
        </p:txBody>
      </p:sp>
      <p:sp>
        <p:nvSpPr>
          <p:cNvPr id="11" name="CasellaDiTesto 10"/>
          <p:cNvSpPr txBox="1"/>
          <p:nvPr/>
        </p:nvSpPr>
        <p:spPr>
          <a:xfrm>
            <a:off x="6459794" y="2765785"/>
            <a:ext cx="5539188" cy="3416320"/>
          </a:xfrm>
          <a:prstGeom prst="rect">
            <a:avLst/>
          </a:prstGeom>
          <a:solidFill>
            <a:schemeClr val="bg1"/>
          </a:solidFill>
        </p:spPr>
        <p:txBody>
          <a:bodyPr wrap="square" rtlCol="0">
            <a:spAutoFit/>
          </a:bodyPr>
          <a:lstStyle/>
          <a:p>
            <a:r>
              <a:rPr lang="it-IT" smtClean="0"/>
              <a:t>The code of INFERNO (in TF 1.0) is available on github</a:t>
            </a:r>
            <a:r>
              <a:rPr lang="it-IT" smtClean="0">
                <a:solidFill>
                  <a:srgbClr val="C00000"/>
                </a:solidFill>
              </a:rPr>
              <a:t>[24]</a:t>
            </a:r>
            <a:r>
              <a:rPr lang="it-IT" smtClean="0"/>
              <a:t>.</a:t>
            </a:r>
          </a:p>
          <a:p>
            <a:r>
              <a:rPr lang="it-IT" smtClean="0"/>
              <a:t> </a:t>
            </a:r>
          </a:p>
          <a:p>
            <a:r>
              <a:rPr lang="it-IT" b="1" smtClean="0"/>
              <a:t>Giles C. Strong</a:t>
            </a:r>
            <a:r>
              <a:rPr lang="it-IT" smtClean="0"/>
              <a:t> also made available</a:t>
            </a:r>
            <a:r>
              <a:rPr lang="it-IT" smtClean="0">
                <a:solidFill>
                  <a:srgbClr val="C00000"/>
                </a:solidFill>
              </a:rPr>
              <a:t>[25]</a:t>
            </a:r>
            <a:r>
              <a:rPr lang="it-IT" smtClean="0"/>
              <a:t> a PyTorch implementation and is demonstrating its performance on astro-HEP use case.</a:t>
            </a:r>
          </a:p>
          <a:p>
            <a:endParaRPr lang="it-IT" smtClean="0"/>
          </a:p>
          <a:p>
            <a:r>
              <a:rPr lang="it-IT" b="1" smtClean="0"/>
              <a:t>Lukas Layer </a:t>
            </a:r>
            <a:r>
              <a:rPr lang="it-IT" smtClean="0"/>
              <a:t>ported the code to TF2.0. </a:t>
            </a:r>
          </a:p>
          <a:p>
            <a:endParaRPr lang="it-IT"/>
          </a:p>
          <a:p>
            <a:r>
              <a:rPr lang="it-IT" smtClean="0"/>
              <a:t>Presently, </a:t>
            </a:r>
            <a:r>
              <a:rPr lang="it-IT" smtClean="0">
                <a:solidFill>
                  <a:srgbClr val="0070C0"/>
                </a:solidFill>
              </a:rPr>
              <a:t>this technology is being tested in a</a:t>
            </a:r>
          </a:p>
          <a:p>
            <a:r>
              <a:rPr lang="it-IT" smtClean="0">
                <a:solidFill>
                  <a:srgbClr val="0070C0"/>
                </a:solidFill>
              </a:rPr>
              <a:t>real CMS analysis</a:t>
            </a:r>
            <a:r>
              <a:rPr lang="it-IT" smtClean="0"/>
              <a:t>, using open Run1 data to replicate</a:t>
            </a:r>
          </a:p>
          <a:p>
            <a:r>
              <a:rPr lang="it-IT" smtClean="0"/>
              <a:t>a top cross section measurement, by </a:t>
            </a:r>
            <a:r>
              <a:rPr lang="it-IT" b="1" smtClean="0"/>
              <a:t>Lukas Layer</a:t>
            </a:r>
            <a:endParaRPr lang="it-IT" b="1"/>
          </a:p>
        </p:txBody>
      </p:sp>
      <p:sp>
        <p:nvSpPr>
          <p:cNvPr id="13" name="Rettangolo 12"/>
          <p:cNvSpPr/>
          <p:nvPr/>
        </p:nvSpPr>
        <p:spPr>
          <a:xfrm>
            <a:off x="6459794" y="6182104"/>
            <a:ext cx="5539188"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p:cNvPicPr>
            <a:picLocks noChangeAspect="1"/>
          </p:cNvPicPr>
          <p:nvPr/>
        </p:nvPicPr>
        <p:blipFill>
          <a:blip r:embed="rId4"/>
          <a:stretch>
            <a:fillRect/>
          </a:stretch>
        </p:blipFill>
        <p:spPr>
          <a:xfrm>
            <a:off x="6497082" y="327389"/>
            <a:ext cx="5525064" cy="6394086"/>
          </a:xfrm>
          <a:prstGeom prst="rect">
            <a:avLst/>
          </a:prstGeom>
        </p:spPr>
      </p:pic>
    </p:spTree>
    <p:extLst>
      <p:ext uri="{BB962C8B-B14F-4D97-AF65-F5344CB8AC3E}">
        <p14:creationId xmlns:p14="http://schemas.microsoft.com/office/powerpoint/2010/main" val="374956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4833" y="283405"/>
            <a:ext cx="10515600" cy="1325563"/>
          </a:xfrm>
        </p:spPr>
        <p:txBody>
          <a:bodyPr/>
          <a:lstStyle/>
          <a:p>
            <a:r>
              <a:rPr lang="it-IT" b="1" smtClean="0">
                <a:solidFill>
                  <a:srgbClr val="C00000"/>
                </a:solidFill>
              </a:rPr>
              <a:t>A </a:t>
            </a:r>
            <a:r>
              <a:rPr lang="it-IT" b="1" dirty="0" err="1">
                <a:solidFill>
                  <a:srgbClr val="C00000"/>
                </a:solidFill>
              </a:rPr>
              <a:t>s</a:t>
            </a:r>
            <a:r>
              <a:rPr lang="it-IT" b="1" smtClean="0">
                <a:solidFill>
                  <a:srgbClr val="C00000"/>
                </a:solidFill>
              </a:rPr>
              <a:t>tudy of </a:t>
            </a:r>
            <a:r>
              <a:rPr lang="it-IT" b="1" err="1">
                <a:solidFill>
                  <a:srgbClr val="C00000"/>
                </a:solidFill>
              </a:rPr>
              <a:t>m</a:t>
            </a:r>
            <a:r>
              <a:rPr lang="it-IT" b="1" smtClean="0">
                <a:solidFill>
                  <a:srgbClr val="C00000"/>
                </a:solidFill>
              </a:rPr>
              <a:t>uon </a:t>
            </a:r>
            <a:r>
              <a:rPr lang="it-IT" b="1" dirty="0" err="1">
                <a:solidFill>
                  <a:srgbClr val="C00000"/>
                </a:solidFill>
              </a:rPr>
              <a:t>s</a:t>
            </a:r>
            <a:r>
              <a:rPr lang="it-IT" b="1" smtClean="0">
                <a:solidFill>
                  <a:srgbClr val="C00000"/>
                </a:solidFill>
              </a:rPr>
              <a:t>hielding </a:t>
            </a:r>
            <a:r>
              <a:rPr lang="it-IT" b="1" dirty="0" smtClean="0">
                <a:solidFill>
                  <a:srgbClr val="C00000"/>
                </a:solidFill>
              </a:rPr>
              <a:t>in SHIP</a:t>
            </a:r>
            <a:endParaRPr lang="it-IT" b="1" dirty="0">
              <a:solidFill>
                <a:srgbClr val="C00000"/>
              </a:solidFill>
            </a:endParaRPr>
          </a:p>
        </p:txBody>
      </p:sp>
      <p:sp>
        <p:nvSpPr>
          <p:cNvPr id="3" name="Segnaposto contenuto 2"/>
          <p:cNvSpPr>
            <a:spLocks noGrp="1"/>
          </p:cNvSpPr>
          <p:nvPr>
            <p:ph idx="1"/>
          </p:nvPr>
        </p:nvSpPr>
        <p:spPr>
          <a:xfrm>
            <a:off x="540739" y="1643062"/>
            <a:ext cx="5740791" cy="1609021"/>
          </a:xfrm>
        </p:spPr>
        <p:txBody>
          <a:bodyPr>
            <a:normAutofit fontScale="92500"/>
          </a:bodyPr>
          <a:lstStyle/>
          <a:p>
            <a:pPr marL="0" indent="0">
              <a:buNone/>
            </a:pPr>
            <a:r>
              <a:rPr lang="en-US" sz="2400" dirty="0" smtClean="0"/>
              <a:t>In another seminal work </a:t>
            </a:r>
            <a:r>
              <a:rPr lang="en-US" sz="2400" dirty="0" smtClean="0">
                <a:solidFill>
                  <a:srgbClr val="C00000"/>
                </a:solidFill>
              </a:rPr>
              <a:t>[17]</a:t>
            </a:r>
            <a:r>
              <a:rPr lang="en-US" sz="2400" dirty="0" smtClean="0"/>
              <a:t>, local </a:t>
            </a:r>
            <a:r>
              <a:rPr lang="en-US" sz="2400" dirty="0"/>
              <a:t>generative </a:t>
            </a:r>
            <a:r>
              <a:rPr lang="en-US" sz="2400" dirty="0" smtClean="0"/>
              <a:t>surrogates of the gradient of the objective function were proven </a:t>
            </a:r>
            <a:r>
              <a:rPr lang="en-US" sz="2400" dirty="0"/>
              <a:t>to allow </a:t>
            </a:r>
            <a:r>
              <a:rPr lang="en-US" sz="2400" dirty="0" smtClean="0"/>
              <a:t>for the minimization by SGD and a strong reduction in muon background fluxes in the SHIP experiment</a:t>
            </a:r>
            <a:endParaRPr lang="it-IT" dirty="0"/>
          </a:p>
        </p:txBody>
      </p:sp>
      <p:pic>
        <p:nvPicPr>
          <p:cNvPr id="4" name="Picture 2" descr="https://ndownloader.figshare.com/files/21495753/preview/21495753/preview.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4819" y="1608968"/>
            <a:ext cx="5627181" cy="3751453"/>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3"/>
          <a:stretch>
            <a:fillRect/>
          </a:stretch>
        </p:blipFill>
        <p:spPr>
          <a:xfrm>
            <a:off x="838200" y="3708893"/>
            <a:ext cx="4939610" cy="3100679"/>
          </a:xfrm>
          <a:prstGeom prst="rect">
            <a:avLst/>
          </a:prstGeom>
        </p:spPr>
      </p:pic>
      <p:sp>
        <p:nvSpPr>
          <p:cNvPr id="6" name="CasellaDiTesto 5"/>
          <p:cNvSpPr txBox="1"/>
          <p:nvPr/>
        </p:nvSpPr>
        <p:spPr>
          <a:xfrm>
            <a:off x="7220542" y="5360421"/>
            <a:ext cx="4315733" cy="369332"/>
          </a:xfrm>
          <a:prstGeom prst="rect">
            <a:avLst/>
          </a:prstGeom>
          <a:noFill/>
        </p:spPr>
        <p:txBody>
          <a:bodyPr wrap="none" rtlCol="0">
            <a:spAutoFit/>
          </a:bodyPr>
          <a:lstStyle/>
          <a:p>
            <a:r>
              <a:rPr lang="it-IT" smtClean="0"/>
              <a:t>Geometry optimization at work in real time!</a:t>
            </a:r>
            <a:endParaRPr lang="it-IT"/>
          </a:p>
        </p:txBody>
      </p:sp>
      <p:sp>
        <p:nvSpPr>
          <p:cNvPr id="9" name="Segnaposto numero diapositiva 8"/>
          <p:cNvSpPr>
            <a:spLocks noGrp="1"/>
          </p:cNvSpPr>
          <p:nvPr>
            <p:ph type="sldNum" sz="quarter" idx="12"/>
          </p:nvPr>
        </p:nvSpPr>
        <p:spPr/>
        <p:txBody>
          <a:bodyPr/>
          <a:lstStyle/>
          <a:p>
            <a:fld id="{C6657B89-A023-4184-86DD-540BD0318D04}" type="slidenum">
              <a:rPr lang="en-US" smtClean="0"/>
              <a:t>45</a:t>
            </a:fld>
            <a:endParaRPr lang="en-US"/>
          </a:p>
        </p:txBody>
      </p:sp>
    </p:spTree>
    <p:extLst>
      <p:ext uri="{BB962C8B-B14F-4D97-AF65-F5344CB8AC3E}">
        <p14:creationId xmlns:p14="http://schemas.microsoft.com/office/powerpoint/2010/main" val="7040047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093" y="296186"/>
            <a:ext cx="10515600" cy="1325563"/>
          </a:xfrm>
        </p:spPr>
        <p:txBody>
          <a:bodyPr>
            <a:normAutofit/>
          </a:bodyPr>
          <a:lstStyle/>
          <a:p>
            <a:r>
              <a:rPr lang="en-US" b="1" smtClean="0">
                <a:solidFill>
                  <a:srgbClr val="C00000"/>
                </a:solidFill>
              </a:rPr>
              <a:t>Realigning design </a:t>
            </a:r>
            <a:r>
              <a:rPr lang="en-US" b="1" dirty="0">
                <a:solidFill>
                  <a:srgbClr val="C00000"/>
                </a:solidFill>
              </a:rPr>
              <a:t>c</a:t>
            </a:r>
            <a:r>
              <a:rPr lang="en-US" b="1" smtClean="0">
                <a:solidFill>
                  <a:srgbClr val="C00000"/>
                </a:solidFill>
              </a:rPr>
              <a:t>hoices and </a:t>
            </a:r>
            <a:r>
              <a:rPr lang="en-US" b="1">
                <a:solidFill>
                  <a:srgbClr val="C00000"/>
                </a:solidFill>
              </a:rPr>
              <a:t>u</a:t>
            </a:r>
            <a:r>
              <a:rPr lang="en-US" b="1" smtClean="0">
                <a:solidFill>
                  <a:srgbClr val="C00000"/>
                </a:solidFill>
              </a:rPr>
              <a:t>ltimate </a:t>
            </a:r>
            <a:r>
              <a:rPr lang="en-US" b="1" dirty="0">
                <a:solidFill>
                  <a:srgbClr val="C00000"/>
                </a:solidFill>
              </a:rPr>
              <a:t>g</a:t>
            </a:r>
            <a:r>
              <a:rPr lang="en-US" b="1" smtClean="0">
                <a:solidFill>
                  <a:srgbClr val="C00000"/>
                </a:solidFill>
              </a:rPr>
              <a:t>oals</a:t>
            </a:r>
            <a:endParaRPr lang="en-US" b="1" dirty="0">
              <a:solidFill>
                <a:srgbClr val="C00000"/>
              </a:solidFill>
            </a:endParaRPr>
          </a:p>
        </p:txBody>
      </p:sp>
      <p:sp>
        <p:nvSpPr>
          <p:cNvPr id="3" name="Content Placeholder 2"/>
          <p:cNvSpPr>
            <a:spLocks noGrp="1"/>
          </p:cNvSpPr>
          <p:nvPr>
            <p:ph idx="1"/>
          </p:nvPr>
        </p:nvSpPr>
        <p:spPr>
          <a:xfrm>
            <a:off x="256124" y="1549961"/>
            <a:ext cx="11704228" cy="1518699"/>
          </a:xfrm>
        </p:spPr>
        <p:txBody>
          <a:bodyPr>
            <a:normAutofit/>
          </a:bodyPr>
          <a:lstStyle/>
          <a:p>
            <a:pPr marL="0" indent="0">
              <a:buNone/>
            </a:pPr>
            <a:r>
              <a:rPr lang="en-US" sz="2400" dirty="0" smtClean="0"/>
              <a:t>The </a:t>
            </a:r>
            <a:r>
              <a:rPr lang="en-US" sz="2400" smtClean="0"/>
              <a:t>target of </a:t>
            </a:r>
            <a:r>
              <a:rPr lang="en-US" sz="2400" b="1" smtClean="0"/>
              <a:t>MODE</a:t>
            </a:r>
            <a:r>
              <a:rPr lang="en-US" sz="2400" smtClean="0"/>
              <a:t> is </a:t>
            </a:r>
            <a:r>
              <a:rPr lang="en-US" sz="2400" dirty="0" smtClean="0"/>
              <a:t>to design and offer to the community a scalable, versatile architecture that can provide end-to-end optimization of particle detectors, </a:t>
            </a:r>
            <a:r>
              <a:rPr lang="en-US" sz="2400" dirty="0" smtClean="0">
                <a:solidFill>
                  <a:srgbClr val="0070C0"/>
                </a:solidFill>
              </a:rPr>
              <a:t>proving it on a number of different applications across different domains</a:t>
            </a:r>
            <a:r>
              <a:rPr lang="en-US" sz="2400" dirty="0" smtClean="0"/>
              <a:t>.</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008262" y="2775005"/>
            <a:ext cx="6952090" cy="4082996"/>
          </a:xfrm>
          <a:prstGeom prst="rect">
            <a:avLst/>
          </a:prstGeom>
          <a:noFill/>
          <a:ln>
            <a:noFill/>
          </a:ln>
        </p:spPr>
      </p:pic>
      <p:sp>
        <p:nvSpPr>
          <p:cNvPr id="7" name="Content Placeholder 2"/>
          <p:cNvSpPr txBox="1">
            <a:spLocks/>
          </p:cNvSpPr>
          <p:nvPr/>
        </p:nvSpPr>
        <p:spPr>
          <a:xfrm>
            <a:off x="182972" y="2775005"/>
            <a:ext cx="4627567" cy="358134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800" b="1"/>
              <a:t>S</a:t>
            </a:r>
            <a:r>
              <a:rPr lang="en-US" sz="1800" b="1" smtClean="0"/>
              <a:t>tudy </a:t>
            </a:r>
            <a:r>
              <a:rPr lang="en-US" sz="1800" b="1" dirty="0" smtClean="0"/>
              <a:t>cases</a:t>
            </a:r>
            <a:r>
              <a:rPr lang="en-US" sz="1800" b="1" smtClean="0"/>
              <a:t>: </a:t>
            </a:r>
            <a:endParaRPr lang="en-US" sz="1800" b="1" dirty="0"/>
          </a:p>
          <a:p>
            <a:pPr lvl="1">
              <a:buFontTx/>
              <a:buChar char="-"/>
            </a:pPr>
            <a:r>
              <a:rPr lang="en-US" sz="1800" smtClean="0"/>
              <a:t>Demonstration of muon </a:t>
            </a:r>
            <a:r>
              <a:rPr lang="en-US" sz="1800" dirty="0" smtClean="0"/>
              <a:t>energy measurement in </a:t>
            </a:r>
            <a:r>
              <a:rPr lang="en-US" sz="1800" smtClean="0"/>
              <a:t>optimized calorimeter </a:t>
            </a:r>
            <a:r>
              <a:rPr lang="en-US" sz="1800" smtClean="0">
                <a:sym typeface="Wingdings" panose="05000000000000000000" pitchFamily="2" charset="2"/>
              </a:rPr>
              <a:t> </a:t>
            </a:r>
            <a:r>
              <a:rPr lang="en-US" sz="1800" smtClean="0">
                <a:solidFill>
                  <a:srgbClr val="0070C0"/>
                </a:solidFill>
                <a:sym typeface="Wingdings" panose="05000000000000000000" pitchFamily="2" charset="2"/>
              </a:rPr>
              <a:t>2 articles in preparation</a:t>
            </a:r>
          </a:p>
          <a:p>
            <a:pPr lvl="1">
              <a:buFontTx/>
              <a:buChar char="-"/>
            </a:pPr>
            <a:r>
              <a:rPr lang="en-US" sz="1800" smtClean="0">
                <a:sym typeface="Wingdings" panose="05000000000000000000" pitchFamily="2" charset="2"/>
              </a:rPr>
              <a:t>Muon tomography detector optimization </a:t>
            </a:r>
            <a:r>
              <a:rPr lang="en-US" sz="1800" smtClean="0">
                <a:solidFill>
                  <a:srgbClr val="C00000"/>
                </a:solidFill>
                <a:sym typeface="Wingdings" panose="05000000000000000000" pitchFamily="2" charset="2"/>
              </a:rPr>
              <a:t>[18]</a:t>
            </a:r>
            <a:r>
              <a:rPr lang="en-US" sz="1800" smtClean="0">
                <a:sym typeface="Wingdings" panose="05000000000000000000" pitchFamily="2" charset="2"/>
              </a:rPr>
              <a:t>  </a:t>
            </a:r>
            <a:r>
              <a:rPr lang="en-US" sz="1800" smtClean="0">
                <a:solidFill>
                  <a:srgbClr val="0070C0"/>
                </a:solidFill>
                <a:sym typeface="Wingdings" panose="05000000000000000000" pitchFamily="2" charset="2"/>
              </a:rPr>
              <a:t>in progress</a:t>
            </a:r>
          </a:p>
          <a:p>
            <a:pPr lvl="1">
              <a:buFontTx/>
              <a:buChar char="-"/>
            </a:pPr>
            <a:r>
              <a:rPr lang="en-US" sz="1800" smtClean="0"/>
              <a:t>Hybrid </a:t>
            </a:r>
            <a:r>
              <a:rPr lang="en-US" sz="1800" dirty="0" smtClean="0"/>
              <a:t>calorimeter design integrating tracking </a:t>
            </a:r>
            <a:r>
              <a:rPr lang="en-US" sz="1800" smtClean="0"/>
              <a:t>layers </a:t>
            </a:r>
            <a:r>
              <a:rPr lang="en-US" sz="1800" smtClean="0">
                <a:sym typeface="Wingdings" panose="05000000000000000000" pitchFamily="2" charset="2"/>
              </a:rPr>
              <a:t> </a:t>
            </a:r>
            <a:r>
              <a:rPr lang="en-US" sz="1800" smtClean="0">
                <a:solidFill>
                  <a:srgbClr val="0070C0"/>
                </a:solidFill>
                <a:sym typeface="Wingdings" panose="05000000000000000000" pitchFamily="2" charset="2"/>
              </a:rPr>
              <a:t>activity starting</a:t>
            </a:r>
            <a:endParaRPr lang="en-US" sz="1800" dirty="0" smtClean="0">
              <a:solidFill>
                <a:srgbClr val="0070C0"/>
              </a:solidFill>
            </a:endParaRPr>
          </a:p>
          <a:p>
            <a:pPr lvl="1">
              <a:buFontTx/>
              <a:buChar char="-"/>
            </a:pPr>
            <a:endParaRPr lang="en-US" sz="1800" dirty="0"/>
          </a:p>
          <a:p>
            <a:pPr marL="457200" lvl="1" indent="0">
              <a:buNone/>
            </a:pPr>
            <a:r>
              <a:rPr lang="en-US" sz="1800" dirty="0" smtClean="0"/>
              <a:t>Other use </a:t>
            </a:r>
            <a:r>
              <a:rPr lang="en-US" sz="1800" smtClean="0"/>
              <a:t>cases being considered </a:t>
            </a:r>
            <a:r>
              <a:rPr lang="en-US" sz="1800" dirty="0" smtClean="0"/>
              <a:t>include:</a:t>
            </a:r>
          </a:p>
          <a:p>
            <a:pPr marL="457200" lvl="1" indent="0">
              <a:buNone/>
            </a:pPr>
            <a:r>
              <a:rPr lang="en-US" sz="1800" smtClean="0"/>
              <a:t>-   Hadron </a:t>
            </a:r>
            <a:r>
              <a:rPr lang="en-US" sz="1800" dirty="0" smtClean="0"/>
              <a:t>therapy (</a:t>
            </a:r>
            <a:r>
              <a:rPr lang="en-US" sz="1800" err="1" smtClean="0"/>
              <a:t>iMPACT</a:t>
            </a:r>
            <a:r>
              <a:rPr lang="en-US" sz="1800" smtClean="0"/>
              <a:t> project </a:t>
            </a:r>
            <a:r>
              <a:rPr lang="en-US" sz="1800" smtClean="0">
                <a:solidFill>
                  <a:srgbClr val="C00000"/>
                </a:solidFill>
              </a:rPr>
              <a:t>[</a:t>
            </a:r>
            <a:r>
              <a:rPr lang="en-US" sz="1800" dirty="0" smtClean="0">
                <a:solidFill>
                  <a:srgbClr val="C00000"/>
                </a:solidFill>
              </a:rPr>
              <a:t>19]</a:t>
            </a:r>
            <a:r>
              <a:rPr lang="en-US" sz="1800" dirty="0" smtClean="0"/>
              <a:t>); </a:t>
            </a:r>
          </a:p>
          <a:p>
            <a:pPr lvl="1">
              <a:buFontTx/>
              <a:buChar char="-"/>
            </a:pPr>
            <a:r>
              <a:rPr lang="en-US" sz="1800" smtClean="0"/>
              <a:t>Muon </a:t>
            </a:r>
            <a:r>
              <a:rPr lang="en-US" sz="1800" dirty="0" smtClean="0"/>
              <a:t>collider </a:t>
            </a:r>
            <a:r>
              <a:rPr lang="en-US" sz="1800" smtClean="0"/>
              <a:t>detector shielding</a:t>
            </a:r>
            <a:r>
              <a:rPr lang="en-US" sz="1800" smtClean="0">
                <a:solidFill>
                  <a:srgbClr val="0070C0"/>
                </a:solidFill>
              </a:rPr>
              <a:t> </a:t>
            </a:r>
            <a:r>
              <a:rPr lang="en-US" sz="1800" smtClean="0">
                <a:solidFill>
                  <a:srgbClr val="C00000"/>
                </a:solidFill>
              </a:rPr>
              <a:t>[20];</a:t>
            </a:r>
          </a:p>
          <a:p>
            <a:pPr lvl="1">
              <a:buFontTx/>
              <a:buChar char="-"/>
            </a:pPr>
            <a:r>
              <a:rPr lang="en-US" sz="1800" smtClean="0"/>
              <a:t>Optimized </a:t>
            </a:r>
            <a:r>
              <a:rPr lang="en-US" sz="1800" smtClean="0"/>
              <a:t>sensitivity to </a:t>
            </a:r>
            <a:r>
              <a:rPr lang="en-US" sz="1800" dirty="0" smtClean="0"/>
              <a:t>long-lived </a:t>
            </a:r>
            <a:r>
              <a:rPr lang="en-US" sz="1800" smtClean="0"/>
              <a:t>signatures at </a:t>
            </a:r>
            <a:r>
              <a:rPr lang="en-US" sz="1800" dirty="0" smtClean="0"/>
              <a:t>FCC-</a:t>
            </a:r>
            <a:r>
              <a:rPr lang="en-US" sz="1800" dirty="0" err="1" smtClean="0"/>
              <a:t>ee</a:t>
            </a:r>
            <a:endParaRPr lang="en-US" sz="1800" dirty="0" smtClean="0"/>
          </a:p>
          <a:p>
            <a:endParaRPr lang="en-US" sz="1800" dirty="0"/>
          </a:p>
        </p:txBody>
      </p:sp>
      <p:sp>
        <p:nvSpPr>
          <p:cNvPr id="5" name="Segnaposto data 4"/>
          <p:cNvSpPr>
            <a:spLocks noGrp="1"/>
          </p:cNvSpPr>
          <p:nvPr>
            <p:ph type="dt" sz="half" idx="10"/>
          </p:nvPr>
        </p:nvSpPr>
        <p:spPr/>
        <p:txBody>
          <a:bodyPr/>
          <a:lstStyle/>
          <a:p>
            <a:r>
              <a:rPr lang="it-IT" smtClean="0"/>
              <a:t>11/02/2021</a:t>
            </a:r>
            <a:endParaRPr lang="en-US"/>
          </a:p>
        </p:txBody>
      </p:sp>
      <p:sp>
        <p:nvSpPr>
          <p:cNvPr id="8" name="Segnaposto numero diapositiva 7"/>
          <p:cNvSpPr>
            <a:spLocks noGrp="1"/>
          </p:cNvSpPr>
          <p:nvPr>
            <p:ph type="sldNum" sz="quarter" idx="12"/>
          </p:nvPr>
        </p:nvSpPr>
        <p:spPr/>
        <p:txBody>
          <a:bodyPr/>
          <a:lstStyle/>
          <a:p>
            <a:fld id="{C6657B89-A023-4184-86DD-540BD0318D04}" type="slidenum">
              <a:rPr lang="en-US" smtClean="0"/>
              <a:t>46</a:t>
            </a:fld>
            <a:endParaRPr lang="en-US"/>
          </a:p>
        </p:txBody>
      </p:sp>
    </p:spTree>
    <p:extLst>
      <p:ext uri="{BB962C8B-B14F-4D97-AF65-F5344CB8AC3E}">
        <p14:creationId xmlns:p14="http://schemas.microsoft.com/office/powerpoint/2010/main" val="1832052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And for the time being...</a:t>
            </a:r>
            <a:endParaRPr lang="it-IT" b="1">
              <a:solidFill>
                <a:srgbClr val="C00000"/>
              </a:solidFill>
            </a:endParaRPr>
          </a:p>
        </p:txBody>
      </p:sp>
      <p:sp>
        <p:nvSpPr>
          <p:cNvPr id="3" name="Segnaposto contenuto 2"/>
          <p:cNvSpPr>
            <a:spLocks noGrp="1"/>
          </p:cNvSpPr>
          <p:nvPr>
            <p:ph idx="1"/>
          </p:nvPr>
        </p:nvSpPr>
        <p:spPr>
          <a:xfrm>
            <a:off x="377071" y="1825622"/>
            <a:ext cx="6200709" cy="5007885"/>
          </a:xfrm>
        </p:spPr>
        <p:txBody>
          <a:bodyPr>
            <a:normAutofit fontScale="70000" lnSpcReduction="20000"/>
          </a:bodyPr>
          <a:lstStyle/>
          <a:p>
            <a:pPr marL="0" indent="0">
              <a:buNone/>
            </a:pPr>
            <a:r>
              <a:rPr lang="it-IT" smtClean="0"/>
              <a:t>«Simple» use case: muon tomography. We need no surrogate of a simulator, yet all other pieces of the puzzle still need to be carved and set in.</a:t>
            </a:r>
          </a:p>
          <a:p>
            <a:pPr marL="0" indent="0">
              <a:buNone/>
            </a:pPr>
            <a:endParaRPr lang="it-IT" smtClean="0"/>
          </a:p>
          <a:p>
            <a:pPr marL="0" indent="0">
              <a:buNone/>
            </a:pPr>
            <a:r>
              <a:rPr lang="it-IT" smtClean="0">
                <a:solidFill>
                  <a:srgbClr val="0070C0"/>
                </a:solidFill>
              </a:rPr>
              <a:t>Muon tomography consists in exploiting the flux of cosmic rays that impinge constantly on the Earth’s surface, as a source of data with which to produce inference (or directly imaging) on the contents of unknown volumes of material</a:t>
            </a:r>
          </a:p>
          <a:p>
            <a:pPr marL="0" indent="0">
              <a:buNone/>
            </a:pPr>
            <a:r>
              <a:rPr lang="it-IT" smtClean="0"/>
              <a:t>Applications are countless:</a:t>
            </a:r>
          </a:p>
          <a:p>
            <a:pPr>
              <a:buFontTx/>
              <a:buChar char="-"/>
            </a:pPr>
            <a:r>
              <a:rPr lang="it-IT" smtClean="0"/>
              <a:t>study core of volcanos</a:t>
            </a:r>
          </a:p>
          <a:p>
            <a:pPr>
              <a:buFontTx/>
              <a:buChar char="-"/>
            </a:pPr>
            <a:r>
              <a:rPr lang="it-IT" smtClean="0"/>
              <a:t>prevent smuggling of dangerous materials in containers</a:t>
            </a:r>
          </a:p>
          <a:p>
            <a:pPr>
              <a:buFontTx/>
              <a:buChar char="-"/>
            </a:pPr>
            <a:r>
              <a:rPr lang="it-IT" smtClean="0"/>
              <a:t>study wear of industrial apparata (e.g. steel pipes, furnace material)</a:t>
            </a:r>
          </a:p>
          <a:p>
            <a:pPr>
              <a:buFontTx/>
              <a:buChar char="-"/>
            </a:pPr>
            <a:r>
              <a:rPr lang="it-IT" smtClean="0"/>
              <a:t>archaeological prospections</a:t>
            </a:r>
          </a:p>
          <a:p>
            <a:pPr>
              <a:buFontTx/>
              <a:buChar char="-"/>
            </a:pPr>
            <a:r>
              <a:rPr lang="it-IT" smtClean="0"/>
              <a:t>and many more</a:t>
            </a:r>
          </a:p>
        </p:txBody>
      </p:sp>
      <p:sp>
        <p:nvSpPr>
          <p:cNvPr id="4" name="AutoShape 2" descr="https://mail.google.com/mail/u/0?ui=2&amp;ik=08c2a175ec&amp;attid=0.1&amp;permmsgid=msg-f:1700741507192684334&amp;th=179a3f63cefb7f2e&amp;view=fimg&amp;sz=s0-l75-ft&amp;attbid=ANGjdJ_0Yo2RrQNUMCfKTAcdxrt55y1PAqRi_AZ1RpePrQFJK49JciYlRcXedWkSO-Dz0Y3UIHiJu8dWXMujWOjHn-tV-TCFLeSEr5mEccouAhDCscN0eLQolMcNvSI&amp;disp=emb"/>
          <p:cNvSpPr>
            <a:spLocks noChangeAspect="1" noChangeArrowheads="1"/>
          </p:cNvSpPr>
          <p:nvPr/>
        </p:nvSpPr>
        <p:spPr bwMode="auto">
          <a:xfrm>
            <a:off x="155575" y="-144463"/>
            <a:ext cx="2501564" cy="25015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Segnaposto piè di pagina 5"/>
          <p:cNvSpPr>
            <a:spLocks noGrp="1"/>
          </p:cNvSpPr>
          <p:nvPr>
            <p:ph type="ftr" sz="quarter" idx="11"/>
          </p:nvPr>
        </p:nvSpPr>
        <p:spPr/>
        <p:txBody>
          <a:bodyPr/>
          <a:lstStyle/>
          <a:p>
            <a:r>
              <a:rPr lang="en-US" smtClean="0"/>
              <a:t>T. Dorigo, Differentiable Programming for Fundamental Physics</a:t>
            </a:r>
            <a:endParaRPr lang="en-US"/>
          </a:p>
        </p:txBody>
      </p:sp>
      <p:sp>
        <p:nvSpPr>
          <p:cNvPr id="10" name="Segnaposto numero diapositiva 9"/>
          <p:cNvSpPr>
            <a:spLocks noGrp="1"/>
          </p:cNvSpPr>
          <p:nvPr>
            <p:ph type="sldNum" sz="quarter" idx="12"/>
          </p:nvPr>
        </p:nvSpPr>
        <p:spPr/>
        <p:txBody>
          <a:bodyPr/>
          <a:lstStyle/>
          <a:p>
            <a:fld id="{C6657B89-A023-4184-86DD-540BD0318D04}" type="slidenum">
              <a:rPr lang="en-US" smtClean="0"/>
              <a:t>47</a:t>
            </a:fld>
            <a:endParaRPr lang="en-US"/>
          </a:p>
        </p:txBody>
      </p:sp>
      <p:sp>
        <p:nvSpPr>
          <p:cNvPr id="11" name="CasellaDiTesto 10"/>
          <p:cNvSpPr txBox="1"/>
          <p:nvPr/>
        </p:nvSpPr>
        <p:spPr>
          <a:xfrm>
            <a:off x="7002660" y="4233519"/>
            <a:ext cx="4883196" cy="1754326"/>
          </a:xfrm>
          <a:prstGeom prst="rect">
            <a:avLst/>
          </a:prstGeom>
          <a:noFill/>
        </p:spPr>
        <p:txBody>
          <a:bodyPr wrap="none" rtlCol="0">
            <a:spAutoFit/>
          </a:bodyPr>
          <a:lstStyle/>
          <a:p>
            <a:r>
              <a:rPr lang="it-IT" smtClean="0"/>
              <a:t>Two main methods for inference:</a:t>
            </a:r>
          </a:p>
          <a:p>
            <a:r>
              <a:rPr lang="it-IT" smtClean="0"/>
              <a:t>1 – exploit dependence of scattering angle</a:t>
            </a:r>
          </a:p>
          <a:p>
            <a:r>
              <a:rPr lang="it-IT" smtClean="0"/>
              <a:t>of muons,</a:t>
            </a:r>
            <a:r>
              <a:rPr lang="el-GR" smtClean="0"/>
              <a:t> θ, </a:t>
            </a:r>
            <a:r>
              <a:rPr lang="it-IT" smtClean="0"/>
              <a:t>on atomic number of material,</a:t>
            </a:r>
            <a:r>
              <a:rPr lang="el-GR" smtClean="0"/>
              <a:t> Ζ</a:t>
            </a:r>
            <a:endParaRPr lang="it-IT" smtClean="0"/>
          </a:p>
          <a:p>
            <a:r>
              <a:rPr lang="it-IT" smtClean="0"/>
              <a:t>2 – use incoming momentum spectrum of muons</a:t>
            </a:r>
          </a:p>
          <a:p>
            <a:r>
              <a:rPr lang="it-IT" smtClean="0"/>
              <a:t>and absorption of parts of it by thick matter layers</a:t>
            </a:r>
          </a:p>
          <a:p>
            <a:r>
              <a:rPr lang="it-IT" smtClean="0"/>
              <a:t>to infer thickness (in 3D, with multiple scans)</a:t>
            </a:r>
            <a:endParaRPr lang="it-IT"/>
          </a:p>
        </p:txBody>
      </p:sp>
      <p:pic>
        <p:nvPicPr>
          <p:cNvPr id="13" name="Immagine 12"/>
          <p:cNvPicPr>
            <a:picLocks noChangeAspect="1"/>
          </p:cNvPicPr>
          <p:nvPr/>
        </p:nvPicPr>
        <p:blipFill>
          <a:blip r:embed="rId2"/>
          <a:stretch>
            <a:fillRect/>
          </a:stretch>
        </p:blipFill>
        <p:spPr>
          <a:xfrm>
            <a:off x="6696516" y="0"/>
            <a:ext cx="5495484" cy="2908631"/>
          </a:xfrm>
          <a:prstGeom prst="rect">
            <a:avLst/>
          </a:prstGeom>
        </p:spPr>
      </p:pic>
    </p:spTree>
    <p:extLst>
      <p:ext uri="{BB962C8B-B14F-4D97-AF65-F5344CB8AC3E}">
        <p14:creationId xmlns:p14="http://schemas.microsoft.com/office/powerpoint/2010/main" val="6572748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And for the time being...</a:t>
            </a:r>
            <a:endParaRPr lang="it-IT" b="1">
              <a:solidFill>
                <a:srgbClr val="C00000"/>
              </a:solidFill>
            </a:endParaRPr>
          </a:p>
        </p:txBody>
      </p:sp>
      <p:sp>
        <p:nvSpPr>
          <p:cNvPr id="3" name="Segnaposto contenuto 2"/>
          <p:cNvSpPr>
            <a:spLocks noGrp="1"/>
          </p:cNvSpPr>
          <p:nvPr>
            <p:ph idx="1"/>
          </p:nvPr>
        </p:nvSpPr>
        <p:spPr>
          <a:xfrm>
            <a:off x="377071" y="1825626"/>
            <a:ext cx="6200709" cy="3611788"/>
          </a:xfrm>
        </p:spPr>
        <p:txBody>
          <a:bodyPr>
            <a:normAutofit fontScale="70000" lnSpcReduction="20000"/>
          </a:bodyPr>
          <a:lstStyle/>
          <a:p>
            <a:pPr marL="0" indent="0">
              <a:buNone/>
            </a:pPr>
            <a:r>
              <a:rPr lang="it-IT" smtClean="0"/>
              <a:t>«Simple» use case: muon tomography. We need no surrogate of a simulator, yet all other pieces of the puzzle still need to be carved and set in.</a:t>
            </a:r>
          </a:p>
          <a:p>
            <a:pPr marL="0" indent="0">
              <a:buNone/>
            </a:pPr>
            <a:endParaRPr lang="it-IT" smtClean="0"/>
          </a:p>
          <a:p>
            <a:pPr marL="0" indent="0">
              <a:buNone/>
            </a:pPr>
            <a:r>
              <a:rPr lang="it-IT" smtClean="0"/>
              <a:t>For a simple test, we model a scanned volume of unknown density (</a:t>
            </a:r>
            <a:r>
              <a:rPr lang="it-IT" i="1" smtClean="0"/>
              <a:t>e.g.</a:t>
            </a:r>
            <a:r>
              <a:rPr lang="it-IT" smtClean="0"/>
              <a:t> one including a high-Z block of 0.5x0.1x0.1 m</a:t>
            </a:r>
            <a:r>
              <a:rPr lang="it-IT" baseline="30000" smtClean="0"/>
              <a:t>3</a:t>
            </a:r>
            <a:r>
              <a:rPr lang="it-IT" smtClean="0"/>
              <a:t> somewhere inside a 0.6x1x1m</a:t>
            </a:r>
            <a:r>
              <a:rPr lang="it-IT" baseline="30000" smtClean="0"/>
              <a:t>3</a:t>
            </a:r>
            <a:r>
              <a:rPr lang="it-IT" smtClean="0"/>
              <a:t> of low-Z material)</a:t>
            </a:r>
          </a:p>
          <a:p>
            <a:pPr marL="0" indent="0">
              <a:buNone/>
            </a:pPr>
            <a:r>
              <a:rPr lang="it-IT">
                <a:solidFill>
                  <a:srgbClr val="0070C0"/>
                </a:solidFill>
              </a:rPr>
              <a:t>The system «learns» how to compromise cost and </a:t>
            </a:r>
            <a:r>
              <a:rPr lang="it-IT" smtClean="0">
                <a:solidFill>
                  <a:srgbClr val="0070C0"/>
                </a:solidFill>
              </a:rPr>
              <a:t>precision to optimize the inference on the Z map, </a:t>
            </a:r>
            <a:r>
              <a:rPr lang="it-IT">
                <a:solidFill>
                  <a:srgbClr val="0070C0"/>
                </a:solidFill>
              </a:rPr>
              <a:t>and where detector elements are less </a:t>
            </a:r>
            <a:r>
              <a:rPr lang="it-IT" smtClean="0">
                <a:solidFill>
                  <a:srgbClr val="0070C0"/>
                </a:solidFill>
              </a:rPr>
              <a:t>useful</a:t>
            </a:r>
            <a:endParaRPr lang="it-IT"/>
          </a:p>
          <a:p>
            <a:pPr marL="0" indent="0">
              <a:buNone/>
            </a:pPr>
            <a:r>
              <a:rPr lang="it-IT" smtClean="0">
                <a:solidFill>
                  <a:srgbClr val="C00000"/>
                </a:solidFill>
              </a:rPr>
              <a:t>Still under development, but promising first results already achieved (see next slide)</a:t>
            </a:r>
            <a:endParaRPr lang="it-IT">
              <a:solidFill>
                <a:srgbClr val="C00000"/>
              </a:solidFill>
            </a:endParaRPr>
          </a:p>
        </p:txBody>
      </p:sp>
      <p:sp>
        <p:nvSpPr>
          <p:cNvPr id="4" name="AutoShape 2" descr="https://mail.google.com/mail/u/0?ui=2&amp;ik=08c2a175ec&amp;attid=0.1&amp;permmsgid=msg-f:1700741507192684334&amp;th=179a3f63cefb7f2e&amp;view=fimg&amp;sz=s0-l75-ft&amp;attbid=ANGjdJ_0Yo2RrQNUMCfKTAcdxrt55y1PAqRi_AZ1RpePrQFJK49JciYlRcXedWkSO-Dz0Y3UIHiJu8dWXMujWOjHn-tV-TCFLeSEr5mEccouAhDCscN0eLQolMcNvSI&amp;disp=emb"/>
          <p:cNvSpPr>
            <a:spLocks noChangeAspect="1" noChangeArrowheads="1"/>
          </p:cNvSpPr>
          <p:nvPr/>
        </p:nvSpPr>
        <p:spPr bwMode="auto">
          <a:xfrm>
            <a:off x="155575" y="-144463"/>
            <a:ext cx="2501564" cy="25015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7" name="Immagine 6"/>
          <p:cNvPicPr>
            <a:picLocks noChangeAspect="1"/>
          </p:cNvPicPr>
          <p:nvPr/>
        </p:nvPicPr>
        <p:blipFill>
          <a:blip r:embed="rId2"/>
          <a:stretch>
            <a:fillRect/>
          </a:stretch>
        </p:blipFill>
        <p:spPr>
          <a:xfrm>
            <a:off x="6696516" y="0"/>
            <a:ext cx="5495484" cy="2908631"/>
          </a:xfrm>
          <a:prstGeom prst="rect">
            <a:avLst/>
          </a:prstGeom>
        </p:spPr>
      </p:pic>
      <p:pic>
        <p:nvPicPr>
          <p:cNvPr id="8" name="Immagine 7"/>
          <p:cNvPicPr>
            <a:picLocks noChangeAspect="1"/>
          </p:cNvPicPr>
          <p:nvPr/>
        </p:nvPicPr>
        <p:blipFill>
          <a:blip r:embed="rId3"/>
          <a:stretch>
            <a:fillRect/>
          </a:stretch>
        </p:blipFill>
        <p:spPr>
          <a:xfrm>
            <a:off x="8618246" y="3019223"/>
            <a:ext cx="3485763" cy="3815713"/>
          </a:xfrm>
          <a:prstGeom prst="rect">
            <a:avLst/>
          </a:prstGeom>
        </p:spPr>
      </p:pic>
      <p:sp>
        <p:nvSpPr>
          <p:cNvPr id="9" name="CasellaDiTesto 8"/>
          <p:cNvSpPr txBox="1"/>
          <p:nvPr/>
        </p:nvSpPr>
        <p:spPr>
          <a:xfrm>
            <a:off x="6485467" y="5262218"/>
            <a:ext cx="2209800" cy="1200329"/>
          </a:xfrm>
          <a:prstGeom prst="rect">
            <a:avLst/>
          </a:prstGeom>
          <a:noFill/>
        </p:spPr>
        <p:txBody>
          <a:bodyPr wrap="square" rtlCol="0">
            <a:spAutoFit/>
          </a:bodyPr>
          <a:lstStyle/>
          <a:p>
            <a:r>
              <a:rPr lang="it-IT" smtClean="0"/>
              <a:t>Right: scheme of the </a:t>
            </a:r>
          </a:p>
          <a:p>
            <a:r>
              <a:rPr lang="it-IT" smtClean="0"/>
              <a:t>modeled apparatus (graph courtesy </a:t>
            </a:r>
            <a:r>
              <a:rPr lang="it-IT" b="1" smtClean="0"/>
              <a:t>G. C. Strong</a:t>
            </a:r>
            <a:r>
              <a:rPr lang="it-IT" smtClean="0"/>
              <a:t>)</a:t>
            </a:r>
          </a:p>
        </p:txBody>
      </p:sp>
      <p:sp>
        <p:nvSpPr>
          <p:cNvPr id="12" name="Rettangolo 11"/>
          <p:cNvSpPr/>
          <p:nvPr/>
        </p:nvSpPr>
        <p:spPr>
          <a:xfrm>
            <a:off x="8512404" y="3019223"/>
            <a:ext cx="931854" cy="49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piè di pagina 5"/>
          <p:cNvSpPr>
            <a:spLocks noGrp="1"/>
          </p:cNvSpPr>
          <p:nvPr>
            <p:ph type="ftr" sz="quarter" idx="11"/>
          </p:nvPr>
        </p:nvSpPr>
        <p:spPr/>
        <p:txBody>
          <a:bodyPr/>
          <a:lstStyle/>
          <a:p>
            <a:r>
              <a:rPr lang="en-US" smtClean="0"/>
              <a:t>T. Dorigo, Differentiable Programming for Fundamental Physics</a:t>
            </a:r>
            <a:endParaRPr lang="en-US"/>
          </a:p>
        </p:txBody>
      </p:sp>
      <p:sp>
        <p:nvSpPr>
          <p:cNvPr id="10" name="Segnaposto numero diapositiva 9"/>
          <p:cNvSpPr>
            <a:spLocks noGrp="1"/>
          </p:cNvSpPr>
          <p:nvPr>
            <p:ph type="sldNum" sz="quarter" idx="12"/>
          </p:nvPr>
        </p:nvSpPr>
        <p:spPr/>
        <p:txBody>
          <a:bodyPr/>
          <a:lstStyle/>
          <a:p>
            <a:fld id="{C6657B89-A023-4184-86DD-540BD0318D04}" type="slidenum">
              <a:rPr lang="en-US" smtClean="0"/>
              <a:t>48</a:t>
            </a:fld>
            <a:endParaRPr lang="en-US"/>
          </a:p>
        </p:txBody>
      </p:sp>
    </p:spTree>
    <p:extLst>
      <p:ext uri="{BB962C8B-B14F-4D97-AF65-F5344CB8AC3E}">
        <p14:creationId xmlns:p14="http://schemas.microsoft.com/office/powerpoint/2010/main" val="14714062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a:solidFill>
                  <a:srgbClr val="C00000"/>
                </a:solidFill>
              </a:rPr>
              <a:t>P</a:t>
            </a:r>
            <a:r>
              <a:rPr lang="it-IT" b="1" smtClean="0">
                <a:solidFill>
                  <a:srgbClr val="C00000"/>
                </a:solidFill>
              </a:rPr>
              <a:t>reliminary results – a breathing pipeline!	*</a:t>
            </a:r>
            <a:endParaRPr lang="it-IT" b="1">
              <a:solidFill>
                <a:srgbClr val="C00000"/>
              </a:solidFill>
            </a:endParaRPr>
          </a:p>
        </p:txBody>
      </p:sp>
      <p:sp>
        <p:nvSpPr>
          <p:cNvPr id="3" name="Segnaposto contenuto 2"/>
          <p:cNvSpPr>
            <a:spLocks noGrp="1"/>
          </p:cNvSpPr>
          <p:nvPr>
            <p:ph idx="1"/>
          </p:nvPr>
        </p:nvSpPr>
        <p:spPr>
          <a:xfrm>
            <a:off x="254523" y="2647406"/>
            <a:ext cx="4141965" cy="4121038"/>
          </a:xfrm>
        </p:spPr>
        <p:txBody>
          <a:bodyPr>
            <a:normAutofit fontScale="70000" lnSpcReduction="20000"/>
          </a:bodyPr>
          <a:lstStyle/>
          <a:p>
            <a:pPr marL="0" indent="0">
              <a:buNone/>
            </a:pPr>
            <a:r>
              <a:rPr lang="it-IT" smtClean="0"/>
              <a:t>These graphs show the result of a run of 100 epochs training, followed by a prediction with 100k muons</a:t>
            </a:r>
            <a:endParaRPr lang="it-IT"/>
          </a:p>
          <a:p>
            <a:pPr marL="0" indent="0">
              <a:buNone/>
            </a:pPr>
            <a:r>
              <a:rPr lang="it-IT" smtClean="0"/>
              <a:t>First </a:t>
            </a:r>
            <a:r>
              <a:rPr lang="it-IT">
                <a:solidFill>
                  <a:srgbClr val="0070C0"/>
                </a:solidFill>
              </a:rPr>
              <a:t>proof of principle</a:t>
            </a:r>
            <a:r>
              <a:rPr lang="it-IT"/>
              <a:t> </a:t>
            </a:r>
            <a:r>
              <a:rPr lang="it-IT" smtClean="0"/>
              <a:t>of </a:t>
            </a:r>
            <a:r>
              <a:rPr lang="it-IT"/>
              <a:t>correct training of a differentiable model of a schematic muon tomography apparatus</a:t>
            </a:r>
            <a:r>
              <a:rPr lang="it-IT" smtClean="0"/>
              <a:t>.</a:t>
            </a:r>
          </a:p>
          <a:p>
            <a:pPr marL="0" indent="0">
              <a:buNone/>
            </a:pPr>
            <a:endParaRPr lang="it-IT"/>
          </a:p>
          <a:p>
            <a:pPr marL="0" indent="0">
              <a:buNone/>
            </a:pPr>
            <a:r>
              <a:rPr lang="it-IT"/>
              <a:t>The </a:t>
            </a:r>
            <a:r>
              <a:rPr lang="it-IT" b="1"/>
              <a:t>loss</a:t>
            </a:r>
            <a:r>
              <a:rPr lang="it-IT"/>
              <a:t> is a combination of </a:t>
            </a:r>
            <a:r>
              <a:rPr lang="it-IT">
                <a:solidFill>
                  <a:srgbClr val="0070C0"/>
                </a:solidFill>
              </a:rPr>
              <a:t>detector cost </a:t>
            </a:r>
            <a:r>
              <a:rPr lang="it-IT"/>
              <a:t>(itself a function of sensors efficiency and resolution) </a:t>
            </a:r>
            <a:r>
              <a:rPr lang="it-IT">
                <a:solidFill>
                  <a:srgbClr val="0070C0"/>
                </a:solidFill>
              </a:rPr>
              <a:t>and RMSE on </a:t>
            </a:r>
            <a:r>
              <a:rPr lang="it-IT" smtClean="0">
                <a:solidFill>
                  <a:srgbClr val="0070C0"/>
                </a:solidFill>
              </a:rPr>
              <a:t>rad length estimate</a:t>
            </a:r>
            <a:endParaRPr lang="it-IT"/>
          </a:p>
          <a:p>
            <a:pPr marL="0" indent="0">
              <a:buNone/>
            </a:pPr>
            <a:r>
              <a:rPr lang="it-IT" b="1" smtClean="0"/>
              <a:t>Still a long way to go, but an important milestone for this use case</a:t>
            </a:r>
            <a:endParaRPr lang="it-IT" b="1"/>
          </a:p>
        </p:txBody>
      </p:sp>
      <p:pic>
        <p:nvPicPr>
          <p:cNvPr id="4" name="Immagine 3"/>
          <p:cNvPicPr>
            <a:picLocks noChangeAspect="1"/>
          </p:cNvPicPr>
          <p:nvPr/>
        </p:nvPicPr>
        <p:blipFill>
          <a:blip r:embed="rId2"/>
          <a:stretch>
            <a:fillRect/>
          </a:stretch>
        </p:blipFill>
        <p:spPr>
          <a:xfrm>
            <a:off x="4804072" y="2175681"/>
            <a:ext cx="3945385" cy="3347847"/>
          </a:xfrm>
          <a:prstGeom prst="rect">
            <a:avLst/>
          </a:prstGeom>
        </p:spPr>
      </p:pic>
      <p:sp>
        <p:nvSpPr>
          <p:cNvPr id="8" name="Rettangolo 7"/>
          <p:cNvSpPr/>
          <p:nvPr/>
        </p:nvSpPr>
        <p:spPr>
          <a:xfrm>
            <a:off x="179995" y="1538232"/>
            <a:ext cx="8569462" cy="461665"/>
          </a:xfrm>
          <a:prstGeom prst="rect">
            <a:avLst/>
          </a:prstGeom>
        </p:spPr>
        <p:txBody>
          <a:bodyPr wrap="none">
            <a:spAutoFit/>
          </a:bodyPr>
          <a:lstStyle/>
          <a:p>
            <a:r>
              <a:rPr lang="it-IT" sz="2400">
                <a:solidFill>
                  <a:srgbClr val="0070C0"/>
                </a:solidFill>
              </a:rPr>
              <a:t>The code and results shown </a:t>
            </a:r>
            <a:r>
              <a:rPr lang="it-IT" sz="2400" smtClean="0">
                <a:solidFill>
                  <a:srgbClr val="0070C0"/>
                </a:solidFill>
              </a:rPr>
              <a:t>have been produced by </a:t>
            </a:r>
            <a:r>
              <a:rPr lang="it-IT" sz="2400" b="1">
                <a:solidFill>
                  <a:srgbClr val="0070C0"/>
                </a:solidFill>
              </a:rPr>
              <a:t>Giles </a:t>
            </a:r>
            <a:r>
              <a:rPr lang="it-IT" sz="2400" b="1" smtClean="0">
                <a:solidFill>
                  <a:srgbClr val="0070C0"/>
                </a:solidFill>
              </a:rPr>
              <a:t>C. Strong</a:t>
            </a:r>
            <a:endParaRPr lang="it-IT" sz="2400" b="1">
              <a:solidFill>
                <a:srgbClr val="0070C0"/>
              </a:solidFill>
            </a:endParaRPr>
          </a:p>
        </p:txBody>
      </p:sp>
      <p:sp>
        <p:nvSpPr>
          <p:cNvPr id="9" name="CasellaDiTesto 8"/>
          <p:cNvSpPr txBox="1"/>
          <p:nvPr/>
        </p:nvSpPr>
        <p:spPr>
          <a:xfrm>
            <a:off x="4396488" y="5489174"/>
            <a:ext cx="4469616" cy="1169551"/>
          </a:xfrm>
          <a:prstGeom prst="rect">
            <a:avLst/>
          </a:prstGeom>
          <a:noFill/>
        </p:spPr>
        <p:txBody>
          <a:bodyPr wrap="square" rtlCol="0">
            <a:spAutoFit/>
          </a:bodyPr>
          <a:lstStyle/>
          <a:p>
            <a:r>
              <a:rPr lang="it-IT" sz="1400" b="1" smtClean="0"/>
              <a:t>Above</a:t>
            </a:r>
            <a:r>
              <a:rPr lang="it-IT" sz="1400" smtClean="0"/>
              <a:t>, </a:t>
            </a:r>
            <a:r>
              <a:rPr lang="it-IT" sz="1400"/>
              <a:t>top to bottom: loss, loss composition, resolution map, and efficiency map of detection elements </a:t>
            </a:r>
            <a:r>
              <a:rPr lang="it-IT" sz="1400" smtClean="0"/>
              <a:t>after minimization.</a:t>
            </a:r>
            <a:endParaRPr lang="it-IT" sz="1400"/>
          </a:p>
          <a:p>
            <a:r>
              <a:rPr lang="it-IT" sz="1400" smtClean="0"/>
              <a:t>	</a:t>
            </a:r>
            <a:r>
              <a:rPr lang="it-IT" sz="1400" b="1" smtClean="0"/>
              <a:t>Right</a:t>
            </a:r>
            <a:r>
              <a:rPr lang="it-IT" sz="1400" b="1"/>
              <a:t>:</a:t>
            </a:r>
            <a:r>
              <a:rPr lang="it-IT" sz="1400"/>
              <a:t> predicted and true X</a:t>
            </a:r>
            <a:r>
              <a:rPr lang="it-IT" sz="1400" baseline="-25000"/>
              <a:t>0</a:t>
            </a:r>
            <a:r>
              <a:rPr lang="it-IT" sz="1400"/>
              <a:t> of passive volume</a:t>
            </a:r>
          </a:p>
          <a:p>
            <a:endParaRPr lang="it-IT" sz="1400"/>
          </a:p>
        </p:txBody>
      </p:sp>
      <p:sp>
        <p:nvSpPr>
          <p:cNvPr id="7" name="Segnaposto piè di pagina 6"/>
          <p:cNvSpPr>
            <a:spLocks noGrp="1"/>
          </p:cNvSpPr>
          <p:nvPr>
            <p:ph type="ftr" sz="quarter" idx="11"/>
          </p:nvPr>
        </p:nvSpPr>
        <p:spPr/>
        <p:txBody>
          <a:bodyPr/>
          <a:lstStyle/>
          <a:p>
            <a:r>
              <a:rPr lang="en-US" smtClean="0"/>
              <a:t>T. Dorigo, Differentiable Programming for Fundamental Physics</a:t>
            </a:r>
            <a:endParaRPr lang="en-US"/>
          </a:p>
        </p:txBody>
      </p:sp>
      <p:sp>
        <p:nvSpPr>
          <p:cNvPr id="10" name="Segnaposto numero diapositiva 9"/>
          <p:cNvSpPr>
            <a:spLocks noGrp="1"/>
          </p:cNvSpPr>
          <p:nvPr>
            <p:ph type="sldNum" sz="quarter" idx="12"/>
          </p:nvPr>
        </p:nvSpPr>
        <p:spPr/>
        <p:txBody>
          <a:bodyPr/>
          <a:lstStyle/>
          <a:p>
            <a:fld id="{C6657B89-A023-4184-86DD-540BD0318D04}" type="slidenum">
              <a:rPr lang="en-US" smtClean="0"/>
              <a:t>49</a:t>
            </a:fld>
            <a:endParaRPr lang="en-US"/>
          </a:p>
        </p:txBody>
      </p:sp>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6104" y="1348033"/>
            <a:ext cx="3325896" cy="5509967"/>
          </a:xfrm>
          <a:prstGeom prst="rect">
            <a:avLst/>
          </a:prstGeom>
        </p:spPr>
      </p:pic>
    </p:spTree>
    <p:extLst>
      <p:ext uri="{BB962C8B-B14F-4D97-AF65-F5344CB8AC3E}">
        <p14:creationId xmlns:p14="http://schemas.microsoft.com/office/powerpoint/2010/main" val="27023619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C00000"/>
                </a:solidFill>
              </a:rPr>
              <a:t>AI </a:t>
            </a:r>
            <a:r>
              <a:rPr lang="it-IT" b="1" dirty="0" err="1" smtClean="0">
                <a:solidFill>
                  <a:srgbClr val="C00000"/>
                </a:solidFill>
              </a:rPr>
              <a:t>History</a:t>
            </a:r>
            <a:r>
              <a:rPr lang="it-IT" b="1" dirty="0" smtClean="0">
                <a:solidFill>
                  <a:srgbClr val="C00000"/>
                </a:solidFill>
              </a:rPr>
              <a:t>: 3 – The </a:t>
            </a:r>
            <a:r>
              <a:rPr lang="it-IT" b="1" dirty="0" err="1" smtClean="0">
                <a:solidFill>
                  <a:srgbClr val="C00000"/>
                </a:solidFill>
              </a:rPr>
              <a:t>Modern</a:t>
            </a:r>
            <a:r>
              <a:rPr lang="it-IT" b="1" dirty="0" smtClean="0">
                <a:solidFill>
                  <a:srgbClr val="C00000"/>
                </a:solidFill>
              </a:rPr>
              <a:t> </a:t>
            </a:r>
            <a:r>
              <a:rPr lang="it-IT" b="1" dirty="0" err="1" smtClean="0">
                <a:solidFill>
                  <a:srgbClr val="C00000"/>
                </a:solidFill>
              </a:rPr>
              <a:t>Origins</a:t>
            </a:r>
            <a:endParaRPr lang="it-IT" b="1" dirty="0">
              <a:solidFill>
                <a:srgbClr val="C00000"/>
              </a:solidFill>
            </a:endParaRPr>
          </a:p>
        </p:txBody>
      </p:sp>
      <p:sp>
        <p:nvSpPr>
          <p:cNvPr id="3" name="Segnaposto contenuto 2"/>
          <p:cNvSpPr>
            <a:spLocks noGrp="1"/>
          </p:cNvSpPr>
          <p:nvPr>
            <p:ph idx="1"/>
          </p:nvPr>
        </p:nvSpPr>
        <p:spPr>
          <a:xfrm>
            <a:off x="488577" y="1936015"/>
            <a:ext cx="7913083" cy="4351338"/>
          </a:xfrm>
        </p:spPr>
        <p:txBody>
          <a:bodyPr>
            <a:normAutofit fontScale="77500" lnSpcReduction="20000"/>
          </a:bodyPr>
          <a:lstStyle/>
          <a:p>
            <a:pPr marL="0" indent="0">
              <a:buNone/>
            </a:pPr>
            <a:r>
              <a:rPr lang="it-IT" dirty="0" smtClean="0"/>
              <a:t>In 1956 a </a:t>
            </a:r>
            <a:r>
              <a:rPr lang="it-IT" dirty="0" err="1" smtClean="0"/>
              <a:t>landmark</a:t>
            </a:r>
            <a:r>
              <a:rPr lang="it-IT" dirty="0" smtClean="0"/>
              <a:t> workshop </a:t>
            </a:r>
            <a:r>
              <a:rPr lang="it-IT" dirty="0" err="1" smtClean="0"/>
              <a:t>was</a:t>
            </a:r>
            <a:r>
              <a:rPr lang="it-IT" dirty="0" smtClean="0"/>
              <a:t> </a:t>
            </a:r>
            <a:r>
              <a:rPr lang="it-IT" dirty="0" err="1" smtClean="0"/>
              <a:t>organized</a:t>
            </a:r>
            <a:r>
              <a:rPr lang="it-IT" dirty="0" smtClean="0"/>
              <a:t> in Dartmouth by </a:t>
            </a:r>
            <a:r>
              <a:rPr lang="it-IT" dirty="0" err="1" smtClean="0"/>
              <a:t>Minsky</a:t>
            </a:r>
            <a:r>
              <a:rPr lang="it-IT" dirty="0" smtClean="0"/>
              <a:t> and John McCarthy. At the workshop </a:t>
            </a:r>
            <a:r>
              <a:rPr lang="it-IT" dirty="0" err="1" smtClean="0"/>
              <a:t>were</a:t>
            </a:r>
            <a:r>
              <a:rPr lang="it-IT" dirty="0" smtClean="0"/>
              <a:t> </a:t>
            </a:r>
            <a:r>
              <a:rPr lang="it-IT" dirty="0" err="1" smtClean="0"/>
              <a:t>laid</a:t>
            </a:r>
            <a:r>
              <a:rPr lang="it-IT" dirty="0" smtClean="0"/>
              <a:t> the </a:t>
            </a:r>
            <a:r>
              <a:rPr lang="it-IT" dirty="0" err="1" smtClean="0"/>
              <a:t>bases</a:t>
            </a:r>
            <a:r>
              <a:rPr lang="it-IT" dirty="0" smtClean="0"/>
              <a:t> of </a:t>
            </a:r>
            <a:r>
              <a:rPr lang="it-IT" dirty="0" err="1" smtClean="0"/>
              <a:t>fundamental</a:t>
            </a:r>
            <a:r>
              <a:rPr lang="it-IT" dirty="0" smtClean="0"/>
              <a:t> </a:t>
            </a:r>
            <a:r>
              <a:rPr lang="it-IT" dirty="0" err="1" smtClean="0"/>
              <a:t>research</a:t>
            </a:r>
            <a:r>
              <a:rPr lang="it-IT" dirty="0" smtClean="0"/>
              <a:t> in </a:t>
            </a:r>
            <a:r>
              <a:rPr lang="it-IT" b="1" dirty="0" err="1" smtClean="0"/>
              <a:t>artificial</a:t>
            </a:r>
            <a:r>
              <a:rPr lang="it-IT" b="1" dirty="0" smtClean="0"/>
              <a:t> intelligence</a:t>
            </a:r>
            <a:r>
              <a:rPr lang="it-IT" dirty="0" smtClean="0"/>
              <a:t> –a </a:t>
            </a:r>
            <a:r>
              <a:rPr lang="it-IT" dirty="0" err="1" smtClean="0"/>
              <a:t>name</a:t>
            </a:r>
            <a:r>
              <a:rPr lang="it-IT" dirty="0" smtClean="0"/>
              <a:t> </a:t>
            </a:r>
            <a:r>
              <a:rPr lang="it-IT" dirty="0" err="1" smtClean="0"/>
              <a:t>coined</a:t>
            </a:r>
            <a:r>
              <a:rPr lang="it-IT" dirty="0" smtClean="0"/>
              <a:t> </a:t>
            </a:r>
            <a:r>
              <a:rPr lang="it-IT" dirty="0" err="1" smtClean="0"/>
              <a:t>there</a:t>
            </a:r>
            <a:endParaRPr lang="it-IT" dirty="0" smtClean="0"/>
          </a:p>
          <a:p>
            <a:pPr marL="0" indent="0">
              <a:buNone/>
            </a:pPr>
            <a:endParaRPr lang="it-IT" dirty="0"/>
          </a:p>
          <a:p>
            <a:pPr marL="0" indent="0">
              <a:buNone/>
            </a:pPr>
            <a:r>
              <a:rPr lang="en-US" dirty="0" smtClean="0"/>
              <a:t>The paradigm that was born in Dartmouth was that “</a:t>
            </a:r>
            <a:r>
              <a:rPr lang="en-US" i="1" dirty="0" smtClean="0">
                <a:solidFill>
                  <a:srgbClr val="0070C0"/>
                </a:solidFill>
              </a:rPr>
              <a:t>every </a:t>
            </a:r>
            <a:r>
              <a:rPr lang="en-US" i="1" dirty="0">
                <a:solidFill>
                  <a:srgbClr val="0070C0"/>
                </a:solidFill>
              </a:rPr>
              <a:t>aspect of learning or any other feature of intelligence can be so precisely described that a machine can be </a:t>
            </a:r>
            <a:r>
              <a:rPr lang="en-US" i="1" dirty="0" smtClean="0">
                <a:solidFill>
                  <a:srgbClr val="0070C0"/>
                </a:solidFill>
              </a:rPr>
              <a:t>made </a:t>
            </a:r>
            <a:r>
              <a:rPr lang="en-US" i="1" dirty="0">
                <a:solidFill>
                  <a:srgbClr val="0070C0"/>
                </a:solidFill>
              </a:rPr>
              <a:t>to simulate </a:t>
            </a:r>
            <a:r>
              <a:rPr lang="en-US" i="1" dirty="0" smtClean="0">
                <a:solidFill>
                  <a:srgbClr val="0070C0"/>
                </a:solidFill>
              </a:rPr>
              <a:t>it</a:t>
            </a:r>
            <a:r>
              <a:rPr lang="en-US" dirty="0" smtClean="0"/>
              <a:t>”</a:t>
            </a:r>
          </a:p>
          <a:p>
            <a:pPr marL="0" indent="0">
              <a:buNone/>
            </a:pPr>
            <a:endParaRPr lang="en-US" dirty="0"/>
          </a:p>
          <a:p>
            <a:pPr marL="0" indent="0">
              <a:buNone/>
            </a:pPr>
            <a:r>
              <a:rPr lang="en-US" dirty="0" smtClean="0">
                <a:solidFill>
                  <a:srgbClr val="FF0000"/>
                </a:solidFill>
              </a:rPr>
              <a:t>Simulation! </a:t>
            </a:r>
          </a:p>
          <a:p>
            <a:pPr marL="0" indent="0">
              <a:buNone/>
            </a:pPr>
            <a:r>
              <a:rPr lang="en-US" dirty="0" smtClean="0"/>
              <a:t>-  A sham object: </a:t>
            </a:r>
            <a:r>
              <a:rPr lang="en-US" b="1" dirty="0" smtClean="0"/>
              <a:t>counterfeit</a:t>
            </a:r>
            <a:r>
              <a:rPr lang="en-US" dirty="0" smtClean="0"/>
              <a:t> [Merriam-Webster]</a:t>
            </a:r>
          </a:p>
          <a:p>
            <a:pPr>
              <a:buFontTx/>
              <a:buChar char="-"/>
            </a:pPr>
            <a:r>
              <a:rPr lang="en-US" dirty="0" smtClean="0"/>
              <a:t>The action of pretending: </a:t>
            </a:r>
            <a:r>
              <a:rPr lang="en-US" b="1" dirty="0" smtClean="0"/>
              <a:t>deception</a:t>
            </a:r>
            <a:r>
              <a:rPr lang="en-US" dirty="0" smtClean="0"/>
              <a:t> [Oxford Languages]</a:t>
            </a:r>
          </a:p>
          <a:p>
            <a:pPr>
              <a:buFontTx/>
              <a:buChar char="-"/>
            </a:pPr>
            <a:r>
              <a:rPr lang="en-US" dirty="0" smtClean="0"/>
              <a:t>The production of a </a:t>
            </a:r>
            <a:r>
              <a:rPr lang="en-US" b="1" dirty="0" smtClean="0"/>
              <a:t>computer model</a:t>
            </a:r>
            <a:r>
              <a:rPr lang="en-US" dirty="0" smtClean="0"/>
              <a:t> of something [OL]</a:t>
            </a:r>
          </a:p>
          <a:p>
            <a:pPr>
              <a:buFontTx/>
              <a:buChar char="-"/>
            </a:pPr>
            <a:endParaRPr lang="en-US" dirty="0"/>
          </a:p>
          <a:p>
            <a:pPr marL="0" indent="0">
              <a:buNone/>
            </a:pPr>
            <a:endParaRPr lang="en-US" dirty="0" smtClean="0"/>
          </a:p>
          <a:p>
            <a:pPr>
              <a:buFontTx/>
              <a:buChar char="-"/>
            </a:pPr>
            <a:endParaRPr lang="en-US" dirty="0" smtClean="0"/>
          </a:p>
          <a:p>
            <a:pPr>
              <a:buFontTx/>
              <a:buChar char="-"/>
            </a:pPr>
            <a:endParaRPr lang="en-US" dirty="0" smtClean="0"/>
          </a:p>
          <a:p>
            <a:pPr>
              <a:buFontTx/>
              <a:buChar char="-"/>
            </a:pPr>
            <a:endParaRPr lang="it-IT" dirty="0"/>
          </a:p>
        </p:txBody>
      </p:sp>
      <p:pic>
        <p:nvPicPr>
          <p:cNvPr id="5" name="Immagine 4"/>
          <p:cNvPicPr>
            <a:picLocks noChangeAspect="1"/>
          </p:cNvPicPr>
          <p:nvPr/>
        </p:nvPicPr>
        <p:blipFill>
          <a:blip r:embed="rId2"/>
          <a:stretch>
            <a:fillRect/>
          </a:stretch>
        </p:blipFill>
        <p:spPr>
          <a:xfrm>
            <a:off x="7960659" y="3771893"/>
            <a:ext cx="4086784" cy="2882439"/>
          </a:xfrm>
          <a:prstGeom prst="rect">
            <a:avLst/>
          </a:prstGeom>
        </p:spPr>
      </p:pic>
      <p:pic>
        <p:nvPicPr>
          <p:cNvPr id="6" name="Immagine 5"/>
          <p:cNvPicPr>
            <a:picLocks noChangeAspect="1"/>
          </p:cNvPicPr>
          <p:nvPr/>
        </p:nvPicPr>
        <p:blipFill>
          <a:blip r:embed="rId3"/>
          <a:stretch>
            <a:fillRect/>
          </a:stretch>
        </p:blipFill>
        <p:spPr>
          <a:xfrm>
            <a:off x="8910006" y="1358153"/>
            <a:ext cx="3174190" cy="2285999"/>
          </a:xfrm>
          <a:prstGeom prst="rect">
            <a:avLst/>
          </a:prstGeom>
        </p:spPr>
      </p:pic>
      <p:sp>
        <p:nvSpPr>
          <p:cNvPr id="4" name="Segnaposto piè di pagina 3"/>
          <p:cNvSpPr>
            <a:spLocks noGrp="1"/>
          </p:cNvSpPr>
          <p:nvPr>
            <p:ph type="ftr" sz="quarter" idx="11"/>
          </p:nvPr>
        </p:nvSpPr>
        <p:spPr/>
        <p:txBody>
          <a:bodyPr/>
          <a:lstStyle/>
          <a:p>
            <a:r>
              <a:rPr lang="en-US" smtClean="0"/>
              <a:t>T. Dorigo, Differentiable Programming for Fundamental Physics</a:t>
            </a:r>
            <a:endParaRPr lang="en-US"/>
          </a:p>
        </p:txBody>
      </p:sp>
      <p:sp>
        <p:nvSpPr>
          <p:cNvPr id="7" name="Segnaposto numero diapositiva 6"/>
          <p:cNvSpPr>
            <a:spLocks noGrp="1"/>
          </p:cNvSpPr>
          <p:nvPr>
            <p:ph type="sldNum" sz="quarter" idx="12"/>
          </p:nvPr>
        </p:nvSpPr>
        <p:spPr/>
        <p:txBody>
          <a:bodyPr/>
          <a:lstStyle/>
          <a:p>
            <a:fld id="{C6657B89-A023-4184-86DD-540BD0318D04}" type="slidenum">
              <a:rPr lang="en-US" smtClean="0"/>
              <a:t>5</a:t>
            </a:fld>
            <a:endParaRPr lang="en-US"/>
          </a:p>
        </p:txBody>
      </p:sp>
    </p:spTree>
    <p:extLst>
      <p:ext uri="{BB962C8B-B14F-4D97-AF65-F5344CB8AC3E}">
        <p14:creationId xmlns:p14="http://schemas.microsoft.com/office/powerpoint/2010/main" val="288973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027540" y="4674924"/>
            <a:ext cx="1105794" cy="1143535"/>
          </a:xfrm>
          <a:prstGeom prst="rect">
            <a:avLst/>
          </a:prstGeom>
        </p:spPr>
      </p:pic>
      <p:sp>
        <p:nvSpPr>
          <p:cNvPr id="3" name="Subtitle 2"/>
          <p:cNvSpPr>
            <a:spLocks noGrp="1"/>
          </p:cNvSpPr>
          <p:nvPr>
            <p:ph type="subTitle" idx="1"/>
          </p:nvPr>
        </p:nvSpPr>
        <p:spPr>
          <a:xfrm>
            <a:off x="331904" y="-566443"/>
            <a:ext cx="8793156" cy="3390563"/>
          </a:xfrm>
        </p:spPr>
        <p:txBody>
          <a:bodyPr>
            <a:normAutofit fontScale="77500" lnSpcReduction="20000"/>
          </a:bodyPr>
          <a:lstStyle/>
          <a:p>
            <a:endParaRPr lang="en-US" dirty="0"/>
          </a:p>
          <a:p>
            <a:endParaRPr lang="en-US" dirty="0"/>
          </a:p>
          <a:p>
            <a:endParaRPr lang="en-US" sz="3600" b="1" i="1" dirty="0"/>
          </a:p>
          <a:p>
            <a:r>
              <a:rPr lang="en-US" sz="5800" b="1" i="1" dirty="0" smtClean="0">
                <a:solidFill>
                  <a:srgbClr val="C00000"/>
                </a:solidFill>
              </a:rPr>
              <a:t>M</a:t>
            </a:r>
            <a:r>
              <a:rPr lang="en-US" sz="5800" i="1" dirty="0" smtClean="0">
                <a:solidFill>
                  <a:srgbClr val="C00000"/>
                </a:solidFill>
              </a:rPr>
              <a:t>achine-Learning </a:t>
            </a:r>
            <a:r>
              <a:rPr lang="en-US" sz="5800" b="1" i="1" dirty="0" smtClean="0">
                <a:solidFill>
                  <a:srgbClr val="C00000"/>
                </a:solidFill>
              </a:rPr>
              <a:t>O</a:t>
            </a:r>
            <a:r>
              <a:rPr lang="en-US" sz="5800" i="1" dirty="0" smtClean="0">
                <a:solidFill>
                  <a:srgbClr val="C00000"/>
                </a:solidFill>
              </a:rPr>
              <a:t>ptimized </a:t>
            </a:r>
          </a:p>
          <a:p>
            <a:r>
              <a:rPr lang="en-US" sz="5800" b="1" i="1" dirty="0" smtClean="0">
                <a:solidFill>
                  <a:srgbClr val="C00000"/>
                </a:solidFill>
              </a:rPr>
              <a:t>D</a:t>
            </a:r>
            <a:r>
              <a:rPr lang="en-US" sz="5800" i="1" dirty="0" smtClean="0">
                <a:solidFill>
                  <a:srgbClr val="C00000"/>
                </a:solidFill>
              </a:rPr>
              <a:t>esign of </a:t>
            </a:r>
            <a:r>
              <a:rPr lang="en-US" sz="5800" b="1" i="1" dirty="0" smtClean="0">
                <a:solidFill>
                  <a:srgbClr val="C00000"/>
                </a:solidFill>
              </a:rPr>
              <a:t>E</a:t>
            </a:r>
            <a:r>
              <a:rPr lang="en-US" sz="5800" i="1" dirty="0" smtClean="0">
                <a:solidFill>
                  <a:srgbClr val="C00000"/>
                </a:solidFill>
              </a:rPr>
              <a:t>xperiments</a:t>
            </a:r>
          </a:p>
          <a:p>
            <a:r>
              <a:rPr lang="en-US" sz="7100" b="1" i="1" smtClean="0">
                <a:solidFill>
                  <a:srgbClr val="0070C0"/>
                </a:solidFill>
              </a:rPr>
              <a:t>MODE </a:t>
            </a:r>
            <a:r>
              <a:rPr lang="en-US" sz="7100" b="1" i="1">
                <a:solidFill>
                  <a:srgbClr val="0070C0"/>
                </a:solidFill>
              </a:rPr>
              <a:t>Collaboration </a:t>
            </a:r>
            <a:endParaRPr lang="en-US" sz="7100" dirty="0" smtClean="0">
              <a:solidFill>
                <a:srgbClr val="0070C0"/>
              </a:solidFill>
            </a:endParaRPr>
          </a:p>
          <a:p>
            <a:r>
              <a:rPr lang="en-US" smtClean="0">
                <a:hlinkClick r:id="rId3"/>
              </a:rPr>
              <a:t>https://mode-collaboration.github.io</a:t>
            </a:r>
            <a:endParaRPr lang="en-US" dirty="0"/>
          </a:p>
        </p:txBody>
      </p:sp>
      <p:sp>
        <p:nvSpPr>
          <p:cNvPr id="4" name="TextBox 3"/>
          <p:cNvSpPr txBox="1"/>
          <p:nvPr/>
        </p:nvSpPr>
        <p:spPr>
          <a:xfrm>
            <a:off x="463452" y="2966164"/>
            <a:ext cx="11312501" cy="3354765"/>
          </a:xfrm>
          <a:prstGeom prst="rect">
            <a:avLst/>
          </a:prstGeom>
          <a:noFill/>
        </p:spPr>
        <p:txBody>
          <a:bodyPr wrap="square" rtlCol="0">
            <a:spAutoFit/>
          </a:bodyPr>
          <a:lstStyle/>
          <a:p>
            <a:r>
              <a:rPr lang="en-US" sz="2400" smtClean="0"/>
              <a:t>A. G. Baydin</a:t>
            </a:r>
            <a:r>
              <a:rPr lang="en-US" sz="2400" baseline="30000" smtClean="0"/>
              <a:t>5</a:t>
            </a:r>
            <a:r>
              <a:rPr lang="en-US" sz="2400" smtClean="0"/>
              <a:t>, A. Boldyrev</a:t>
            </a:r>
            <a:r>
              <a:rPr lang="en-US" sz="2400" baseline="30000" smtClean="0"/>
              <a:t>4</a:t>
            </a:r>
            <a:r>
              <a:rPr lang="en-US" sz="2400" smtClean="0"/>
              <a:t>, K. Cranmer</a:t>
            </a:r>
            <a:r>
              <a:rPr lang="en-US" sz="2400" baseline="30000" smtClean="0"/>
              <a:t>8</a:t>
            </a:r>
            <a:r>
              <a:rPr lang="en-US" sz="2400" smtClean="0"/>
              <a:t>, P. de Castro Manzano</a:t>
            </a:r>
            <a:r>
              <a:rPr lang="en-US" sz="2400" baseline="30000"/>
              <a:t>1</a:t>
            </a:r>
            <a:r>
              <a:rPr lang="en-US" sz="2400" smtClean="0"/>
              <a:t>, </a:t>
            </a:r>
            <a:r>
              <a:rPr lang="en-US" sz="2400" smtClean="0">
                <a:solidFill>
                  <a:srgbClr val="C00000"/>
                </a:solidFill>
              </a:rPr>
              <a:t>T</a:t>
            </a:r>
            <a:r>
              <a:rPr lang="en-US" sz="2400">
                <a:solidFill>
                  <a:srgbClr val="C00000"/>
                </a:solidFill>
              </a:rPr>
              <a:t>. </a:t>
            </a:r>
            <a:r>
              <a:rPr lang="en-US" sz="2400" smtClean="0">
                <a:solidFill>
                  <a:srgbClr val="C00000"/>
                </a:solidFill>
              </a:rPr>
              <a:t>Dorigo</a:t>
            </a:r>
            <a:r>
              <a:rPr lang="en-US" sz="2400" baseline="30000" smtClean="0"/>
              <a:t>1</a:t>
            </a:r>
            <a:r>
              <a:rPr lang="en-US" sz="2400" smtClean="0"/>
              <a:t>, </a:t>
            </a:r>
            <a:r>
              <a:rPr lang="en-US" sz="2400" dirty="0"/>
              <a:t>C. </a:t>
            </a:r>
            <a:r>
              <a:rPr lang="en-US" sz="2400" dirty="0" smtClean="0"/>
              <a:t>Delaere</a:t>
            </a:r>
            <a:r>
              <a:rPr lang="en-US" sz="2400" baseline="30000" dirty="0" smtClean="0"/>
              <a:t>2</a:t>
            </a:r>
            <a:r>
              <a:rPr lang="en-US" sz="2400" dirty="0" smtClean="0"/>
              <a:t>, </a:t>
            </a:r>
            <a:r>
              <a:rPr lang="en-US" sz="2400" dirty="0"/>
              <a:t>D. </a:t>
            </a:r>
            <a:r>
              <a:rPr lang="en-US" sz="2400" dirty="0" smtClean="0"/>
              <a:t>Derkach</a:t>
            </a:r>
            <a:r>
              <a:rPr lang="en-US" sz="2400" baseline="30000" dirty="0" smtClean="0"/>
              <a:t>4</a:t>
            </a:r>
            <a:r>
              <a:rPr lang="en-US" sz="2400" smtClean="0"/>
              <a:t>, J</a:t>
            </a:r>
            <a:r>
              <a:rPr lang="en-US" sz="2400" dirty="0"/>
              <a:t>. </a:t>
            </a:r>
            <a:r>
              <a:rPr lang="en-US" sz="2400" dirty="0" smtClean="0"/>
              <a:t>Donini</a:t>
            </a:r>
            <a:r>
              <a:rPr lang="en-US" sz="2400" baseline="30000" dirty="0" smtClean="0"/>
              <a:t>3</a:t>
            </a:r>
            <a:r>
              <a:rPr lang="en-US" sz="2400" dirty="0" smtClean="0"/>
              <a:t>, A. Giammanco</a:t>
            </a:r>
            <a:r>
              <a:rPr lang="en-US" sz="2400" baseline="30000" dirty="0" smtClean="0"/>
              <a:t>2</a:t>
            </a:r>
            <a:r>
              <a:rPr lang="en-US" sz="2400" smtClean="0"/>
              <a:t>, J. Kieseler</a:t>
            </a:r>
            <a:r>
              <a:rPr lang="en-US" sz="2400" baseline="30000" smtClean="0"/>
              <a:t>7</a:t>
            </a:r>
            <a:r>
              <a:rPr lang="en-US" sz="2400" smtClean="0"/>
              <a:t>, G. Louppe</a:t>
            </a:r>
            <a:r>
              <a:rPr lang="en-US" sz="2400" baseline="30000" smtClean="0"/>
              <a:t>6</a:t>
            </a:r>
            <a:r>
              <a:rPr lang="en-US" sz="2400" smtClean="0"/>
              <a:t>, L</a:t>
            </a:r>
            <a:r>
              <a:rPr lang="en-US" sz="2400" dirty="0" smtClean="0"/>
              <a:t>. </a:t>
            </a:r>
            <a:r>
              <a:rPr lang="en-US" sz="2400" smtClean="0"/>
              <a:t>Layer</a:t>
            </a:r>
            <a:r>
              <a:rPr lang="en-US" sz="2400" baseline="30000" smtClean="0"/>
              <a:t>1</a:t>
            </a:r>
            <a:r>
              <a:rPr lang="en-US" sz="2400" smtClean="0"/>
              <a:t>, P. Martinez Ruiz del Arbol</a:t>
            </a:r>
            <a:r>
              <a:rPr lang="en-US" sz="2400" baseline="30000" smtClean="0"/>
              <a:t>9</a:t>
            </a:r>
            <a:r>
              <a:rPr lang="en-US" sz="2400" smtClean="0"/>
              <a:t>, F. Ratnikov</a:t>
            </a:r>
            <a:r>
              <a:rPr lang="en-US" sz="2400" baseline="30000"/>
              <a:t>4</a:t>
            </a:r>
            <a:r>
              <a:rPr lang="en-US" sz="2400" smtClean="0"/>
              <a:t>, G</a:t>
            </a:r>
            <a:r>
              <a:rPr lang="en-US" sz="2400" dirty="0" smtClean="0"/>
              <a:t>. Strong</a:t>
            </a:r>
            <a:r>
              <a:rPr lang="en-US" sz="2400" baseline="30000" dirty="0" smtClean="0"/>
              <a:t>1</a:t>
            </a:r>
            <a:r>
              <a:rPr lang="en-US" sz="2400" smtClean="0"/>
              <a:t>, M</a:t>
            </a:r>
            <a:r>
              <a:rPr lang="en-US" sz="2400" dirty="0"/>
              <a:t>. </a:t>
            </a:r>
            <a:r>
              <a:rPr lang="en-US" sz="2400" dirty="0" smtClean="0"/>
              <a:t>Tosi</a:t>
            </a:r>
            <a:r>
              <a:rPr lang="en-US" sz="2400" baseline="30000" dirty="0" smtClean="0"/>
              <a:t>1</a:t>
            </a:r>
            <a:r>
              <a:rPr lang="en-US" sz="2400" dirty="0" smtClean="0"/>
              <a:t>, A</a:t>
            </a:r>
            <a:r>
              <a:rPr lang="en-US" sz="2400" dirty="0"/>
              <a:t>. </a:t>
            </a:r>
            <a:r>
              <a:rPr lang="en-US" sz="2400" dirty="0" smtClean="0"/>
              <a:t>Ustyuzhanin</a:t>
            </a:r>
            <a:r>
              <a:rPr lang="en-US" sz="2400" baseline="30000" dirty="0" smtClean="0"/>
              <a:t>4</a:t>
            </a:r>
            <a:r>
              <a:rPr lang="en-US" sz="2400" dirty="0" smtClean="0"/>
              <a:t>, </a:t>
            </a:r>
            <a:r>
              <a:rPr lang="en-US" sz="2400" dirty="0"/>
              <a:t>P. </a:t>
            </a:r>
            <a:r>
              <a:rPr lang="en-US" sz="2400" dirty="0" smtClean="0"/>
              <a:t>Vischia</a:t>
            </a:r>
            <a:r>
              <a:rPr lang="en-US" sz="2400" baseline="30000" dirty="0" smtClean="0"/>
              <a:t>2</a:t>
            </a:r>
            <a:r>
              <a:rPr lang="en-US" sz="2400" dirty="0" smtClean="0"/>
              <a:t>, H. Yarar</a:t>
            </a:r>
            <a:r>
              <a:rPr lang="en-US" sz="2400" baseline="30000" dirty="0" smtClean="0"/>
              <a:t>1</a:t>
            </a:r>
            <a:endParaRPr lang="en-US" dirty="0"/>
          </a:p>
          <a:p>
            <a:endParaRPr lang="en-US" sz="1400" smtClean="0"/>
          </a:p>
          <a:p>
            <a:r>
              <a:rPr lang="en-US" sz="1400" smtClean="0"/>
              <a:t>1 </a:t>
            </a:r>
            <a:r>
              <a:rPr lang="en-US" sz="1400" dirty="0" smtClean="0"/>
              <a:t>INFN, </a:t>
            </a:r>
            <a:r>
              <a:rPr lang="en-US" sz="1400" dirty="0" err="1" smtClean="0"/>
              <a:t>Sezione</a:t>
            </a:r>
            <a:r>
              <a:rPr lang="en-US" sz="1400" dirty="0" smtClean="0"/>
              <a:t> di </a:t>
            </a:r>
            <a:r>
              <a:rPr lang="en-US" sz="1400" dirty="0" err="1" smtClean="0"/>
              <a:t>Padova</a:t>
            </a:r>
            <a:r>
              <a:rPr lang="en-US" sz="1400" dirty="0" smtClean="0"/>
              <a:t> (and associates from </a:t>
            </a:r>
            <a:r>
              <a:rPr lang="en-US" sz="1400" dirty="0" err="1" smtClean="0"/>
              <a:t>Padova</a:t>
            </a:r>
            <a:r>
              <a:rPr lang="en-US" sz="1400" dirty="0" smtClean="0"/>
              <a:t> and Naples Universities), Italy</a:t>
            </a:r>
          </a:p>
          <a:p>
            <a:r>
              <a:rPr lang="en-US" sz="1400" dirty="0" smtClean="0"/>
              <a:t>2 </a:t>
            </a:r>
            <a:r>
              <a:rPr lang="en-US" sz="1400" dirty="0" err="1" smtClean="0"/>
              <a:t>Université</a:t>
            </a:r>
            <a:r>
              <a:rPr lang="en-US" sz="1400" dirty="0" smtClean="0"/>
              <a:t> </a:t>
            </a:r>
            <a:r>
              <a:rPr lang="en-US" sz="1400" dirty="0" err="1" smtClean="0"/>
              <a:t>Catholique</a:t>
            </a:r>
            <a:r>
              <a:rPr lang="en-US" sz="1400" dirty="0" smtClean="0"/>
              <a:t> de Louvain, Belgium</a:t>
            </a:r>
          </a:p>
          <a:p>
            <a:r>
              <a:rPr lang="en-US" sz="1400" dirty="0" smtClean="0"/>
              <a:t>3 </a:t>
            </a:r>
            <a:r>
              <a:rPr lang="en-US" sz="1400" dirty="0" err="1" smtClean="0"/>
              <a:t>Université</a:t>
            </a:r>
            <a:r>
              <a:rPr lang="en-US" sz="1400" dirty="0" smtClean="0"/>
              <a:t> Clermont Auvergne, France</a:t>
            </a:r>
          </a:p>
          <a:p>
            <a:r>
              <a:rPr lang="en-US" sz="1400" dirty="0" smtClean="0"/>
              <a:t>4 Laboratory for big data analysis of the Higher School of Economics, </a:t>
            </a:r>
            <a:r>
              <a:rPr lang="en-US" sz="1400" smtClean="0"/>
              <a:t>Russia </a:t>
            </a:r>
          </a:p>
          <a:p>
            <a:r>
              <a:rPr lang="en-US" sz="1400" smtClean="0"/>
              <a:t>5 University of Oxford</a:t>
            </a:r>
          </a:p>
          <a:p>
            <a:r>
              <a:rPr lang="en-US" sz="1400" smtClean="0"/>
              <a:t>6 Université de Liege</a:t>
            </a:r>
          </a:p>
          <a:p>
            <a:r>
              <a:rPr lang="en-US" sz="1400" smtClean="0"/>
              <a:t>7 CERN</a:t>
            </a:r>
          </a:p>
          <a:p>
            <a:r>
              <a:rPr lang="en-US" sz="1400" smtClean="0"/>
              <a:t>8 New York University</a:t>
            </a:r>
          </a:p>
          <a:p>
            <a:r>
              <a:rPr lang="en-US" sz="1400" smtClean="0"/>
              <a:t>9 IFCA</a:t>
            </a:r>
            <a:endParaRPr lang="en-US" sz="1400" dirty="0"/>
          </a:p>
        </p:txBody>
      </p:sp>
      <p:pic>
        <p:nvPicPr>
          <p:cNvPr id="2052" name="Picture 4" descr="L'INFN CAMBIA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0559" y="5836915"/>
            <a:ext cx="1773478" cy="9842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STING OFFERS FOR H2020-MSCA-IF CALL - UCLouvain, Belgium | EURAX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7749" y="5840576"/>
            <a:ext cx="1268399" cy="95364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igher School of Economics Announces Competition to Create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818" y="5840575"/>
            <a:ext cx="739989" cy="95364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ogo UCA jpg - Université Clermont Auverg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99863" y="5840574"/>
            <a:ext cx="984579" cy="9536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new york universit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6054" y="5840574"/>
            <a:ext cx="953649" cy="953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niversity of Oxfor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7186" y="5840576"/>
            <a:ext cx="970669" cy="9706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universitè de lie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97240" y="5773676"/>
            <a:ext cx="785026" cy="10475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er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97016" y="5840574"/>
            <a:ext cx="955091" cy="9550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iris-he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55400" y="4800849"/>
            <a:ext cx="1234353" cy="92859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13"/>
          <a:stretch>
            <a:fillRect/>
          </a:stretch>
        </p:blipFill>
        <p:spPr>
          <a:xfrm>
            <a:off x="2547663" y="5782544"/>
            <a:ext cx="975134" cy="1075456"/>
          </a:xfrm>
          <a:prstGeom prst="rect">
            <a:avLst/>
          </a:prstGeom>
        </p:spPr>
      </p:pic>
      <p:pic>
        <p:nvPicPr>
          <p:cNvPr id="16" name="Picture 2" descr="https://lh5.googleusercontent.com/ATfI_TI-jjL4G-80H2J05N94UXCGWGjGEHUoyLZSNy13hvjusaSDWQfJex3ibvzObAanKGVVBbDjSamxHtdE1Rcps4s9qZ4-LFZQvheeJQVIo85JNmqZi3zgQEUMAyO6GbinA81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18037" y="254176"/>
            <a:ext cx="2764942" cy="233560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rot="20023515">
            <a:off x="3600033" y="3200504"/>
            <a:ext cx="5039338" cy="714103"/>
          </a:xfrm>
          <a:prstGeom prst="rect">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Outdated list – now 28 members</a:t>
            </a:r>
            <a:endParaRPr lang="it-IT"/>
          </a:p>
        </p:txBody>
      </p:sp>
    </p:spTree>
    <p:extLst>
      <p:ext uri="{BB962C8B-B14F-4D97-AF65-F5344CB8AC3E}">
        <p14:creationId xmlns:p14="http://schemas.microsoft.com/office/powerpoint/2010/main" val="24926595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The strategy of MODE</a:t>
            </a:r>
            <a:endParaRPr lang="it-IT" b="1">
              <a:solidFill>
                <a:srgbClr val="C00000"/>
              </a:solidFill>
            </a:endParaRPr>
          </a:p>
        </p:txBody>
      </p:sp>
      <p:sp>
        <p:nvSpPr>
          <p:cNvPr id="3" name="Segnaposto contenuto 2"/>
          <p:cNvSpPr>
            <a:spLocks noGrp="1"/>
          </p:cNvSpPr>
          <p:nvPr>
            <p:ph idx="1"/>
          </p:nvPr>
        </p:nvSpPr>
        <p:spPr>
          <a:xfrm>
            <a:off x="838200" y="1825624"/>
            <a:ext cx="10515600" cy="4788535"/>
          </a:xfrm>
        </p:spPr>
        <p:txBody>
          <a:bodyPr>
            <a:normAutofit fontScale="85000" lnSpcReduction="20000"/>
          </a:bodyPr>
          <a:lstStyle/>
          <a:p>
            <a:pPr marL="0" indent="0">
              <a:buNone/>
            </a:pPr>
            <a:r>
              <a:rPr lang="it-IT" smtClean="0"/>
              <a:t>We are fully aware that the dream of informing the design of a complex detector for a fundamental physics endeavour </a:t>
            </a:r>
            <a:r>
              <a:rPr lang="it-IT" smtClean="0"/>
              <a:t>entails </a:t>
            </a:r>
            <a:r>
              <a:rPr lang="it-IT" smtClean="0"/>
              <a:t>a walk in the </a:t>
            </a:r>
            <a:r>
              <a:rPr lang="it-IT" smtClean="0"/>
              <a:t>desert...</a:t>
            </a:r>
          </a:p>
          <a:p>
            <a:pPr marL="0" indent="0">
              <a:buNone/>
            </a:pPr>
            <a:endParaRPr lang="it-IT" smtClean="0"/>
          </a:p>
          <a:p>
            <a:pPr marL="0" indent="0">
              <a:buNone/>
            </a:pPr>
            <a:r>
              <a:rPr lang="it-IT" smtClean="0"/>
              <a:t>Yet we must start it, as in 20 years the shortcomings of having designed experiments that are misaligned with goals and information-extraction procedures will otherwise be paid dearly.</a:t>
            </a:r>
          </a:p>
          <a:p>
            <a:pPr marL="0" indent="0">
              <a:buNone/>
            </a:pPr>
            <a:r>
              <a:rPr lang="it-IT" smtClean="0">
                <a:solidFill>
                  <a:srgbClr val="0070C0"/>
                </a:solidFill>
              </a:rPr>
              <a:t>The strategy is thus to start with easy use cases</a:t>
            </a:r>
            <a:r>
              <a:rPr lang="it-IT" smtClean="0"/>
              <a:t>, where further proof may be brought of the gains of using DL architectures to parametrize the essential ingredients of the design problems</a:t>
            </a:r>
          </a:p>
          <a:p>
            <a:pPr marL="0" indent="0">
              <a:buNone/>
            </a:pPr>
            <a:r>
              <a:rPr lang="it-IT" smtClean="0"/>
              <a:t>Hopefully, we will be able to convince the community, or else, we’ll have to wait for a generation change</a:t>
            </a:r>
            <a:r>
              <a:rPr lang="it-IT" smtClean="0"/>
              <a:t>.</a:t>
            </a:r>
            <a:endParaRPr lang="it-IT" smtClean="0"/>
          </a:p>
          <a:p>
            <a:pPr marL="0" indent="0">
              <a:buNone/>
            </a:pPr>
            <a:r>
              <a:rPr lang="it-IT" smtClean="0">
                <a:solidFill>
                  <a:srgbClr val="0070C0"/>
                </a:solidFill>
              </a:rPr>
              <a:t>The important observation is that the developed architectures for optimization </a:t>
            </a:r>
            <a:r>
              <a:rPr lang="it-IT" b="1" smtClean="0">
                <a:solidFill>
                  <a:srgbClr val="0070C0"/>
                </a:solidFill>
              </a:rPr>
              <a:t>are modular</a:t>
            </a:r>
            <a:r>
              <a:rPr lang="it-IT" smtClean="0">
                <a:solidFill>
                  <a:srgbClr val="0070C0"/>
                </a:solidFill>
              </a:rPr>
              <a:t>, hence we will be able to recycle part of the work for one application when we move to the next one.</a:t>
            </a:r>
          </a:p>
          <a:p>
            <a:pPr marL="0" indent="0">
              <a:buNone/>
            </a:pPr>
            <a:endParaRPr lang="it-IT"/>
          </a:p>
          <a:p>
            <a:pPr marL="0" indent="0">
              <a:buNone/>
            </a:pPr>
            <a:endParaRPr lang="it-IT"/>
          </a:p>
        </p:txBody>
      </p:sp>
      <p:sp>
        <p:nvSpPr>
          <p:cNvPr id="4" name="Segnaposto data 3"/>
          <p:cNvSpPr>
            <a:spLocks noGrp="1"/>
          </p:cNvSpPr>
          <p:nvPr>
            <p:ph type="dt" sz="half" idx="10"/>
          </p:nvPr>
        </p:nvSpPr>
        <p:spPr/>
        <p:txBody>
          <a:bodyPr/>
          <a:lstStyle/>
          <a:p>
            <a:r>
              <a:rPr lang="it-IT" smtClean="0"/>
              <a:t>11/02/2021</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51</a:t>
            </a:fld>
            <a:endParaRPr lang="en-US"/>
          </a:p>
        </p:txBody>
      </p:sp>
      <p:sp>
        <p:nvSpPr>
          <p:cNvPr id="7" name="Segnaposto piè di pagina 6"/>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26498543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solidFill>
                  <a:srgbClr val="C00000"/>
                </a:solidFill>
              </a:rPr>
              <a:t>Status and </a:t>
            </a:r>
            <a:r>
              <a:rPr lang="en-US" b="1">
                <a:solidFill>
                  <a:srgbClr val="C00000"/>
                </a:solidFill>
              </a:rPr>
              <a:t>n</a:t>
            </a:r>
            <a:r>
              <a:rPr lang="en-US" b="1" smtClean="0">
                <a:solidFill>
                  <a:srgbClr val="C00000"/>
                </a:solidFill>
              </a:rPr>
              <a:t>ext steps</a:t>
            </a:r>
            <a:endParaRPr lang="en-US" b="1" dirty="0">
              <a:solidFill>
                <a:srgbClr val="C00000"/>
              </a:solidFill>
            </a:endParaRPr>
          </a:p>
        </p:txBody>
      </p:sp>
      <p:sp>
        <p:nvSpPr>
          <p:cNvPr id="3" name="Content Placeholder 2"/>
          <p:cNvSpPr>
            <a:spLocks noGrp="1"/>
          </p:cNvSpPr>
          <p:nvPr>
            <p:ph idx="1"/>
          </p:nvPr>
        </p:nvSpPr>
        <p:spPr>
          <a:xfrm>
            <a:off x="838199" y="1825625"/>
            <a:ext cx="5600307" cy="4697723"/>
          </a:xfrm>
        </p:spPr>
        <p:txBody>
          <a:bodyPr>
            <a:normAutofit fontScale="85000" lnSpcReduction="20000"/>
          </a:bodyPr>
          <a:lstStyle/>
          <a:p>
            <a:r>
              <a:rPr lang="en-US" smtClean="0"/>
              <a:t>An article describing the MODE program has been published last month in Nuclear Physics News International </a:t>
            </a:r>
            <a:r>
              <a:rPr lang="en-US" smtClean="0">
                <a:solidFill>
                  <a:srgbClr val="C00000"/>
                </a:solidFill>
              </a:rPr>
              <a:t>[21</a:t>
            </a:r>
            <a:r>
              <a:rPr lang="en-US" smtClean="0">
                <a:solidFill>
                  <a:srgbClr val="C00000"/>
                </a:solidFill>
              </a:rPr>
              <a:t>]</a:t>
            </a:r>
          </a:p>
          <a:p>
            <a:endParaRPr lang="en-US" smtClean="0">
              <a:solidFill>
                <a:srgbClr val="C00000"/>
              </a:solidFill>
            </a:endParaRPr>
          </a:p>
          <a:p>
            <a:r>
              <a:rPr lang="en-US" smtClean="0"/>
              <a:t>A white paper on differentiable programming for detector design optimization is being </a:t>
            </a:r>
            <a:r>
              <a:rPr lang="en-US" smtClean="0"/>
              <a:t>drafted</a:t>
            </a:r>
          </a:p>
          <a:p>
            <a:endParaRPr lang="en-US" smtClean="0"/>
          </a:p>
          <a:p>
            <a:r>
              <a:rPr lang="en-US" smtClean="0"/>
              <a:t>We </a:t>
            </a:r>
            <a:r>
              <a:rPr lang="en-US" smtClean="0"/>
              <a:t>organized a </a:t>
            </a:r>
            <a:r>
              <a:rPr lang="en-US" smtClean="0">
                <a:solidFill>
                  <a:srgbClr val="0070C0"/>
                </a:solidFill>
              </a:rPr>
              <a:t>workshop </a:t>
            </a:r>
            <a:r>
              <a:rPr lang="en-US" dirty="0" smtClean="0">
                <a:solidFill>
                  <a:srgbClr val="0070C0"/>
                </a:solidFill>
              </a:rPr>
              <a:t>on “</a:t>
            </a:r>
            <a:r>
              <a:rPr lang="en-US" i="1" dirty="0" smtClean="0">
                <a:solidFill>
                  <a:srgbClr val="0070C0"/>
                </a:solidFill>
              </a:rPr>
              <a:t>Differentiable Programming for Design Optimization</a:t>
            </a:r>
            <a:r>
              <a:rPr lang="en-US" smtClean="0">
                <a:solidFill>
                  <a:srgbClr val="0070C0"/>
                </a:solidFill>
              </a:rPr>
              <a:t>” </a:t>
            </a:r>
            <a:r>
              <a:rPr lang="en-US" smtClean="0"/>
              <a:t>on September 6-8 2021 in Louvain-la-Neuve, </a:t>
            </a:r>
            <a:r>
              <a:rPr lang="en-US" smtClean="0"/>
              <a:t>which allowed interested </a:t>
            </a:r>
            <a:r>
              <a:rPr lang="en-US" dirty="0" smtClean="0"/>
              <a:t>scientists to join and discuss together the means and the </a:t>
            </a:r>
            <a:r>
              <a:rPr lang="en-US" smtClean="0"/>
              <a:t>possible </a:t>
            </a:r>
            <a:r>
              <a:rPr lang="en-US" smtClean="0"/>
              <a:t>applications</a:t>
            </a:r>
          </a:p>
          <a:p>
            <a:endParaRPr lang="en-US" smtClean="0"/>
          </a:p>
          <a:p>
            <a:pPr marL="0" indent="0">
              <a:buNone/>
            </a:pPr>
            <a:endParaRPr lang="en-US" dirty="0" smtClean="0"/>
          </a:p>
          <a:p>
            <a:pPr marL="0" indent="0">
              <a:buNone/>
            </a:pPr>
            <a:endParaRPr lang="en-US" dirty="0"/>
          </a:p>
        </p:txBody>
      </p:sp>
      <p:pic>
        <p:nvPicPr>
          <p:cNvPr id="9" name="Immagine 8"/>
          <p:cNvPicPr>
            <a:picLocks noChangeAspect="1"/>
          </p:cNvPicPr>
          <p:nvPr/>
        </p:nvPicPr>
        <p:blipFill>
          <a:blip r:embed="rId2"/>
          <a:stretch>
            <a:fillRect/>
          </a:stretch>
        </p:blipFill>
        <p:spPr>
          <a:xfrm>
            <a:off x="6749834" y="65109"/>
            <a:ext cx="5442166" cy="6792891"/>
          </a:xfrm>
          <a:prstGeom prst="rect">
            <a:avLst/>
          </a:prstGeom>
        </p:spPr>
      </p:pic>
      <p:sp>
        <p:nvSpPr>
          <p:cNvPr id="4" name="Segnaposto data 3"/>
          <p:cNvSpPr>
            <a:spLocks noGrp="1"/>
          </p:cNvSpPr>
          <p:nvPr>
            <p:ph type="dt" sz="half" idx="10"/>
          </p:nvPr>
        </p:nvSpPr>
        <p:spPr/>
        <p:txBody>
          <a:bodyPr/>
          <a:lstStyle/>
          <a:p>
            <a:r>
              <a:rPr lang="it-IT" smtClean="0"/>
              <a:t>11/02/2021</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52</a:t>
            </a:fld>
            <a:endParaRPr lang="en-US"/>
          </a:p>
        </p:txBody>
      </p:sp>
    </p:spTree>
    <p:extLst>
      <p:ext uri="{BB962C8B-B14F-4D97-AF65-F5344CB8AC3E}">
        <p14:creationId xmlns:p14="http://schemas.microsoft.com/office/powerpoint/2010/main" val="7967032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NPNI article</a:t>
            </a:r>
            <a:endParaRPr lang="it-IT" b="1">
              <a:solidFill>
                <a:srgbClr val="C00000"/>
              </a:solidFill>
            </a:endParaRPr>
          </a:p>
        </p:txBody>
      </p:sp>
      <p:sp>
        <p:nvSpPr>
          <p:cNvPr id="3" name="Segnaposto contenuto 2"/>
          <p:cNvSpPr>
            <a:spLocks noGrp="1"/>
          </p:cNvSpPr>
          <p:nvPr>
            <p:ph idx="1"/>
          </p:nvPr>
        </p:nvSpPr>
        <p:spPr>
          <a:xfrm>
            <a:off x="838200" y="1825625"/>
            <a:ext cx="4450237" cy="4351338"/>
          </a:xfrm>
        </p:spPr>
        <p:txBody>
          <a:bodyPr/>
          <a:lstStyle/>
          <a:p>
            <a:pPr marL="0" indent="0">
              <a:buNone/>
            </a:pPr>
            <a:r>
              <a:rPr lang="it-IT" smtClean="0"/>
              <a:t>A short «advertising» article describing the plans of the MODE collaboration has been published in Nuclear Physics News International (paper version out this fall, already available online</a:t>
            </a:r>
            <a:r>
              <a:rPr lang="en-US">
                <a:solidFill>
                  <a:srgbClr val="C00000"/>
                </a:solidFill>
              </a:rPr>
              <a:t>[21</a:t>
            </a:r>
            <a:r>
              <a:rPr lang="en-US" smtClean="0">
                <a:solidFill>
                  <a:srgbClr val="C00000"/>
                </a:solidFill>
              </a:rPr>
              <a:t>]</a:t>
            </a:r>
            <a:r>
              <a:rPr lang="it-IT" smtClean="0"/>
              <a:t>)</a:t>
            </a:r>
            <a:endParaRPr lang="it-IT"/>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53</a:t>
            </a:fld>
            <a:endParaRPr lang="en-US"/>
          </a:p>
        </p:txBody>
      </p:sp>
      <p:pic>
        <p:nvPicPr>
          <p:cNvPr id="7" name="Immagine 6"/>
          <p:cNvPicPr>
            <a:picLocks noChangeAspect="1"/>
          </p:cNvPicPr>
          <p:nvPr/>
        </p:nvPicPr>
        <p:blipFill>
          <a:blip r:embed="rId2"/>
          <a:stretch>
            <a:fillRect/>
          </a:stretch>
        </p:blipFill>
        <p:spPr>
          <a:xfrm>
            <a:off x="5929460" y="365126"/>
            <a:ext cx="6093462" cy="6053222"/>
          </a:xfrm>
          <a:prstGeom prst="rect">
            <a:avLst/>
          </a:prstGeom>
        </p:spPr>
      </p:pic>
    </p:spTree>
    <p:extLst>
      <p:ext uri="{BB962C8B-B14F-4D97-AF65-F5344CB8AC3E}">
        <p14:creationId xmlns:p14="http://schemas.microsoft.com/office/powerpoint/2010/main" val="10801566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MODE and You</a:t>
            </a:r>
            <a:endParaRPr lang="it-IT" b="1">
              <a:solidFill>
                <a:srgbClr val="C00000"/>
              </a:solidFill>
            </a:endParaRPr>
          </a:p>
        </p:txBody>
      </p:sp>
      <p:sp>
        <p:nvSpPr>
          <p:cNvPr id="3" name="Segnaposto contenuto 2"/>
          <p:cNvSpPr>
            <a:spLocks noGrp="1"/>
          </p:cNvSpPr>
          <p:nvPr>
            <p:ph idx="1"/>
          </p:nvPr>
        </p:nvSpPr>
        <p:spPr>
          <a:xfrm>
            <a:off x="399287" y="1858123"/>
            <a:ext cx="7472093" cy="5167311"/>
          </a:xfrm>
        </p:spPr>
        <p:txBody>
          <a:bodyPr>
            <a:normAutofit fontScale="70000" lnSpcReduction="20000"/>
          </a:bodyPr>
          <a:lstStyle/>
          <a:p>
            <a:pPr marL="0" indent="0">
              <a:buNone/>
            </a:pPr>
            <a:r>
              <a:rPr lang="it-IT" smtClean="0"/>
              <a:t>If you are doing experimental research in HEP, astro-HEP, neutrino physics, or high-energy nuclear physics, or if you are working at spin-offs involving, </a:t>
            </a:r>
            <a:r>
              <a:rPr lang="it-IT" i="1" smtClean="0"/>
              <a:t>e.g.,</a:t>
            </a:r>
            <a:r>
              <a:rPr lang="it-IT" smtClean="0"/>
              <a:t> muon tomography, hadron therapy, or other endeavours which operate with instruments that extract information from the interaction of energetic radiation with matter, </a:t>
            </a:r>
            <a:r>
              <a:rPr lang="it-IT" smtClean="0">
                <a:solidFill>
                  <a:srgbClr val="0070C0"/>
                </a:solidFill>
              </a:rPr>
              <a:t>you are very likely to have a use case</a:t>
            </a:r>
            <a:r>
              <a:rPr lang="it-IT" smtClean="0"/>
              <a:t> – a system liable to benefit from a study with differentiable programming.</a:t>
            </a:r>
          </a:p>
          <a:p>
            <a:pPr marL="0" indent="0">
              <a:buNone/>
            </a:pPr>
            <a:endParaRPr lang="it-IT" smtClean="0"/>
          </a:p>
          <a:p>
            <a:pPr marL="0" indent="0">
              <a:buNone/>
            </a:pPr>
            <a:r>
              <a:rPr lang="it-IT" smtClean="0"/>
              <a:t>The idea of MODE is to bring together ML experts who are developing the interfaces for these applications, with the researchers who have problems to solve in their area of interest</a:t>
            </a:r>
          </a:p>
          <a:p>
            <a:pPr marL="0" indent="0">
              <a:buNone/>
            </a:pPr>
            <a:endParaRPr lang="it-IT" smtClean="0"/>
          </a:p>
          <a:p>
            <a:pPr marL="0" indent="0">
              <a:buNone/>
            </a:pPr>
            <a:r>
              <a:rPr lang="it-IT" smtClean="0"/>
              <a:t>We cannot offer a solution to any given problem (we lack the manpower to work on-demand), but together we may work toward it</a:t>
            </a:r>
          </a:p>
          <a:p>
            <a:pPr marL="0" indent="0">
              <a:buNone/>
            </a:pPr>
            <a:endParaRPr lang="it-IT"/>
          </a:p>
          <a:p>
            <a:pPr marL="0" indent="0">
              <a:buNone/>
            </a:pPr>
            <a:r>
              <a:rPr lang="it-IT" b="1" smtClean="0">
                <a:solidFill>
                  <a:srgbClr val="0070C0"/>
                </a:solidFill>
                <a:sym typeface="Wingdings" panose="05000000000000000000" pitchFamily="2" charset="2"/>
              </a:rPr>
              <a:t> Consider joining MODE, and bring your use case!</a:t>
            </a:r>
            <a:endParaRPr lang="it-IT" b="1" smtClean="0">
              <a:solidFill>
                <a:srgbClr val="0070C0"/>
              </a:solidFill>
            </a:endParaRPr>
          </a:p>
          <a:p>
            <a:pPr marL="0" indent="0">
              <a:buNone/>
            </a:pPr>
            <a:endParaRPr lang="it-IT"/>
          </a:p>
          <a:p>
            <a:pPr marL="0" indent="0">
              <a:buNone/>
            </a:pPr>
            <a:r>
              <a:rPr lang="it-IT" smtClean="0"/>
              <a:t> </a:t>
            </a:r>
            <a:endParaRPr lang="it-IT"/>
          </a:p>
        </p:txBody>
      </p:sp>
      <p:sp>
        <p:nvSpPr>
          <p:cNvPr id="4" name="CasellaDiTesto 3"/>
          <p:cNvSpPr txBox="1"/>
          <p:nvPr/>
        </p:nvSpPr>
        <p:spPr>
          <a:xfrm>
            <a:off x="8166755" y="1858123"/>
            <a:ext cx="3893270" cy="4524315"/>
          </a:xfrm>
          <a:prstGeom prst="rect">
            <a:avLst/>
          </a:prstGeom>
          <a:solidFill>
            <a:srgbClr val="FFC000">
              <a:alpha val="47000"/>
            </a:srgbClr>
          </a:solidFill>
        </p:spPr>
        <p:txBody>
          <a:bodyPr wrap="square" rtlCol="0">
            <a:spAutoFit/>
          </a:bodyPr>
          <a:lstStyle/>
          <a:p>
            <a:r>
              <a:rPr lang="it-IT" b="1" smtClean="0"/>
              <a:t>Do I have a use case </a:t>
            </a:r>
            <a:r>
              <a:rPr lang="it-IT" smtClean="0"/>
              <a:t>checklist:</a:t>
            </a:r>
          </a:p>
          <a:p>
            <a:endParaRPr lang="it-IT"/>
          </a:p>
          <a:p>
            <a:r>
              <a:rPr lang="it-IT" smtClean="0">
                <a:solidFill>
                  <a:srgbClr val="C00000"/>
                </a:solidFill>
              </a:rPr>
              <a:t>Are you involved in the design, assembly, or upgrade of an instrument?</a:t>
            </a:r>
          </a:p>
          <a:p>
            <a:endParaRPr lang="it-IT" smtClean="0">
              <a:solidFill>
                <a:srgbClr val="C00000"/>
              </a:solidFill>
            </a:endParaRPr>
          </a:p>
          <a:p>
            <a:r>
              <a:rPr lang="it-IT" smtClean="0">
                <a:solidFill>
                  <a:srgbClr val="C00000"/>
                </a:solidFill>
              </a:rPr>
              <a:t>Can you specify one or a set of desirable scientific goals from its use?</a:t>
            </a:r>
          </a:p>
          <a:p>
            <a:endParaRPr lang="it-IT">
              <a:solidFill>
                <a:srgbClr val="C00000"/>
              </a:solidFill>
            </a:endParaRPr>
          </a:p>
          <a:p>
            <a:r>
              <a:rPr lang="it-IT" smtClean="0">
                <a:solidFill>
                  <a:srgbClr val="C00000"/>
                </a:solidFill>
              </a:rPr>
              <a:t>Are those goals achieved through</a:t>
            </a:r>
          </a:p>
          <a:p>
            <a:r>
              <a:rPr lang="it-IT" smtClean="0">
                <a:solidFill>
                  <a:srgbClr val="C00000"/>
                </a:solidFill>
              </a:rPr>
              <a:t>information processing?</a:t>
            </a:r>
          </a:p>
          <a:p>
            <a:endParaRPr lang="it-IT" smtClean="0"/>
          </a:p>
          <a:p>
            <a:r>
              <a:rPr lang="it-IT" smtClean="0">
                <a:solidFill>
                  <a:srgbClr val="0070C0"/>
                </a:solidFill>
              </a:rPr>
              <a:t>If your answers to all are «yes», </a:t>
            </a:r>
          </a:p>
          <a:p>
            <a:r>
              <a:rPr lang="it-IT" b="1" smtClean="0">
                <a:solidFill>
                  <a:srgbClr val="0070C0"/>
                </a:solidFill>
              </a:rPr>
              <a:t>you have something to optimize </a:t>
            </a:r>
            <a:r>
              <a:rPr lang="it-IT" smtClean="0">
                <a:solidFill>
                  <a:srgbClr val="0070C0"/>
                </a:solidFill>
              </a:rPr>
              <a:t>and</a:t>
            </a:r>
          </a:p>
          <a:p>
            <a:r>
              <a:rPr lang="it-IT" smtClean="0">
                <a:solidFill>
                  <a:srgbClr val="0070C0"/>
                </a:solidFill>
              </a:rPr>
              <a:t>chances are this can’t be done </a:t>
            </a:r>
          </a:p>
          <a:p>
            <a:r>
              <a:rPr lang="it-IT" smtClean="0">
                <a:solidFill>
                  <a:srgbClr val="0070C0"/>
                </a:solidFill>
              </a:rPr>
              <a:t>without a deep learning model of</a:t>
            </a:r>
          </a:p>
          <a:p>
            <a:r>
              <a:rPr lang="it-IT" smtClean="0">
                <a:solidFill>
                  <a:srgbClr val="0070C0"/>
                </a:solidFill>
              </a:rPr>
              <a:t>the full information extraction chain.</a:t>
            </a:r>
            <a:endParaRPr lang="it-IT">
              <a:solidFill>
                <a:srgbClr val="0070C0"/>
              </a:solidFill>
            </a:endParaRPr>
          </a:p>
        </p:txBody>
      </p:sp>
      <p:sp>
        <p:nvSpPr>
          <p:cNvPr id="5" name="Segnaposto data 4"/>
          <p:cNvSpPr>
            <a:spLocks noGrp="1"/>
          </p:cNvSpPr>
          <p:nvPr>
            <p:ph type="dt" sz="half" idx="10"/>
          </p:nvPr>
        </p:nvSpPr>
        <p:spPr/>
        <p:txBody>
          <a:bodyPr/>
          <a:lstStyle/>
          <a:p>
            <a:r>
              <a:rPr lang="it-IT" smtClean="0"/>
              <a:t>11/02/2021</a:t>
            </a:r>
            <a:endParaRPr lang="en-US"/>
          </a:p>
        </p:txBody>
      </p:sp>
      <p:sp>
        <p:nvSpPr>
          <p:cNvPr id="7" name="Segnaposto numero diapositiva 6"/>
          <p:cNvSpPr>
            <a:spLocks noGrp="1"/>
          </p:cNvSpPr>
          <p:nvPr>
            <p:ph type="sldNum" sz="quarter" idx="12"/>
          </p:nvPr>
        </p:nvSpPr>
        <p:spPr/>
        <p:txBody>
          <a:bodyPr/>
          <a:lstStyle/>
          <a:p>
            <a:fld id="{C6657B89-A023-4184-86DD-540BD0318D04}" type="slidenum">
              <a:rPr lang="en-US" smtClean="0"/>
              <a:t>54</a:t>
            </a:fld>
            <a:endParaRPr lang="en-US"/>
          </a:p>
        </p:txBody>
      </p:sp>
      <p:sp>
        <p:nvSpPr>
          <p:cNvPr id="8" name="Segnaposto piè di pagina 7"/>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31734376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3614" y="2731253"/>
            <a:ext cx="10515600" cy="1325563"/>
          </a:xfrm>
        </p:spPr>
        <p:txBody>
          <a:bodyPr/>
          <a:lstStyle/>
          <a:p>
            <a:pPr algn="ctr"/>
            <a:r>
              <a:rPr lang="it-IT" b="1" smtClean="0">
                <a:solidFill>
                  <a:srgbClr val="C00000"/>
                </a:solidFill>
              </a:rPr>
              <a:t>THANK YOU FOR YOUR ATTENTION!</a:t>
            </a:r>
            <a:endParaRPr lang="it-IT" b="1">
              <a:solidFill>
                <a:srgbClr val="C00000"/>
              </a:solidFill>
            </a:endParaRPr>
          </a:p>
        </p:txBody>
      </p:sp>
      <p:sp>
        <p:nvSpPr>
          <p:cNvPr id="3" name="Segnaposto data 2"/>
          <p:cNvSpPr>
            <a:spLocks noGrp="1"/>
          </p:cNvSpPr>
          <p:nvPr>
            <p:ph type="dt" sz="half" idx="10"/>
          </p:nvPr>
        </p:nvSpPr>
        <p:spPr/>
        <p:txBody>
          <a:bodyPr/>
          <a:lstStyle/>
          <a:p>
            <a:r>
              <a:rPr lang="it-IT" smtClean="0"/>
              <a:t>11/02/2021</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55</a:t>
            </a:fld>
            <a:endParaRPr lang="en-US"/>
          </a:p>
        </p:txBody>
      </p:sp>
      <p:sp>
        <p:nvSpPr>
          <p:cNvPr id="6" name="Segnaposto piè di pagina 5"/>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40081943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1049000" cy="1325563"/>
          </a:xfrm>
        </p:spPr>
        <p:txBody>
          <a:bodyPr>
            <a:normAutofit/>
          </a:bodyPr>
          <a:lstStyle/>
          <a:p>
            <a:r>
              <a:rPr lang="en-GB" b="1" smtClean="0">
                <a:solidFill>
                  <a:srgbClr val="C00000"/>
                </a:solidFill>
              </a:rPr>
              <a:t>Four-slide </a:t>
            </a:r>
            <a:r>
              <a:rPr lang="en-GB" b="1" dirty="0" smtClean="0">
                <a:solidFill>
                  <a:srgbClr val="C00000"/>
                </a:solidFill>
              </a:rPr>
              <a:t>d</a:t>
            </a:r>
            <a:r>
              <a:rPr lang="en-GB" b="1" smtClean="0">
                <a:solidFill>
                  <a:srgbClr val="C00000"/>
                </a:solidFill>
              </a:rPr>
              <a:t>escription </a:t>
            </a:r>
            <a:r>
              <a:rPr lang="en-GB" b="1">
                <a:solidFill>
                  <a:srgbClr val="C00000"/>
                </a:solidFill>
              </a:rPr>
              <a:t>of a</a:t>
            </a:r>
            <a:r>
              <a:rPr lang="en-GB" b="1" smtClean="0">
                <a:solidFill>
                  <a:srgbClr val="C00000"/>
                </a:solidFill>
              </a:rPr>
              <a:t> </a:t>
            </a:r>
            <a:r>
              <a:rPr lang="en-GB" b="1">
                <a:solidFill>
                  <a:srgbClr val="C00000"/>
                </a:solidFill>
              </a:rPr>
              <a:t>d</a:t>
            </a:r>
            <a:r>
              <a:rPr lang="en-GB" b="1" smtClean="0">
                <a:solidFill>
                  <a:srgbClr val="C00000"/>
                </a:solidFill>
              </a:rPr>
              <a:t>ifferentiable model</a:t>
            </a:r>
            <a:br>
              <a:rPr lang="en-GB" b="1" smtClean="0">
                <a:solidFill>
                  <a:srgbClr val="C00000"/>
                </a:solidFill>
              </a:rPr>
            </a:br>
            <a:r>
              <a:rPr lang="en-GB" b="1" smtClean="0">
                <a:solidFill>
                  <a:srgbClr val="C00000"/>
                </a:solidFill>
              </a:rPr>
              <a:t>for design optimization - 1</a:t>
            </a:r>
            <a:endParaRPr lang="it-IT" b="1" dirty="0">
              <a:solidFill>
                <a:srgbClr val="C00000"/>
              </a:solidFill>
            </a:endParaRPr>
          </a:p>
        </p:txBody>
      </p:sp>
      <p:sp>
        <p:nvSpPr>
          <p:cNvPr id="3" name="Segnaposto contenuto 2"/>
          <p:cNvSpPr>
            <a:spLocks noGrp="1"/>
          </p:cNvSpPr>
          <p:nvPr>
            <p:ph idx="1"/>
          </p:nvPr>
        </p:nvSpPr>
        <p:spPr>
          <a:xfrm>
            <a:off x="838200" y="2003668"/>
            <a:ext cx="10515600" cy="4224411"/>
          </a:xfrm>
        </p:spPr>
        <p:txBody>
          <a:bodyPr>
            <a:normAutofit fontScale="85000" lnSpcReduction="20000"/>
          </a:bodyPr>
          <a:lstStyle/>
          <a:p>
            <a:pPr marL="0" indent="0">
              <a:buNone/>
            </a:pPr>
            <a:r>
              <a:rPr lang="en-GB" dirty="0" smtClean="0"/>
              <a:t>An </a:t>
            </a:r>
            <a:r>
              <a:rPr lang="en-GB" dirty="0"/>
              <a:t>end-to-end detector design optimization task can be briefly formalized in the following way</a:t>
            </a:r>
            <a:r>
              <a:rPr lang="en-GB"/>
              <a:t>. </a:t>
            </a:r>
            <a:endParaRPr lang="en-GB" smtClean="0"/>
          </a:p>
          <a:p>
            <a:pPr marL="0" indent="0">
              <a:buNone/>
            </a:pPr>
            <a:endParaRPr lang="en-GB" dirty="0" smtClean="0"/>
          </a:p>
          <a:p>
            <a:pPr marL="0" indent="0">
              <a:buNone/>
            </a:pPr>
            <a:r>
              <a:rPr lang="en-GB" dirty="0" smtClean="0"/>
              <a:t>We </a:t>
            </a:r>
            <a:r>
              <a:rPr lang="en-GB" dirty="0"/>
              <a:t>start with a simulation of the physics processes of relevance for the considered application, which generates a multi-dimensional, </a:t>
            </a:r>
            <a:r>
              <a:rPr lang="en-GB" dirty="0">
                <a:solidFill>
                  <a:srgbClr val="0070C0"/>
                </a:solidFill>
              </a:rPr>
              <a:t>stochastic</a:t>
            </a:r>
            <a:r>
              <a:rPr lang="en-GB" dirty="0"/>
              <a:t> input variable </a:t>
            </a:r>
            <a:r>
              <a:rPr lang="en-GB" b="1" dirty="0">
                <a:solidFill>
                  <a:srgbClr val="C00000"/>
                </a:solidFill>
              </a:rPr>
              <a:t>x</a:t>
            </a:r>
            <a:r>
              <a:rPr lang="en-GB" dirty="0"/>
              <a:t>, distributed with a </a:t>
            </a:r>
            <a:r>
              <a:rPr lang="en-GB"/>
              <a:t>PDF </a:t>
            </a:r>
            <a:r>
              <a:rPr lang="en-GB" b="1" smtClean="0">
                <a:solidFill>
                  <a:srgbClr val="C00000"/>
                </a:solidFill>
              </a:rPr>
              <a:t>f(x</a:t>
            </a:r>
            <a:r>
              <a:rPr lang="en-GB" b="1" dirty="0">
                <a:solidFill>
                  <a:srgbClr val="C00000"/>
                </a:solidFill>
              </a:rPr>
              <a:t>)</a:t>
            </a:r>
            <a:r>
              <a:rPr lang="en-GB" dirty="0"/>
              <a:t>. </a:t>
            </a:r>
            <a:endParaRPr lang="en-GB" dirty="0" smtClean="0"/>
          </a:p>
          <a:p>
            <a:pPr marL="0" indent="0">
              <a:buNone/>
            </a:pPr>
            <a:r>
              <a:rPr lang="en-GB" dirty="0" smtClean="0"/>
              <a:t>The </a:t>
            </a:r>
            <a:r>
              <a:rPr lang="en-GB" dirty="0"/>
              <a:t>input is turned by the simulation of the detection apparatus into sensor readouts </a:t>
            </a:r>
            <a:r>
              <a:rPr lang="en-GB" b="1" dirty="0">
                <a:solidFill>
                  <a:srgbClr val="C00000"/>
                </a:solidFill>
              </a:rPr>
              <a:t>z</a:t>
            </a:r>
            <a:r>
              <a:rPr lang="en-GB" dirty="0"/>
              <a:t> distributed with a </a:t>
            </a:r>
            <a:r>
              <a:rPr lang="en-GB"/>
              <a:t>PDF </a:t>
            </a:r>
            <a:endParaRPr lang="en-GB" smtClean="0"/>
          </a:p>
          <a:p>
            <a:pPr marL="0" indent="0">
              <a:buNone/>
            </a:pPr>
            <a:r>
              <a:rPr lang="en-GB" b="1" smtClean="0"/>
              <a:t>			</a:t>
            </a:r>
            <a:r>
              <a:rPr lang="en-GB" b="1" smtClean="0">
                <a:solidFill>
                  <a:srgbClr val="C00000"/>
                </a:solidFill>
              </a:rPr>
              <a:t>p(z|x,</a:t>
            </a:r>
            <a:r>
              <a:rPr lang="el-GR" b="1" dirty="0">
                <a:solidFill>
                  <a:srgbClr val="C00000"/>
                </a:solidFill>
              </a:rPr>
              <a:t>θ</a:t>
            </a:r>
            <a:r>
              <a:rPr lang="en-US" b="1">
                <a:solidFill>
                  <a:srgbClr val="C00000"/>
                </a:solidFill>
              </a:rPr>
              <a:t>)</a:t>
            </a:r>
            <a:r>
              <a:rPr lang="en-US"/>
              <a:t>, </a:t>
            </a:r>
            <a:endParaRPr lang="en-US" smtClean="0"/>
          </a:p>
          <a:p>
            <a:pPr marL="0" indent="0">
              <a:buNone/>
            </a:pPr>
            <a:r>
              <a:rPr lang="en-US" smtClean="0"/>
              <a:t>which </a:t>
            </a:r>
            <a:r>
              <a:rPr lang="en-US" dirty="0"/>
              <a:t>constitute the </a:t>
            </a:r>
            <a:r>
              <a:rPr lang="en-US"/>
              <a:t>observed </a:t>
            </a:r>
            <a:r>
              <a:rPr lang="en-US" smtClean="0"/>
              <a:t>low-level features </a:t>
            </a:r>
            <a:r>
              <a:rPr lang="en-US" dirty="0"/>
              <a:t>of the </a:t>
            </a:r>
            <a:r>
              <a:rPr lang="en-US" dirty="0" smtClean="0"/>
              <a:t>physical process; readouts </a:t>
            </a:r>
            <a:r>
              <a:rPr lang="en-US" b="1" dirty="0">
                <a:solidFill>
                  <a:srgbClr val="C00000"/>
                </a:solidFill>
              </a:rPr>
              <a:t>z</a:t>
            </a:r>
            <a:r>
              <a:rPr lang="en-US" dirty="0">
                <a:solidFill>
                  <a:srgbClr val="C00000"/>
                </a:solidFill>
              </a:rPr>
              <a:t> </a:t>
            </a:r>
            <a:r>
              <a:rPr lang="en-US" dirty="0"/>
              <a:t>depend through </a:t>
            </a:r>
            <a:r>
              <a:rPr lang="en-US" b="1" dirty="0">
                <a:solidFill>
                  <a:srgbClr val="C00000"/>
                </a:solidFill>
              </a:rPr>
              <a:t>p( )</a:t>
            </a:r>
            <a:r>
              <a:rPr lang="en-US" dirty="0">
                <a:solidFill>
                  <a:srgbClr val="C00000"/>
                </a:solidFill>
              </a:rPr>
              <a:t> </a:t>
            </a:r>
            <a:r>
              <a:rPr lang="en-US" dirty="0"/>
              <a:t>on parameters </a:t>
            </a:r>
            <a:r>
              <a:rPr lang="el-GR" b="1" dirty="0">
                <a:solidFill>
                  <a:srgbClr val="C00000"/>
                </a:solidFill>
              </a:rPr>
              <a:t>θ</a:t>
            </a:r>
            <a:r>
              <a:rPr lang="el-GR" dirty="0"/>
              <a:t> </a:t>
            </a:r>
            <a:r>
              <a:rPr lang="en-US" dirty="0"/>
              <a:t>that describe the physical properties of the detector and its geometry. </a:t>
            </a:r>
            <a:endParaRPr lang="en-US" dirty="0" smtClean="0"/>
          </a:p>
          <a:p>
            <a:pPr marL="0" indent="0">
              <a:buNone/>
            </a:pPr>
            <a:endParaRPr lang="it-IT" dirty="0"/>
          </a:p>
        </p:txBody>
      </p:sp>
      <p:sp>
        <p:nvSpPr>
          <p:cNvPr id="4" name="Segnaposto data 3"/>
          <p:cNvSpPr>
            <a:spLocks noGrp="1"/>
          </p:cNvSpPr>
          <p:nvPr>
            <p:ph type="dt" sz="half" idx="10"/>
          </p:nvPr>
        </p:nvSpPr>
        <p:spPr/>
        <p:txBody>
          <a:bodyPr/>
          <a:lstStyle/>
          <a:p>
            <a:r>
              <a:rPr lang="it-IT" smtClean="0"/>
              <a:t>11/02/2021</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56</a:t>
            </a:fld>
            <a:endParaRPr lang="en-US"/>
          </a:p>
        </p:txBody>
      </p:sp>
      <p:sp>
        <p:nvSpPr>
          <p:cNvPr id="7" name="Segnaposto piè di pagina 6"/>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17681912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48640" y="2116815"/>
            <a:ext cx="11226800" cy="5096785"/>
          </a:xfrm>
        </p:spPr>
        <p:txBody>
          <a:bodyPr>
            <a:normAutofit fontScale="77500" lnSpcReduction="20000"/>
          </a:bodyPr>
          <a:lstStyle/>
          <a:p>
            <a:pPr marL="0" indent="0">
              <a:buNone/>
            </a:pPr>
            <a:r>
              <a:rPr lang="en-US" dirty="0"/>
              <a:t>The observations </a:t>
            </a:r>
            <a:r>
              <a:rPr lang="en-US" b="1" dirty="0">
                <a:solidFill>
                  <a:srgbClr val="C00000"/>
                </a:solidFill>
              </a:rPr>
              <a:t>z</a:t>
            </a:r>
            <a:r>
              <a:rPr lang="en-US" dirty="0"/>
              <a:t> are used by a reconstruction model </a:t>
            </a:r>
            <a:r>
              <a:rPr lang="en-US" b="1" dirty="0">
                <a:solidFill>
                  <a:srgbClr val="C00000"/>
                </a:solidFill>
              </a:rPr>
              <a:t>R( )</a:t>
            </a:r>
            <a:r>
              <a:rPr lang="en-US" dirty="0">
                <a:solidFill>
                  <a:srgbClr val="C00000"/>
                </a:solidFill>
              </a:rPr>
              <a:t> </a:t>
            </a:r>
            <a:r>
              <a:rPr lang="en-US" dirty="0"/>
              <a:t>that produces high-level </a:t>
            </a:r>
            <a:r>
              <a:rPr lang="en-US"/>
              <a:t>features </a:t>
            </a:r>
            <a:endParaRPr lang="en-US" smtClean="0"/>
          </a:p>
          <a:p>
            <a:pPr marL="0" indent="0">
              <a:buNone/>
            </a:pPr>
            <a:r>
              <a:rPr lang="en-US" b="1"/>
              <a:t>	</a:t>
            </a:r>
            <a:r>
              <a:rPr lang="en-US" b="1" smtClean="0"/>
              <a:t>	</a:t>
            </a:r>
            <a:r>
              <a:rPr lang="el-GR" b="1" smtClean="0">
                <a:solidFill>
                  <a:srgbClr val="C00000"/>
                </a:solidFill>
              </a:rPr>
              <a:t>ζ</a:t>
            </a:r>
            <a:r>
              <a:rPr lang="en-US" b="1" dirty="0">
                <a:solidFill>
                  <a:srgbClr val="C00000"/>
                </a:solidFill>
              </a:rPr>
              <a:t>(</a:t>
            </a:r>
            <a:r>
              <a:rPr lang="el-GR" b="1" dirty="0">
                <a:solidFill>
                  <a:srgbClr val="C00000"/>
                </a:solidFill>
              </a:rPr>
              <a:t>θ</a:t>
            </a:r>
            <a:r>
              <a:rPr lang="en-US" b="1" dirty="0">
                <a:solidFill>
                  <a:srgbClr val="C00000"/>
                </a:solidFill>
              </a:rPr>
              <a:t>) = R[z,</a:t>
            </a:r>
            <a:r>
              <a:rPr lang="el-GR" b="1" dirty="0">
                <a:solidFill>
                  <a:srgbClr val="C00000"/>
                </a:solidFill>
              </a:rPr>
              <a:t>θ</a:t>
            </a:r>
            <a:r>
              <a:rPr lang="en-US" b="1" dirty="0">
                <a:solidFill>
                  <a:srgbClr val="C00000"/>
                </a:solidFill>
              </a:rPr>
              <a:t>,</a:t>
            </a:r>
            <a:r>
              <a:rPr lang="el-GR" b="1" dirty="0">
                <a:solidFill>
                  <a:srgbClr val="C00000"/>
                </a:solidFill>
              </a:rPr>
              <a:t>ν</a:t>
            </a:r>
            <a:r>
              <a:rPr lang="en-US" b="1" dirty="0">
                <a:solidFill>
                  <a:srgbClr val="C00000"/>
                </a:solidFill>
              </a:rPr>
              <a:t>(</a:t>
            </a:r>
            <a:r>
              <a:rPr lang="el-GR" b="1" dirty="0">
                <a:solidFill>
                  <a:srgbClr val="C00000"/>
                </a:solidFill>
              </a:rPr>
              <a:t>θ</a:t>
            </a:r>
            <a:r>
              <a:rPr lang="en-US" b="1">
                <a:solidFill>
                  <a:srgbClr val="C00000"/>
                </a:solidFill>
              </a:rPr>
              <a:t>)]</a:t>
            </a:r>
            <a:r>
              <a:rPr lang="en-US">
                <a:solidFill>
                  <a:srgbClr val="C00000"/>
                </a:solidFill>
              </a:rPr>
              <a:t> </a:t>
            </a:r>
            <a:endParaRPr lang="en-US" smtClean="0">
              <a:solidFill>
                <a:srgbClr val="C00000"/>
              </a:solidFill>
            </a:endParaRPr>
          </a:p>
          <a:p>
            <a:pPr marL="0" indent="0">
              <a:buNone/>
            </a:pPr>
            <a:r>
              <a:rPr lang="en-US" smtClean="0"/>
              <a:t>(</a:t>
            </a:r>
            <a:r>
              <a:rPr lang="en-US" i="1" dirty="0"/>
              <a:t>e.g.</a:t>
            </a:r>
            <a:r>
              <a:rPr lang="en-US" dirty="0"/>
              <a:t> </a:t>
            </a:r>
            <a:r>
              <a:rPr lang="en-US"/>
              <a:t>particle </a:t>
            </a:r>
            <a:r>
              <a:rPr lang="en-US" smtClean="0"/>
              <a:t>four-momenta), </a:t>
            </a:r>
            <a:r>
              <a:rPr lang="en-US" dirty="0"/>
              <a:t>by employing knowledge of the detector parameters as well as a model of the detector-driven nuisance parameters </a:t>
            </a:r>
            <a:r>
              <a:rPr lang="el-GR" b="1" dirty="0">
                <a:solidFill>
                  <a:srgbClr val="C00000"/>
                </a:solidFill>
              </a:rPr>
              <a:t>ν</a:t>
            </a:r>
            <a:r>
              <a:rPr lang="en-US" b="1" dirty="0">
                <a:solidFill>
                  <a:srgbClr val="C00000"/>
                </a:solidFill>
              </a:rPr>
              <a:t>(</a:t>
            </a:r>
            <a:r>
              <a:rPr lang="el-GR" b="1" dirty="0">
                <a:solidFill>
                  <a:srgbClr val="C00000"/>
                </a:solidFill>
              </a:rPr>
              <a:t>θ</a:t>
            </a:r>
            <a:r>
              <a:rPr lang="en-US" b="1" dirty="0">
                <a:solidFill>
                  <a:srgbClr val="C00000"/>
                </a:solidFill>
              </a:rPr>
              <a:t>)</a:t>
            </a:r>
            <a:r>
              <a:rPr lang="en-US" dirty="0"/>
              <a:t> which affect the pattern recognition task. </a:t>
            </a:r>
            <a:endParaRPr lang="en-US" dirty="0" smtClean="0"/>
          </a:p>
          <a:p>
            <a:pPr marL="0" indent="0">
              <a:buNone/>
            </a:pPr>
            <a:endParaRPr lang="en-US" dirty="0" smtClean="0"/>
          </a:p>
          <a:p>
            <a:pPr marL="0" indent="0">
              <a:buNone/>
            </a:pPr>
            <a:r>
              <a:rPr lang="en-US" dirty="0" smtClean="0"/>
              <a:t>In </a:t>
            </a:r>
            <a:r>
              <a:rPr lang="en-US" dirty="0"/>
              <a:t>turn, high-level features </a:t>
            </a:r>
            <a:r>
              <a:rPr lang="el-GR" b="1" dirty="0">
                <a:solidFill>
                  <a:srgbClr val="C00000"/>
                </a:solidFill>
              </a:rPr>
              <a:t>ζ</a:t>
            </a:r>
            <a:r>
              <a:rPr lang="en-US" b="1" dirty="0">
                <a:solidFill>
                  <a:srgbClr val="C00000"/>
                </a:solidFill>
              </a:rPr>
              <a:t>(</a:t>
            </a:r>
            <a:r>
              <a:rPr lang="el-GR" b="1" dirty="0">
                <a:solidFill>
                  <a:srgbClr val="C00000"/>
                </a:solidFill>
              </a:rPr>
              <a:t>θ</a:t>
            </a:r>
            <a:r>
              <a:rPr lang="en-US" b="1" dirty="0">
                <a:solidFill>
                  <a:srgbClr val="C00000"/>
                </a:solidFill>
              </a:rPr>
              <a:t>)</a:t>
            </a:r>
            <a:r>
              <a:rPr lang="en-US" dirty="0"/>
              <a:t> constitute the input </a:t>
            </a:r>
            <a:r>
              <a:rPr lang="en-US"/>
              <a:t>of </a:t>
            </a:r>
            <a:r>
              <a:rPr lang="en-US" smtClean="0"/>
              <a:t>a further, less dramatic, dimensionality reduction, the </a:t>
            </a:r>
            <a:r>
              <a:rPr lang="en-US" dirty="0"/>
              <a:t>data analysis step: this </a:t>
            </a:r>
            <a:r>
              <a:rPr lang="en-US"/>
              <a:t>is </a:t>
            </a:r>
            <a:r>
              <a:rPr lang="en-US" smtClean="0"/>
              <a:t>typically </a:t>
            </a:r>
            <a:r>
              <a:rPr lang="en-US" dirty="0"/>
              <a:t>performed by a classifier or </a:t>
            </a:r>
            <a:r>
              <a:rPr lang="en-US" err="1"/>
              <a:t>regressor</a:t>
            </a:r>
            <a:r>
              <a:rPr lang="en-US"/>
              <a:t> </a:t>
            </a:r>
            <a:r>
              <a:rPr lang="en-US" b="1" smtClean="0">
                <a:solidFill>
                  <a:srgbClr val="C00000"/>
                </a:solidFill>
              </a:rPr>
              <a:t>NN( </a:t>
            </a:r>
            <a:r>
              <a:rPr lang="en-US" b="1" dirty="0">
                <a:solidFill>
                  <a:srgbClr val="C00000"/>
                </a:solidFill>
              </a:rPr>
              <a:t>)</a:t>
            </a:r>
            <a:r>
              <a:rPr lang="en-US" dirty="0">
                <a:solidFill>
                  <a:srgbClr val="C00000"/>
                </a:solidFill>
              </a:rPr>
              <a:t> </a:t>
            </a:r>
            <a:r>
              <a:rPr lang="en-US" dirty="0"/>
              <a:t>powered by </a:t>
            </a:r>
            <a:r>
              <a:rPr lang="en-US"/>
              <a:t>a </a:t>
            </a:r>
            <a:r>
              <a:rPr lang="en-US" smtClean="0"/>
              <a:t>neural network. </a:t>
            </a:r>
            <a:endParaRPr lang="en-US" dirty="0" smtClean="0"/>
          </a:p>
          <a:p>
            <a:pPr marL="0" indent="0">
              <a:buNone/>
            </a:pPr>
            <a:endParaRPr lang="en-US" dirty="0" smtClean="0"/>
          </a:p>
          <a:p>
            <a:pPr marL="0" indent="0">
              <a:buNone/>
            </a:pPr>
            <a:r>
              <a:rPr lang="en-US" dirty="0" smtClean="0"/>
              <a:t>Once </a:t>
            </a:r>
            <a:r>
              <a:rPr lang="en-US" dirty="0"/>
              <a:t>properly trained for the task at hand, </a:t>
            </a:r>
            <a:r>
              <a:rPr lang="en-US"/>
              <a:t>the </a:t>
            </a:r>
            <a:r>
              <a:rPr lang="en-US" smtClean="0"/>
              <a:t>network produces </a:t>
            </a:r>
            <a:r>
              <a:rPr lang="en-US" dirty="0"/>
              <a:t>a low-dimensional summary </a:t>
            </a:r>
            <a:r>
              <a:rPr lang="en-US"/>
              <a:t>statistic </a:t>
            </a:r>
            <a:endParaRPr lang="en-US" smtClean="0"/>
          </a:p>
          <a:p>
            <a:pPr marL="0" indent="0">
              <a:buNone/>
            </a:pPr>
            <a:r>
              <a:rPr lang="en-US" b="1"/>
              <a:t>	</a:t>
            </a:r>
            <a:r>
              <a:rPr lang="en-US" b="1" smtClean="0"/>
              <a:t>	</a:t>
            </a:r>
            <a:r>
              <a:rPr lang="en-US" b="1" smtClean="0">
                <a:solidFill>
                  <a:srgbClr val="C00000"/>
                </a:solidFill>
              </a:rPr>
              <a:t>s </a:t>
            </a:r>
            <a:r>
              <a:rPr lang="en-US" b="1">
                <a:solidFill>
                  <a:srgbClr val="C00000"/>
                </a:solidFill>
              </a:rPr>
              <a:t>= </a:t>
            </a:r>
            <a:r>
              <a:rPr lang="en-US" b="1" smtClean="0">
                <a:solidFill>
                  <a:srgbClr val="C00000"/>
                </a:solidFill>
              </a:rPr>
              <a:t>NN[</a:t>
            </a:r>
            <a:r>
              <a:rPr lang="el-GR" b="1" dirty="0">
                <a:solidFill>
                  <a:srgbClr val="C00000"/>
                </a:solidFill>
              </a:rPr>
              <a:t>ζ</a:t>
            </a:r>
            <a:r>
              <a:rPr lang="en-US" b="1" dirty="0">
                <a:solidFill>
                  <a:srgbClr val="C00000"/>
                </a:solidFill>
              </a:rPr>
              <a:t>(</a:t>
            </a:r>
            <a:r>
              <a:rPr lang="el-GR" b="1" dirty="0">
                <a:solidFill>
                  <a:srgbClr val="C00000"/>
                </a:solidFill>
              </a:rPr>
              <a:t>θ</a:t>
            </a:r>
            <a:r>
              <a:rPr lang="en-US" b="1">
                <a:solidFill>
                  <a:srgbClr val="C00000"/>
                </a:solidFill>
              </a:rPr>
              <a:t>)]</a:t>
            </a:r>
            <a:r>
              <a:rPr lang="en-US">
                <a:solidFill>
                  <a:srgbClr val="C00000"/>
                </a:solidFill>
              </a:rPr>
              <a:t> </a:t>
            </a:r>
            <a:endParaRPr lang="en-US" smtClean="0">
              <a:solidFill>
                <a:srgbClr val="C00000"/>
              </a:solidFill>
            </a:endParaRPr>
          </a:p>
          <a:p>
            <a:pPr marL="0" indent="0">
              <a:buNone/>
            </a:pPr>
            <a:r>
              <a:rPr lang="en-US" smtClean="0"/>
              <a:t>with </a:t>
            </a:r>
            <a:r>
              <a:rPr lang="en-US" dirty="0"/>
              <a:t>which inference can finally be carried out to produce the desired goal of the experiment.</a:t>
            </a:r>
            <a:endParaRPr lang="it-IT" dirty="0"/>
          </a:p>
        </p:txBody>
      </p:sp>
      <p:sp>
        <p:nvSpPr>
          <p:cNvPr id="4" name="Titolo 1"/>
          <p:cNvSpPr>
            <a:spLocks noGrp="1"/>
          </p:cNvSpPr>
          <p:nvPr>
            <p:ph type="title"/>
          </p:nvPr>
        </p:nvSpPr>
        <p:spPr>
          <a:xfrm>
            <a:off x="838200" y="365125"/>
            <a:ext cx="11049000" cy="1325563"/>
          </a:xfrm>
        </p:spPr>
        <p:txBody>
          <a:bodyPr>
            <a:normAutofit/>
          </a:bodyPr>
          <a:lstStyle/>
          <a:p>
            <a:r>
              <a:rPr lang="en-GB" b="1" smtClean="0">
                <a:solidFill>
                  <a:srgbClr val="C00000"/>
                </a:solidFill>
              </a:rPr>
              <a:t>Four-slide </a:t>
            </a:r>
            <a:r>
              <a:rPr lang="en-GB" b="1" dirty="0" smtClean="0">
                <a:solidFill>
                  <a:srgbClr val="C00000"/>
                </a:solidFill>
              </a:rPr>
              <a:t>d</a:t>
            </a:r>
            <a:r>
              <a:rPr lang="en-GB" b="1" smtClean="0">
                <a:solidFill>
                  <a:srgbClr val="C00000"/>
                </a:solidFill>
              </a:rPr>
              <a:t>escription </a:t>
            </a:r>
            <a:r>
              <a:rPr lang="en-GB" b="1">
                <a:solidFill>
                  <a:srgbClr val="C00000"/>
                </a:solidFill>
              </a:rPr>
              <a:t>of a</a:t>
            </a:r>
            <a:r>
              <a:rPr lang="en-GB" b="1" smtClean="0">
                <a:solidFill>
                  <a:srgbClr val="C00000"/>
                </a:solidFill>
              </a:rPr>
              <a:t> </a:t>
            </a:r>
            <a:r>
              <a:rPr lang="en-GB" b="1">
                <a:solidFill>
                  <a:srgbClr val="C00000"/>
                </a:solidFill>
              </a:rPr>
              <a:t>d</a:t>
            </a:r>
            <a:r>
              <a:rPr lang="en-GB" b="1" smtClean="0">
                <a:solidFill>
                  <a:srgbClr val="C00000"/>
                </a:solidFill>
              </a:rPr>
              <a:t>ifferentiable model</a:t>
            </a:r>
            <a:br>
              <a:rPr lang="en-GB" b="1" smtClean="0">
                <a:solidFill>
                  <a:srgbClr val="C00000"/>
                </a:solidFill>
              </a:rPr>
            </a:br>
            <a:r>
              <a:rPr lang="en-GB" b="1" smtClean="0">
                <a:solidFill>
                  <a:srgbClr val="C00000"/>
                </a:solidFill>
              </a:rPr>
              <a:t>for design optimization - 2</a:t>
            </a:r>
            <a:endParaRPr lang="it-IT" b="1" dirty="0">
              <a:solidFill>
                <a:srgbClr val="C00000"/>
              </a:solidFill>
            </a:endParaRPr>
          </a:p>
        </p:txBody>
      </p:sp>
      <p:sp>
        <p:nvSpPr>
          <p:cNvPr id="2" name="Segnaposto data 1"/>
          <p:cNvSpPr>
            <a:spLocks noGrp="1"/>
          </p:cNvSpPr>
          <p:nvPr>
            <p:ph type="dt" sz="half" idx="10"/>
          </p:nvPr>
        </p:nvSpPr>
        <p:spPr/>
        <p:txBody>
          <a:bodyPr/>
          <a:lstStyle/>
          <a:p>
            <a:r>
              <a:rPr lang="it-IT" smtClean="0"/>
              <a:t>11/02/2021</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57</a:t>
            </a:fld>
            <a:endParaRPr lang="en-US"/>
          </a:p>
        </p:txBody>
      </p:sp>
      <p:sp>
        <p:nvSpPr>
          <p:cNvPr id="7" name="Segnaposto piè di pagina 6"/>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37557298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695960" y="1690688"/>
                <a:ext cx="10848840" cy="6217920"/>
              </a:xfrm>
            </p:spPr>
            <p:txBody>
              <a:bodyPr>
                <a:normAutofit fontScale="70000" lnSpcReduction="20000"/>
              </a:bodyPr>
              <a:lstStyle/>
              <a:p>
                <a:pPr marL="0" indent="0">
                  <a:lnSpc>
                    <a:spcPct val="120000"/>
                  </a:lnSpc>
                  <a:buNone/>
                </a:pPr>
                <a:r>
                  <a:rPr lang="en-US" dirty="0" smtClean="0"/>
                  <a:t>In general, one may formally specify the problem of identifying optimal detector parameters as that of finding estimators</a:t>
                </a:r>
                <a:r>
                  <a:rPr lang="en-US" b="1" dirty="0"/>
                  <a:t> </a:t>
                </a:r>
                <a14:m>
                  <m:oMath xmlns:m="http://schemas.openxmlformats.org/officeDocument/2006/math">
                    <m:acc>
                      <m:accPr>
                        <m:chr m:val="̂"/>
                        <m:ctrlPr>
                          <a:rPr lang="it-IT" b="1" i="1" smtClean="0">
                            <a:solidFill>
                              <a:srgbClr val="C00000"/>
                            </a:solidFill>
                            <a:latin typeface="Cambria Math" panose="02040503050406030204" pitchFamily="18" charset="0"/>
                          </a:rPr>
                        </m:ctrlPr>
                      </m:accPr>
                      <m:e>
                        <m:r>
                          <a:rPr lang="en-US" b="1" i="1" smtClean="0">
                            <a:solidFill>
                              <a:srgbClr val="C00000"/>
                            </a:solidFill>
                            <a:latin typeface="Cambria Math" panose="02040503050406030204" pitchFamily="18" charset="0"/>
                          </a:rPr>
                          <m:t>𝜽</m:t>
                        </m:r>
                      </m:e>
                    </m:acc>
                    <m:r>
                      <a:rPr lang="en-US" i="1">
                        <a:latin typeface="Cambria Math" panose="02040503050406030204" pitchFamily="18" charset="0"/>
                      </a:rPr>
                      <m:t> </m:t>
                    </m:r>
                  </m:oMath>
                </a14:m>
                <a:r>
                  <a:rPr lang="en-US" dirty="0"/>
                  <a:t>that satisfy</a:t>
                </a:r>
                <a:endParaRPr lang="it-IT" dirty="0">
                  <a:effectLst/>
                </a:endParaRPr>
              </a:p>
              <a:p>
                <a:pPr marL="0" indent="0">
                  <a:lnSpc>
                    <a:spcPct val="120000"/>
                  </a:lnSpc>
                  <a:buNone/>
                </a:pPr>
                <a14:m>
                  <m:oMathPara xmlns:m="http://schemas.openxmlformats.org/officeDocument/2006/math">
                    <m:oMathParaPr>
                      <m:jc m:val="centerGroup"/>
                    </m:oMathParaPr>
                    <m:oMath xmlns:m="http://schemas.openxmlformats.org/officeDocument/2006/math">
                      <m:acc>
                        <m:accPr>
                          <m:chr m:val="̂"/>
                          <m:ctrlPr>
                            <a:rPr lang="it-IT" b="1" i="1" smtClean="0">
                              <a:solidFill>
                                <a:srgbClr val="C00000"/>
                              </a:solidFill>
                              <a:latin typeface="Cambria Math" panose="02040503050406030204" pitchFamily="18" charset="0"/>
                            </a:rPr>
                          </m:ctrlPr>
                        </m:accPr>
                        <m:e>
                          <m:r>
                            <a:rPr lang="en-US" b="1" i="1">
                              <a:solidFill>
                                <a:srgbClr val="C00000"/>
                              </a:solidFill>
                              <a:latin typeface="Cambria Math" panose="02040503050406030204" pitchFamily="18" charset="0"/>
                            </a:rPr>
                            <m:t>𝜽</m:t>
                          </m:r>
                        </m:e>
                      </m:acc>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𝒂𝒓𝒈</m:t>
                      </m:r>
                      <m:func>
                        <m:funcPr>
                          <m:ctrlPr>
                            <a:rPr lang="it-IT" b="1" i="1">
                              <a:solidFill>
                                <a:srgbClr val="C00000"/>
                              </a:solidFill>
                              <a:latin typeface="Cambria Math" panose="02040503050406030204" pitchFamily="18" charset="0"/>
                            </a:rPr>
                          </m:ctrlPr>
                        </m:funcPr>
                        <m:fName>
                          <m:limLow>
                            <m:limLowPr>
                              <m:ctrlPr>
                                <a:rPr lang="it-IT" b="1" i="1">
                                  <a:solidFill>
                                    <a:srgbClr val="C00000"/>
                                  </a:solidFill>
                                  <a:latin typeface="Cambria Math" panose="02040503050406030204" pitchFamily="18" charset="0"/>
                                </a:rPr>
                              </m:ctrlPr>
                            </m:limLowPr>
                            <m:e>
                              <m:r>
                                <a:rPr lang="en-GB" b="1" i="1">
                                  <a:solidFill>
                                    <a:srgbClr val="C00000"/>
                                  </a:solidFill>
                                  <a:latin typeface="Cambria Math" panose="02040503050406030204" pitchFamily="18" charset="0"/>
                                </a:rPr>
                                <m:t>𝐦𝐢𝐧</m:t>
                              </m:r>
                            </m:e>
                            <m:lim>
                              <m:r>
                                <a:rPr lang="en-US" b="1" i="1">
                                  <a:solidFill>
                                    <a:srgbClr val="C00000"/>
                                  </a:solidFill>
                                  <a:latin typeface="Cambria Math" panose="02040503050406030204" pitchFamily="18" charset="0"/>
                                </a:rPr>
                                <m:t>𝜽</m:t>
                              </m:r>
                            </m:lim>
                          </m:limLow>
                        </m:fName>
                        <m:e>
                          <m:nary>
                            <m:naryPr>
                              <m:limLoc m:val="undOvr"/>
                              <m:subHide m:val="on"/>
                              <m:supHide m:val="on"/>
                              <m:ctrlPr>
                                <a:rPr lang="it-IT" b="1" i="1">
                                  <a:solidFill>
                                    <a:srgbClr val="C00000"/>
                                  </a:solidFill>
                                  <a:latin typeface="Cambria Math" panose="02040503050406030204" pitchFamily="18" charset="0"/>
                                </a:rPr>
                              </m:ctrlPr>
                            </m:naryPr>
                            <m:sub/>
                            <m:sup/>
                            <m:e>
                              <m:r>
                                <a:rPr lang="en-US" b="1" i="1">
                                  <a:solidFill>
                                    <a:srgbClr val="C00000"/>
                                  </a:solidFill>
                                  <a:latin typeface="Cambria Math" panose="02040503050406030204" pitchFamily="18" charset="0"/>
                                </a:rPr>
                                <m:t>𝑳</m:t>
                              </m:r>
                              <m:d>
                                <m:dPr>
                                  <m:begChr m:val="["/>
                                  <m:endChr m:val="]"/>
                                  <m:ctrlPr>
                                    <a:rPr lang="it-IT" b="1" i="1">
                                      <a:solidFill>
                                        <a:srgbClr val="C00000"/>
                                      </a:solidFill>
                                      <a:latin typeface="Cambria Math" panose="02040503050406030204" pitchFamily="18" charset="0"/>
                                    </a:rPr>
                                  </m:ctrlPr>
                                </m:dPr>
                                <m:e>
                                  <m:r>
                                    <a:rPr lang="it-IT" b="1" i="1" smtClean="0">
                                      <a:solidFill>
                                        <a:srgbClr val="C00000"/>
                                      </a:solidFill>
                                      <a:latin typeface="Cambria Math" panose="02040503050406030204" pitchFamily="18" charset="0"/>
                                    </a:rPr>
                                    <m:t>𝑵𝑵</m:t>
                                  </m:r>
                                  <m:d>
                                    <m:dPr>
                                      <m:ctrlPr>
                                        <a:rPr lang="it-IT" b="1" i="1">
                                          <a:solidFill>
                                            <a:srgbClr val="C00000"/>
                                          </a:solidFill>
                                          <a:latin typeface="Cambria Math" panose="02040503050406030204" pitchFamily="18" charset="0"/>
                                        </a:rPr>
                                      </m:ctrlPr>
                                    </m:dPr>
                                    <m:e>
                                      <m:r>
                                        <a:rPr lang="el-GR" b="1" i="1">
                                          <a:solidFill>
                                            <a:srgbClr val="C00000"/>
                                          </a:solidFill>
                                          <a:latin typeface="Cambria Math" panose="02040503050406030204" pitchFamily="18" charset="0"/>
                                        </a:rPr>
                                        <m:t>𝜻</m:t>
                                      </m:r>
                                    </m:e>
                                  </m:d>
                                  <m:r>
                                    <a:rPr lang="en-US" b="1" i="1">
                                      <a:solidFill>
                                        <a:srgbClr val="C00000"/>
                                      </a:solidFill>
                                      <a:latin typeface="Cambria Math" panose="02040503050406030204" pitchFamily="18" charset="0"/>
                                    </a:rPr>
                                    <m:t>,</m:t>
                                  </m:r>
                                  <m:r>
                                    <a:rPr lang="it-IT" b="1" i="1">
                                      <a:solidFill>
                                        <a:srgbClr val="C00000"/>
                                      </a:solidFill>
                                      <a:latin typeface="Cambria Math" panose="02040503050406030204" pitchFamily="18" charset="0"/>
                                    </a:rPr>
                                    <m:t>𝒄</m:t>
                                  </m:r>
                                  <m:d>
                                    <m:dPr>
                                      <m:ctrlPr>
                                        <a:rPr lang="it-IT" b="1" i="1">
                                          <a:solidFill>
                                            <a:srgbClr val="C00000"/>
                                          </a:solidFill>
                                          <a:latin typeface="Cambria Math" panose="02040503050406030204" pitchFamily="18" charset="0"/>
                                        </a:rPr>
                                      </m:ctrlPr>
                                    </m:dPr>
                                    <m:e>
                                      <m:r>
                                        <a:rPr lang="it-IT" b="1" i="1">
                                          <a:solidFill>
                                            <a:srgbClr val="C00000"/>
                                          </a:solidFill>
                                          <a:latin typeface="Cambria Math" panose="02040503050406030204" pitchFamily="18" charset="0"/>
                                        </a:rPr>
                                        <m:t>𝜽</m:t>
                                      </m:r>
                                    </m:e>
                                  </m:d>
                                </m:e>
                              </m:d>
                              <m:r>
                                <a:rPr lang="en-US" b="1" i="1">
                                  <a:solidFill>
                                    <a:srgbClr val="C00000"/>
                                  </a:solidFill>
                                  <a:latin typeface="Cambria Math" panose="02040503050406030204" pitchFamily="18" charset="0"/>
                                </a:rPr>
                                <m:t>𝒑</m:t>
                              </m:r>
                              <m:d>
                                <m:dPr>
                                  <m:ctrlPr>
                                    <a:rPr lang="it-IT" b="1" i="1">
                                      <a:solidFill>
                                        <a:srgbClr val="C00000"/>
                                      </a:solidFill>
                                      <a:latin typeface="Cambria Math" panose="02040503050406030204" pitchFamily="18" charset="0"/>
                                    </a:rPr>
                                  </m:ctrlPr>
                                </m:dPr>
                                <m:e>
                                  <m:r>
                                    <a:rPr lang="en-US" b="1" i="1">
                                      <a:solidFill>
                                        <a:srgbClr val="C00000"/>
                                      </a:solidFill>
                                      <a:latin typeface="Cambria Math" panose="02040503050406030204" pitchFamily="18" charset="0"/>
                                    </a:rPr>
                                    <m:t>𝒛</m:t>
                                  </m:r>
                                </m:e>
                                <m:e>
                                  <m:r>
                                    <a:rPr lang="en-US" b="1" i="1">
                                      <a:solidFill>
                                        <a:srgbClr val="C00000"/>
                                      </a:solidFill>
                                      <a:latin typeface="Cambria Math" panose="02040503050406030204" pitchFamily="18" charset="0"/>
                                    </a:rPr>
                                    <m:t>𝒙</m:t>
                                  </m:r>
                                  <m:r>
                                    <a:rPr lang="en-US" b="1" i="1">
                                      <a:solidFill>
                                        <a:srgbClr val="C00000"/>
                                      </a:solidFill>
                                      <a:latin typeface="Cambria Math" panose="02040503050406030204" pitchFamily="18" charset="0"/>
                                    </a:rPr>
                                    <m:t>,</m:t>
                                  </m:r>
                                  <m:r>
                                    <a:rPr lang="el-GR" b="1" i="1">
                                      <a:solidFill>
                                        <a:srgbClr val="C00000"/>
                                      </a:solidFill>
                                      <a:latin typeface="Cambria Math" panose="02040503050406030204" pitchFamily="18" charset="0"/>
                                    </a:rPr>
                                    <m:t>𝜽</m:t>
                                  </m:r>
                                </m:e>
                              </m:d>
                              <m:r>
                                <a:rPr lang="it-IT" b="1" i="1">
                                  <a:solidFill>
                                    <a:srgbClr val="C00000"/>
                                  </a:solidFill>
                                  <a:latin typeface="Cambria Math" panose="02040503050406030204" pitchFamily="18" charset="0"/>
                                </a:rPr>
                                <m:t>𝒇</m:t>
                              </m:r>
                              <m:d>
                                <m:dPr>
                                  <m:ctrlPr>
                                    <a:rPr lang="it-IT" b="1" i="1">
                                      <a:solidFill>
                                        <a:srgbClr val="C00000"/>
                                      </a:solidFill>
                                      <a:latin typeface="Cambria Math" panose="02040503050406030204" pitchFamily="18" charset="0"/>
                                    </a:rPr>
                                  </m:ctrlPr>
                                </m:dPr>
                                <m:e>
                                  <m:r>
                                    <a:rPr lang="it-IT" b="1" i="1">
                                      <a:solidFill>
                                        <a:srgbClr val="C00000"/>
                                      </a:solidFill>
                                      <a:latin typeface="Cambria Math" panose="02040503050406030204" pitchFamily="18" charset="0"/>
                                    </a:rPr>
                                    <m:t>𝒙</m:t>
                                  </m:r>
                                </m:e>
                              </m:d>
                              <m:r>
                                <a:rPr lang="it-IT" b="1" i="1">
                                  <a:solidFill>
                                    <a:srgbClr val="C00000"/>
                                  </a:solidFill>
                                  <a:latin typeface="Cambria Math" panose="02040503050406030204" pitchFamily="18" charset="0"/>
                                </a:rPr>
                                <m:t>𝒅𝒙𝒅𝒛</m:t>
                              </m:r>
                            </m:e>
                          </m:nary>
                        </m:e>
                      </m:func>
                    </m:oMath>
                  </m:oMathPara>
                </a14:m>
                <a:endParaRPr lang="it-IT" dirty="0" smtClean="0"/>
              </a:p>
              <a:p>
                <a:pPr marL="0" indent="0">
                  <a:lnSpc>
                    <a:spcPct val="120000"/>
                  </a:lnSpc>
                  <a:buNone/>
                </a:pPr>
                <a:r>
                  <a:rPr lang="en-US" b="1" smtClean="0">
                    <a:solidFill>
                      <a:srgbClr val="C00000"/>
                    </a:solidFill>
                  </a:rPr>
                  <a:t>c(</a:t>
                </a:r>
                <a:r>
                  <a:rPr lang="el-GR" b="1" dirty="0">
                    <a:solidFill>
                      <a:srgbClr val="C00000"/>
                    </a:solidFill>
                  </a:rPr>
                  <a:t>θ</a:t>
                </a:r>
                <a:r>
                  <a:rPr lang="en-US" b="1" dirty="0">
                    <a:solidFill>
                      <a:srgbClr val="C00000"/>
                    </a:solidFill>
                  </a:rPr>
                  <a:t>)</a:t>
                </a:r>
                <a:r>
                  <a:rPr lang="en-US" dirty="0"/>
                  <a:t> is a function modeling the cost of the considered detector layout of parameters </a:t>
                </a:r>
                <a:r>
                  <a:rPr lang="el-GR" b="1" dirty="0">
                    <a:solidFill>
                      <a:srgbClr val="C00000"/>
                    </a:solidFill>
                  </a:rPr>
                  <a:t>θ</a:t>
                </a:r>
                <a:r>
                  <a:rPr lang="en-US" dirty="0"/>
                  <a:t>, and the loss </a:t>
                </a:r>
                <a:r>
                  <a:rPr lang="en-US"/>
                  <a:t>function </a:t>
                </a:r>
                <a:r>
                  <a:rPr lang="en-US" b="1" smtClean="0">
                    <a:solidFill>
                      <a:srgbClr val="C00000"/>
                    </a:solidFill>
                  </a:rPr>
                  <a:t>L[NN,c</a:t>
                </a:r>
                <a:r>
                  <a:rPr lang="en-US" b="1" dirty="0">
                    <a:solidFill>
                      <a:srgbClr val="C00000"/>
                    </a:solidFill>
                  </a:rPr>
                  <a:t>]</a:t>
                </a:r>
                <a:r>
                  <a:rPr lang="en-US" dirty="0"/>
                  <a:t> is constructed to appropriately weight the result of the measurement in terms of its desirable goals, as well as to obey cost constraints and other use-case-specific limitations</a:t>
                </a:r>
                <a:r>
                  <a:rPr lang="en-US" dirty="0" smtClean="0"/>
                  <a:t>.</a:t>
                </a:r>
              </a:p>
              <a:p>
                <a:pPr marL="0" indent="0">
                  <a:lnSpc>
                    <a:spcPct val="120000"/>
                  </a:lnSpc>
                  <a:buNone/>
                </a:pPr>
                <a:r>
                  <a:rPr lang="en-US" dirty="0"/>
                  <a:t>Since in the cases of interest the PDF </a:t>
                </a:r>
                <a:r>
                  <a:rPr lang="en-US" b="1" dirty="0">
                    <a:solidFill>
                      <a:srgbClr val="C00000"/>
                    </a:solidFill>
                  </a:rPr>
                  <a:t>p(</a:t>
                </a:r>
                <a:r>
                  <a:rPr lang="en-US" b="1" dirty="0" err="1">
                    <a:solidFill>
                      <a:srgbClr val="C00000"/>
                    </a:solidFill>
                  </a:rPr>
                  <a:t>z|x</a:t>
                </a:r>
                <a:r>
                  <a:rPr lang="en-US" b="1" dirty="0">
                    <a:solidFill>
                      <a:srgbClr val="C00000"/>
                    </a:solidFill>
                  </a:rPr>
                  <a:t>,</a:t>
                </a:r>
                <a:r>
                  <a:rPr lang="el-GR" b="1" dirty="0">
                    <a:solidFill>
                      <a:srgbClr val="C00000"/>
                    </a:solidFill>
                  </a:rPr>
                  <a:t>θ</a:t>
                </a:r>
                <a:r>
                  <a:rPr lang="en-US" b="1" dirty="0">
                    <a:solidFill>
                      <a:srgbClr val="C00000"/>
                    </a:solidFill>
                  </a:rPr>
                  <a:t>)</a:t>
                </a:r>
                <a:r>
                  <a:rPr lang="en-US" dirty="0"/>
                  <a:t> is not available in closed form –the considered models are implicit–, we must rely on </a:t>
                </a:r>
                <a:r>
                  <a:rPr lang="en-US"/>
                  <a:t>forward </a:t>
                </a:r>
                <a:r>
                  <a:rPr lang="en-US" smtClean="0"/>
                  <a:t>simulation: we approximate </a:t>
                </a:r>
                <a14:m>
                  <m:oMath xmlns:m="http://schemas.openxmlformats.org/officeDocument/2006/math">
                    <m:acc>
                      <m:accPr>
                        <m:chr m:val="̂"/>
                        <m:ctrlPr>
                          <a:rPr lang="it-IT" b="1" i="1" smtClean="0">
                            <a:solidFill>
                              <a:srgbClr val="C00000"/>
                            </a:solidFill>
                            <a:latin typeface="Cambria Math" panose="02040503050406030204" pitchFamily="18" charset="0"/>
                          </a:rPr>
                        </m:ctrlPr>
                      </m:accPr>
                      <m:e>
                        <m:r>
                          <a:rPr lang="en-US" b="1" i="1">
                            <a:solidFill>
                              <a:srgbClr val="C00000"/>
                            </a:solidFill>
                            <a:latin typeface="Cambria Math" panose="02040503050406030204" pitchFamily="18" charset="0"/>
                          </a:rPr>
                          <m:t>𝜽</m:t>
                        </m:r>
                      </m:e>
                    </m:acc>
                  </m:oMath>
                </a14:m>
                <a:r>
                  <a:rPr lang="en-US" dirty="0"/>
                  <a:t> </a:t>
                </a:r>
                <a:r>
                  <a:rPr lang="en-US"/>
                  <a:t>with </a:t>
                </a:r>
                <a:r>
                  <a:rPr lang="en-US" smtClean="0"/>
                  <a:t>a sample of n events:</a:t>
                </a:r>
                <a:endParaRPr lang="en-US"/>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it-IT" b="1" i="1" smtClean="0">
                              <a:solidFill>
                                <a:srgbClr val="C00000"/>
                              </a:solidFill>
                              <a:latin typeface="Cambria Math" panose="02040503050406030204" pitchFamily="18" charset="0"/>
                            </a:rPr>
                          </m:ctrlPr>
                        </m:sSubPr>
                        <m:e>
                          <m:acc>
                            <m:accPr>
                              <m:chr m:val="̂"/>
                              <m:ctrlPr>
                                <a:rPr lang="it-IT" b="1" i="1">
                                  <a:solidFill>
                                    <a:srgbClr val="C00000"/>
                                  </a:solidFill>
                                  <a:latin typeface="Cambria Math" panose="02040503050406030204" pitchFamily="18" charset="0"/>
                                </a:rPr>
                              </m:ctrlPr>
                            </m:accPr>
                            <m:e>
                              <m:r>
                                <a:rPr lang="en-US" b="1" i="1">
                                  <a:solidFill>
                                    <a:srgbClr val="C00000"/>
                                  </a:solidFill>
                                  <a:latin typeface="Cambria Math" panose="02040503050406030204" pitchFamily="18" charset="0"/>
                                </a:rPr>
                                <m:t>𝜽</m:t>
                              </m:r>
                            </m:e>
                          </m:acc>
                        </m:e>
                        <m:sub>
                          <m:r>
                            <a:rPr lang="en-US" b="1" i="1">
                              <a:solidFill>
                                <a:srgbClr val="C00000"/>
                              </a:solidFill>
                              <a:latin typeface="Cambria Math" panose="02040503050406030204" pitchFamily="18" charset="0"/>
                            </a:rPr>
                            <m:t>𝒂</m:t>
                          </m:r>
                        </m:sub>
                      </m:sSub>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𝒂𝒓𝒈</m:t>
                      </m:r>
                      <m:func>
                        <m:funcPr>
                          <m:ctrlPr>
                            <a:rPr lang="it-IT" b="1" i="1">
                              <a:solidFill>
                                <a:srgbClr val="C00000"/>
                              </a:solidFill>
                              <a:latin typeface="Cambria Math" panose="02040503050406030204" pitchFamily="18" charset="0"/>
                            </a:rPr>
                          </m:ctrlPr>
                        </m:funcPr>
                        <m:fName>
                          <m:limLow>
                            <m:limLowPr>
                              <m:ctrlPr>
                                <a:rPr lang="it-IT" b="1" i="1">
                                  <a:solidFill>
                                    <a:srgbClr val="C00000"/>
                                  </a:solidFill>
                                  <a:latin typeface="Cambria Math" panose="02040503050406030204" pitchFamily="18" charset="0"/>
                                </a:rPr>
                              </m:ctrlPr>
                            </m:limLowPr>
                            <m:e>
                              <m:r>
                                <a:rPr lang="en-GB" b="1" i="1">
                                  <a:solidFill>
                                    <a:srgbClr val="C00000"/>
                                  </a:solidFill>
                                  <a:latin typeface="Cambria Math" panose="02040503050406030204" pitchFamily="18" charset="0"/>
                                </a:rPr>
                                <m:t>𝐦𝐢𝐧</m:t>
                              </m:r>
                            </m:e>
                            <m:lim>
                              <m:r>
                                <a:rPr lang="en-US" b="1" i="1">
                                  <a:solidFill>
                                    <a:srgbClr val="C00000"/>
                                  </a:solidFill>
                                  <a:latin typeface="Cambria Math" panose="02040503050406030204" pitchFamily="18" charset="0"/>
                                </a:rPr>
                                <m:t>𝜽</m:t>
                              </m:r>
                            </m:lim>
                          </m:limLow>
                        </m:fName>
                        <m:e>
                          <m:f>
                            <m:fPr>
                              <m:ctrlPr>
                                <a:rPr lang="it-IT" b="1" i="1">
                                  <a:solidFill>
                                    <a:srgbClr val="C00000"/>
                                  </a:solidFill>
                                  <a:latin typeface="Cambria Math" panose="02040503050406030204" pitchFamily="18" charset="0"/>
                                </a:rPr>
                              </m:ctrlPr>
                            </m:fPr>
                            <m:num>
                              <m:r>
                                <a:rPr lang="en-US" b="1" i="1">
                                  <a:solidFill>
                                    <a:srgbClr val="C00000"/>
                                  </a:solidFill>
                                  <a:latin typeface="Cambria Math" panose="02040503050406030204" pitchFamily="18" charset="0"/>
                                </a:rPr>
                                <m:t>𝟏</m:t>
                              </m:r>
                            </m:num>
                            <m:den>
                              <m:r>
                                <a:rPr lang="en-US" b="1" i="1">
                                  <a:solidFill>
                                    <a:srgbClr val="C00000"/>
                                  </a:solidFill>
                                  <a:latin typeface="Cambria Math" panose="02040503050406030204" pitchFamily="18" charset="0"/>
                                </a:rPr>
                                <m:t>𝒏</m:t>
                              </m:r>
                            </m:den>
                          </m:f>
                        </m:e>
                      </m:func>
                      <m:nary>
                        <m:naryPr>
                          <m:chr m:val="∑"/>
                          <m:limLoc m:val="undOvr"/>
                          <m:ctrlPr>
                            <a:rPr lang="it-IT" b="1" i="1">
                              <a:solidFill>
                                <a:srgbClr val="C00000"/>
                              </a:solidFill>
                              <a:latin typeface="Cambria Math" panose="02040503050406030204" pitchFamily="18" charset="0"/>
                            </a:rPr>
                          </m:ctrlPr>
                        </m:naryPr>
                        <m:sub>
                          <m:r>
                            <a:rPr lang="en-US" b="1" i="1">
                              <a:solidFill>
                                <a:srgbClr val="C00000"/>
                              </a:solidFill>
                              <a:latin typeface="Cambria Math" panose="02040503050406030204" pitchFamily="18" charset="0"/>
                            </a:rPr>
                            <m:t>𝒊</m:t>
                          </m:r>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𝟏</m:t>
                          </m:r>
                        </m:sub>
                        <m:sup>
                          <m:r>
                            <a:rPr lang="en-US" b="1" i="1">
                              <a:solidFill>
                                <a:srgbClr val="C00000"/>
                              </a:solidFill>
                              <a:latin typeface="Cambria Math" panose="02040503050406030204" pitchFamily="18" charset="0"/>
                            </a:rPr>
                            <m:t>𝒏</m:t>
                          </m:r>
                        </m:sup>
                        <m:e>
                          <m:r>
                            <a:rPr lang="en-US" b="1" i="1">
                              <a:solidFill>
                                <a:srgbClr val="C00000"/>
                              </a:solidFill>
                              <a:latin typeface="Cambria Math" panose="02040503050406030204" pitchFamily="18" charset="0"/>
                            </a:rPr>
                            <m:t>𝑳</m:t>
                          </m:r>
                          <m:d>
                            <m:dPr>
                              <m:begChr m:val="["/>
                              <m:endChr m:val="]"/>
                              <m:ctrlPr>
                                <a:rPr lang="it-IT" b="1" i="1">
                                  <a:solidFill>
                                    <a:srgbClr val="C00000"/>
                                  </a:solidFill>
                                  <a:latin typeface="Cambria Math" panose="02040503050406030204" pitchFamily="18" charset="0"/>
                                </a:rPr>
                              </m:ctrlPr>
                            </m:dPr>
                            <m:e>
                              <m:r>
                                <a:rPr lang="it-IT" b="1" i="1" smtClean="0">
                                  <a:solidFill>
                                    <a:srgbClr val="C00000"/>
                                  </a:solidFill>
                                  <a:latin typeface="Cambria Math" panose="02040503050406030204" pitchFamily="18" charset="0"/>
                                </a:rPr>
                                <m:t>𝑵𝑵</m:t>
                              </m:r>
                              <m:d>
                                <m:dPr>
                                  <m:ctrlPr>
                                    <a:rPr lang="it-IT" b="1" i="1">
                                      <a:solidFill>
                                        <a:srgbClr val="C00000"/>
                                      </a:solidFill>
                                      <a:latin typeface="Cambria Math" panose="02040503050406030204" pitchFamily="18" charset="0"/>
                                    </a:rPr>
                                  </m:ctrlPr>
                                </m:dPr>
                                <m:e>
                                  <m:r>
                                    <a:rPr lang="en-US" b="1" i="1">
                                      <a:solidFill>
                                        <a:srgbClr val="C00000"/>
                                      </a:solidFill>
                                      <a:latin typeface="Cambria Math" panose="02040503050406030204" pitchFamily="18" charset="0"/>
                                    </a:rPr>
                                    <m:t>𝑹</m:t>
                                  </m:r>
                                  <m:d>
                                    <m:dPr>
                                      <m:ctrlPr>
                                        <a:rPr lang="it-IT" b="1" i="1">
                                          <a:solidFill>
                                            <a:srgbClr val="C00000"/>
                                          </a:solidFill>
                                          <a:latin typeface="Cambria Math" panose="02040503050406030204" pitchFamily="18" charset="0"/>
                                        </a:rPr>
                                      </m:ctrlPr>
                                    </m:dPr>
                                    <m:e>
                                      <m:sSub>
                                        <m:sSubPr>
                                          <m:ctrlPr>
                                            <a:rPr lang="it-IT" b="1"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𝒛</m:t>
                                          </m:r>
                                        </m:e>
                                        <m:sub>
                                          <m:r>
                                            <a:rPr lang="en-US" b="1" i="1">
                                              <a:solidFill>
                                                <a:srgbClr val="C00000"/>
                                              </a:solidFill>
                                              <a:latin typeface="Cambria Math" panose="02040503050406030204" pitchFamily="18" charset="0"/>
                                            </a:rPr>
                                            <m:t>𝒊</m:t>
                                          </m:r>
                                        </m:sub>
                                      </m:sSub>
                                    </m:e>
                                  </m:d>
                                </m:e>
                              </m:d>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𝒄</m:t>
                              </m:r>
                              <m:d>
                                <m:dPr>
                                  <m:ctrlPr>
                                    <a:rPr lang="it-IT" b="1" i="1">
                                      <a:solidFill>
                                        <a:srgbClr val="C00000"/>
                                      </a:solidFill>
                                      <a:latin typeface="Cambria Math" panose="02040503050406030204" pitchFamily="18" charset="0"/>
                                    </a:rPr>
                                  </m:ctrlPr>
                                </m:dPr>
                                <m:e>
                                  <m:r>
                                    <a:rPr lang="en-US" b="1" i="1">
                                      <a:solidFill>
                                        <a:srgbClr val="C00000"/>
                                      </a:solidFill>
                                      <a:latin typeface="Cambria Math" panose="02040503050406030204" pitchFamily="18" charset="0"/>
                                    </a:rPr>
                                    <m:t>𝜽</m:t>
                                  </m:r>
                                </m:e>
                              </m:d>
                            </m:e>
                          </m:d>
                        </m:e>
                      </m:nary>
                    </m:oMath>
                  </m:oMathPara>
                </a14:m>
                <a:endParaRPr lang="en-US" smtClean="0"/>
              </a:p>
              <a:p>
                <a:pPr marL="0" indent="0">
                  <a:lnSpc>
                    <a:spcPct val="120000"/>
                  </a:lnSpc>
                  <a:buNone/>
                </a:pPr>
                <a:r>
                  <a:rPr lang="en-US" smtClean="0"/>
                  <a:t>where </a:t>
                </a:r>
                <a:r>
                  <a:rPr lang="en-US" b="1" dirty="0" err="1">
                    <a:solidFill>
                      <a:srgbClr val="C00000"/>
                    </a:solidFill>
                  </a:rPr>
                  <a:t>z</a:t>
                </a:r>
                <a:r>
                  <a:rPr lang="en-US" b="1" baseline="-25000" dirty="0" err="1">
                    <a:solidFill>
                      <a:srgbClr val="C00000"/>
                    </a:solidFill>
                  </a:rPr>
                  <a:t>i</a:t>
                </a:r>
                <a:r>
                  <a:rPr lang="en-US" dirty="0">
                    <a:solidFill>
                      <a:srgbClr val="C00000"/>
                    </a:solidFill>
                  </a:rPr>
                  <a:t> </a:t>
                </a:r>
                <a:r>
                  <a:rPr lang="en-US" dirty="0"/>
                  <a:t>is distributed as </a:t>
                </a:r>
                <a:r>
                  <a:rPr lang="en-US" b="1" dirty="0">
                    <a:solidFill>
                      <a:srgbClr val="C00000"/>
                    </a:solidFill>
                  </a:rPr>
                  <a:t>F(x</a:t>
                </a:r>
                <a:r>
                  <a:rPr lang="en-US" b="1" baseline="-25000" dirty="0">
                    <a:solidFill>
                      <a:srgbClr val="C00000"/>
                    </a:solidFill>
                  </a:rPr>
                  <a:t>i</a:t>
                </a:r>
                <a:r>
                  <a:rPr lang="en-US" b="1" dirty="0">
                    <a:solidFill>
                      <a:srgbClr val="C00000"/>
                    </a:solidFill>
                  </a:rPr>
                  <a:t>,</a:t>
                </a:r>
                <a:r>
                  <a:rPr lang="el-GR" b="1" dirty="0">
                    <a:solidFill>
                      <a:srgbClr val="C00000"/>
                    </a:solidFill>
                  </a:rPr>
                  <a:t>θ</a:t>
                </a:r>
                <a:r>
                  <a:rPr lang="en-US" b="1" dirty="0">
                    <a:solidFill>
                      <a:srgbClr val="C00000"/>
                    </a:solidFill>
                  </a:rPr>
                  <a:t>)</a:t>
                </a:r>
                <a:r>
                  <a:rPr lang="en-US" dirty="0"/>
                  <a:t> to emulate </a:t>
                </a:r>
                <a:r>
                  <a:rPr lang="en-US" b="1" dirty="0">
                    <a:solidFill>
                      <a:srgbClr val="C00000"/>
                    </a:solidFill>
                  </a:rPr>
                  <a:t>p(</a:t>
                </a:r>
                <a:r>
                  <a:rPr lang="en-US" b="1" dirty="0" err="1">
                    <a:solidFill>
                      <a:srgbClr val="C00000"/>
                    </a:solidFill>
                  </a:rPr>
                  <a:t>z|x</a:t>
                </a:r>
                <a:r>
                  <a:rPr lang="en-US" b="1" dirty="0">
                    <a:solidFill>
                      <a:srgbClr val="C00000"/>
                    </a:solidFill>
                  </a:rPr>
                  <a:t>,</a:t>
                </a:r>
                <a:r>
                  <a:rPr lang="el-GR" b="1" dirty="0">
                    <a:solidFill>
                      <a:srgbClr val="C00000"/>
                    </a:solidFill>
                  </a:rPr>
                  <a:t>θ</a:t>
                </a:r>
                <a:r>
                  <a:rPr lang="en-US" b="1" dirty="0">
                    <a:solidFill>
                      <a:srgbClr val="C00000"/>
                    </a:solidFill>
                  </a:rPr>
                  <a:t>)</a:t>
                </a:r>
                <a:r>
                  <a:rPr lang="en-US" dirty="0">
                    <a:solidFill>
                      <a:srgbClr val="C00000"/>
                    </a:solidFill>
                  </a:rPr>
                  <a:t> </a:t>
                </a:r>
                <a:r>
                  <a:rPr lang="en-US" dirty="0"/>
                  <a:t>as </a:t>
                </a:r>
                <a:r>
                  <a:rPr lang="en-US" b="1" dirty="0">
                    <a:solidFill>
                      <a:srgbClr val="C00000"/>
                    </a:solidFill>
                  </a:rPr>
                  <a:t>x</a:t>
                </a:r>
                <a:r>
                  <a:rPr lang="en-US" b="1" baseline="-25000" dirty="0">
                    <a:solidFill>
                      <a:srgbClr val="C00000"/>
                    </a:solidFill>
                  </a:rPr>
                  <a:t>i</a:t>
                </a:r>
                <a:r>
                  <a:rPr lang="en-US" dirty="0"/>
                  <a:t> is sampled from its PDF </a:t>
                </a:r>
                <a:r>
                  <a:rPr lang="en-US" b="1" dirty="0">
                    <a:solidFill>
                      <a:srgbClr val="C00000"/>
                    </a:solidFill>
                  </a:rPr>
                  <a:t>f( )</a:t>
                </a:r>
                <a:r>
                  <a:rPr lang="en-US" dirty="0">
                    <a:solidFill>
                      <a:srgbClr val="C00000"/>
                    </a:solidFill>
                  </a:rPr>
                  <a:t> </a:t>
                </a:r>
                <a:r>
                  <a:rPr lang="en-US" dirty="0"/>
                  <a:t>by the simulator. One may thus obtain an estimate of the loss function and the detector parameters which minimize it. </a:t>
                </a:r>
                <a:endParaRPr lang="en-US" dirty="0" smtClean="0"/>
              </a:p>
              <a:p>
                <a:pPr marL="0" indent="0">
                  <a:buNone/>
                </a:pPr>
                <a:endParaRPr lang="it-IT" dirty="0">
                  <a:effectLst/>
                </a:endParaRPr>
              </a:p>
              <a:p>
                <a:pPr marL="0" indent="0">
                  <a:buNone/>
                </a:pPr>
                <a:endParaRPr lang="it-IT" dirty="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695960" y="1690688"/>
                <a:ext cx="10848840" cy="6217920"/>
              </a:xfrm>
              <a:blipFill>
                <a:blip r:embed="rId2"/>
                <a:stretch>
                  <a:fillRect l="-562" t="-490"/>
                </a:stretch>
              </a:blipFill>
            </p:spPr>
            <p:txBody>
              <a:bodyPr/>
              <a:lstStyle/>
              <a:p>
                <a:r>
                  <a:rPr lang="it-IT">
                    <a:noFill/>
                  </a:rPr>
                  <a:t> </a:t>
                </a:r>
              </a:p>
            </p:txBody>
          </p:sp>
        </mc:Fallback>
      </mc:AlternateContent>
      <p:sp>
        <p:nvSpPr>
          <p:cNvPr id="4" name="Titolo 1"/>
          <p:cNvSpPr>
            <a:spLocks noGrp="1"/>
          </p:cNvSpPr>
          <p:nvPr>
            <p:ph type="title"/>
          </p:nvPr>
        </p:nvSpPr>
        <p:spPr>
          <a:xfrm>
            <a:off x="838200" y="365125"/>
            <a:ext cx="11049000" cy="1325563"/>
          </a:xfrm>
        </p:spPr>
        <p:txBody>
          <a:bodyPr>
            <a:normAutofit/>
          </a:bodyPr>
          <a:lstStyle/>
          <a:p>
            <a:r>
              <a:rPr lang="en-GB" b="1" smtClean="0">
                <a:solidFill>
                  <a:srgbClr val="C00000"/>
                </a:solidFill>
              </a:rPr>
              <a:t>Four-slide </a:t>
            </a:r>
            <a:r>
              <a:rPr lang="en-GB" b="1" dirty="0" smtClean="0">
                <a:solidFill>
                  <a:srgbClr val="C00000"/>
                </a:solidFill>
              </a:rPr>
              <a:t>d</a:t>
            </a:r>
            <a:r>
              <a:rPr lang="en-GB" b="1" smtClean="0">
                <a:solidFill>
                  <a:srgbClr val="C00000"/>
                </a:solidFill>
              </a:rPr>
              <a:t>escription </a:t>
            </a:r>
            <a:r>
              <a:rPr lang="en-GB" b="1">
                <a:solidFill>
                  <a:srgbClr val="C00000"/>
                </a:solidFill>
              </a:rPr>
              <a:t>of a</a:t>
            </a:r>
            <a:r>
              <a:rPr lang="en-GB" b="1" smtClean="0">
                <a:solidFill>
                  <a:srgbClr val="C00000"/>
                </a:solidFill>
              </a:rPr>
              <a:t> </a:t>
            </a:r>
            <a:r>
              <a:rPr lang="en-GB" b="1">
                <a:solidFill>
                  <a:srgbClr val="C00000"/>
                </a:solidFill>
              </a:rPr>
              <a:t>d</a:t>
            </a:r>
            <a:r>
              <a:rPr lang="en-GB" b="1" smtClean="0">
                <a:solidFill>
                  <a:srgbClr val="C00000"/>
                </a:solidFill>
              </a:rPr>
              <a:t>ifferentiable model</a:t>
            </a:r>
            <a:br>
              <a:rPr lang="en-GB" b="1" smtClean="0">
                <a:solidFill>
                  <a:srgbClr val="C00000"/>
                </a:solidFill>
              </a:rPr>
            </a:br>
            <a:r>
              <a:rPr lang="en-GB" b="1" smtClean="0">
                <a:solidFill>
                  <a:srgbClr val="C00000"/>
                </a:solidFill>
              </a:rPr>
              <a:t>for design optimization - 3</a:t>
            </a:r>
            <a:endParaRPr lang="it-IT" b="1" dirty="0">
              <a:solidFill>
                <a:srgbClr val="C00000"/>
              </a:solidFill>
            </a:endParaRPr>
          </a:p>
        </p:txBody>
      </p:sp>
      <p:sp>
        <p:nvSpPr>
          <p:cNvPr id="2" name="Segnaposto data 1"/>
          <p:cNvSpPr>
            <a:spLocks noGrp="1"/>
          </p:cNvSpPr>
          <p:nvPr>
            <p:ph type="dt" sz="half" idx="10"/>
          </p:nvPr>
        </p:nvSpPr>
        <p:spPr/>
        <p:txBody>
          <a:bodyPr/>
          <a:lstStyle/>
          <a:p>
            <a:r>
              <a:rPr lang="it-IT" smtClean="0"/>
              <a:t>11/02/2021</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58</a:t>
            </a:fld>
            <a:endParaRPr lang="en-US"/>
          </a:p>
        </p:txBody>
      </p:sp>
      <p:sp>
        <p:nvSpPr>
          <p:cNvPr id="7" name="Segnaposto piè di pagina 6"/>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7339856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973813" y="1788160"/>
                <a:ext cx="10544379" cy="5151120"/>
              </a:xfrm>
            </p:spPr>
            <p:txBody>
              <a:bodyPr>
                <a:normAutofit fontScale="70000" lnSpcReduction="20000"/>
              </a:bodyPr>
              <a:lstStyle/>
              <a:p>
                <a:pPr marL="0" indent="0">
                  <a:lnSpc>
                    <a:spcPct val="120000"/>
                  </a:lnSpc>
                  <a:buNone/>
                </a:pPr>
                <a:r>
                  <a:rPr lang="en-US" dirty="0" smtClean="0"/>
                  <a:t>It has </a:t>
                </a:r>
                <a:r>
                  <a:rPr lang="en-US" smtClean="0"/>
                  <a:t>been shown </a:t>
                </a:r>
                <a:r>
                  <a:rPr lang="en-US"/>
                  <a:t>how </a:t>
                </a:r>
                <a:r>
                  <a:rPr lang="en-US" smtClean="0"/>
                  <a:t>in applications such as those of our interest it </a:t>
                </a:r>
                <a:r>
                  <a:rPr lang="en-US" dirty="0"/>
                  <a:t>is viable to approximate the non-differentiable stochastic simulator </a:t>
                </a:r>
                <a:r>
                  <a:rPr lang="en-US" b="1" dirty="0">
                    <a:solidFill>
                      <a:srgbClr val="C00000"/>
                    </a:solidFill>
                  </a:rPr>
                  <a:t>F( )</a:t>
                </a:r>
                <a:r>
                  <a:rPr lang="en-US" dirty="0"/>
                  <a:t> with a local surrogate model</a:t>
                </a:r>
                <a:r>
                  <a:rPr lang="en-US"/>
                  <a:t>, </a:t>
                </a:r>
                <a:endParaRPr lang="en-US" smtClean="0"/>
              </a:p>
              <a:p>
                <a:pPr marL="0" indent="0">
                  <a:lnSpc>
                    <a:spcPct val="120000"/>
                  </a:lnSpc>
                  <a:buNone/>
                </a:pPr>
                <a:r>
                  <a:rPr lang="en-US" b="1"/>
                  <a:t>	</a:t>
                </a:r>
                <a:r>
                  <a:rPr lang="en-US" b="1" smtClean="0"/>
                  <a:t>		</a:t>
                </a:r>
                <a:r>
                  <a:rPr lang="en-US" b="1" smtClean="0">
                    <a:solidFill>
                      <a:srgbClr val="C00000"/>
                    </a:solidFill>
                  </a:rPr>
                  <a:t>z </a:t>
                </a:r>
                <a:r>
                  <a:rPr lang="en-US" b="1" dirty="0">
                    <a:solidFill>
                      <a:srgbClr val="C00000"/>
                    </a:solidFill>
                  </a:rPr>
                  <a:t>= S(</a:t>
                </a:r>
                <a:r>
                  <a:rPr lang="en-US" b="1" dirty="0" err="1">
                    <a:solidFill>
                      <a:srgbClr val="C00000"/>
                    </a:solidFill>
                  </a:rPr>
                  <a:t>y,x</a:t>
                </a:r>
                <a:r>
                  <a:rPr lang="en-US" b="1" dirty="0">
                    <a:solidFill>
                      <a:srgbClr val="C00000"/>
                    </a:solidFill>
                  </a:rPr>
                  <a:t>,</a:t>
                </a:r>
                <a:r>
                  <a:rPr lang="el-GR" b="1" dirty="0">
                    <a:solidFill>
                      <a:srgbClr val="C00000"/>
                    </a:solidFill>
                  </a:rPr>
                  <a:t>θ</a:t>
                </a:r>
                <a:r>
                  <a:rPr lang="en-US" b="1">
                    <a:solidFill>
                      <a:srgbClr val="C00000"/>
                    </a:solidFill>
                  </a:rPr>
                  <a:t>)</a:t>
                </a:r>
                <a:r>
                  <a:rPr lang="en-US"/>
                  <a:t>, </a:t>
                </a:r>
                <a:endParaRPr lang="en-US" smtClean="0"/>
              </a:p>
              <a:p>
                <a:pPr marL="0" indent="0">
                  <a:lnSpc>
                    <a:spcPct val="120000"/>
                  </a:lnSpc>
                  <a:buNone/>
                </a:pPr>
                <a:r>
                  <a:rPr lang="en-US" smtClean="0"/>
                  <a:t>that </a:t>
                </a:r>
                <a:r>
                  <a:rPr lang="en-US" dirty="0"/>
                  <a:t>depends on a parameter </a:t>
                </a:r>
                <a:r>
                  <a:rPr lang="en-US" b="1" dirty="0">
                    <a:solidFill>
                      <a:srgbClr val="C00000"/>
                    </a:solidFill>
                  </a:rPr>
                  <a:t>y</a:t>
                </a:r>
                <a:r>
                  <a:rPr lang="en-US" dirty="0"/>
                  <a:t> describing the stochastic variation of the approximated distribution</a:t>
                </a:r>
                <a:r>
                  <a:rPr lang="en-US" dirty="0">
                    <a:solidFill>
                      <a:srgbClr val="C00000"/>
                    </a:solidFill>
                  </a:rPr>
                  <a:t>[49]</a:t>
                </a:r>
                <a:r>
                  <a:rPr lang="en-US" dirty="0"/>
                  <a:t>. This allows to descend to the minimum of the approximated loss </a:t>
                </a:r>
                <a14:m>
                  <m:oMath xmlns:m="http://schemas.openxmlformats.org/officeDocument/2006/math">
                    <m:acc>
                      <m:accPr>
                        <m:chr m:val="̂"/>
                        <m:ctrlPr>
                          <a:rPr lang="it-IT" b="1" i="1">
                            <a:latin typeface="Cambria Math" panose="02040503050406030204" pitchFamily="18" charset="0"/>
                          </a:rPr>
                        </m:ctrlPr>
                      </m:accPr>
                      <m:e>
                        <m:r>
                          <a:rPr lang="en-US" b="1" i="1" smtClean="0">
                            <a:solidFill>
                              <a:srgbClr val="C00000"/>
                            </a:solidFill>
                            <a:latin typeface="Cambria Math" panose="02040503050406030204" pitchFamily="18" charset="0"/>
                          </a:rPr>
                          <m:t>𝑳</m:t>
                        </m:r>
                        <m:r>
                          <a:rPr lang="en-US" b="1" i="1" smtClean="0">
                            <a:solidFill>
                              <a:srgbClr val="C00000"/>
                            </a:solidFill>
                            <a:latin typeface="Cambria Math" panose="02040503050406030204" pitchFamily="18" charset="0"/>
                          </a:rPr>
                          <m:t>(</m:t>
                        </m:r>
                        <m:r>
                          <a:rPr lang="en-US" b="1" i="1" smtClean="0">
                            <a:solidFill>
                              <a:srgbClr val="C00000"/>
                            </a:solidFill>
                            <a:latin typeface="Cambria Math" panose="02040503050406030204" pitchFamily="18" charset="0"/>
                          </a:rPr>
                          <m:t>𝒛</m:t>
                        </m:r>
                        <m:r>
                          <a:rPr lang="en-US" b="1" i="1" smtClean="0">
                            <a:solidFill>
                              <a:srgbClr val="C00000"/>
                            </a:solidFill>
                            <a:latin typeface="Cambria Math" panose="02040503050406030204" pitchFamily="18" charset="0"/>
                          </a:rPr>
                          <m:t>)</m:t>
                        </m:r>
                      </m:e>
                    </m:acc>
                  </m:oMath>
                </a14:m>
                <a:r>
                  <a:rPr lang="en-US" b="1" dirty="0"/>
                  <a:t> </a:t>
                </a:r>
                <a:r>
                  <a:rPr lang="en-US" dirty="0"/>
                  <a:t>by following its </a:t>
                </a:r>
                <a:r>
                  <a:rPr lang="en-US"/>
                  <a:t>surrogate </a:t>
                </a:r>
                <a:r>
                  <a:rPr lang="en-US" smtClean="0"/>
                  <a:t>gradient</a:t>
                </a:r>
                <a:endParaRPr lang="it-IT" dirty="0"/>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it-IT" b="1" i="1" smtClean="0">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m:t>
                          </m:r>
                        </m:e>
                        <m:sub>
                          <m:r>
                            <a:rPr lang="en-US" b="1" i="1">
                              <a:solidFill>
                                <a:srgbClr val="C00000"/>
                              </a:solidFill>
                              <a:latin typeface="Cambria Math" panose="02040503050406030204" pitchFamily="18" charset="0"/>
                            </a:rPr>
                            <m:t>𝜽</m:t>
                          </m:r>
                        </m:sub>
                      </m:sSub>
                      <m:acc>
                        <m:accPr>
                          <m:chr m:val="̂"/>
                          <m:ctrlPr>
                            <a:rPr lang="it-IT" b="1" i="1">
                              <a:solidFill>
                                <a:srgbClr val="C00000"/>
                              </a:solidFill>
                              <a:latin typeface="Cambria Math" panose="02040503050406030204" pitchFamily="18" charset="0"/>
                            </a:rPr>
                          </m:ctrlPr>
                        </m:accPr>
                        <m:e>
                          <m:r>
                            <a:rPr lang="en-US" b="1" i="1">
                              <a:solidFill>
                                <a:srgbClr val="C00000"/>
                              </a:solidFill>
                              <a:latin typeface="Cambria Math" panose="02040503050406030204" pitchFamily="18" charset="0"/>
                            </a:rPr>
                            <m:t>𝑳</m:t>
                          </m:r>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𝒛</m:t>
                          </m:r>
                          <m:r>
                            <a:rPr lang="en-US" b="1" i="1">
                              <a:solidFill>
                                <a:srgbClr val="C00000"/>
                              </a:solidFill>
                              <a:latin typeface="Cambria Math" panose="02040503050406030204" pitchFamily="18" charset="0"/>
                            </a:rPr>
                            <m:t>)</m:t>
                          </m:r>
                        </m:e>
                      </m:acc>
                      <m:r>
                        <a:rPr lang="en-US" b="1" i="1">
                          <a:solidFill>
                            <a:srgbClr val="C00000"/>
                          </a:solidFill>
                          <a:latin typeface="Cambria Math" panose="02040503050406030204" pitchFamily="18" charset="0"/>
                        </a:rPr>
                        <m:t>=</m:t>
                      </m:r>
                      <m:f>
                        <m:fPr>
                          <m:ctrlPr>
                            <a:rPr lang="it-IT" b="1" i="1">
                              <a:solidFill>
                                <a:srgbClr val="C00000"/>
                              </a:solidFill>
                              <a:latin typeface="Cambria Math" panose="02040503050406030204" pitchFamily="18" charset="0"/>
                            </a:rPr>
                          </m:ctrlPr>
                        </m:fPr>
                        <m:num>
                          <m:r>
                            <a:rPr lang="en-US" b="1" i="1">
                              <a:solidFill>
                                <a:srgbClr val="C00000"/>
                              </a:solidFill>
                              <a:latin typeface="Cambria Math" panose="02040503050406030204" pitchFamily="18" charset="0"/>
                            </a:rPr>
                            <m:t>𝟏</m:t>
                          </m:r>
                        </m:num>
                        <m:den>
                          <m:r>
                            <a:rPr lang="en-US" b="1" i="1">
                              <a:solidFill>
                                <a:srgbClr val="C00000"/>
                              </a:solidFill>
                              <a:latin typeface="Cambria Math" panose="02040503050406030204" pitchFamily="18" charset="0"/>
                            </a:rPr>
                            <m:t>𝒏</m:t>
                          </m:r>
                        </m:den>
                      </m:f>
                      <m:nary>
                        <m:naryPr>
                          <m:chr m:val="∑"/>
                          <m:limLoc m:val="undOvr"/>
                          <m:ctrlPr>
                            <a:rPr lang="it-IT" b="1" i="1">
                              <a:solidFill>
                                <a:srgbClr val="C00000"/>
                              </a:solidFill>
                              <a:latin typeface="Cambria Math" panose="02040503050406030204" pitchFamily="18" charset="0"/>
                            </a:rPr>
                          </m:ctrlPr>
                        </m:naryPr>
                        <m:sub>
                          <m:r>
                            <a:rPr lang="en-US" b="1" i="1">
                              <a:solidFill>
                                <a:srgbClr val="C00000"/>
                              </a:solidFill>
                              <a:latin typeface="Cambria Math" panose="02040503050406030204" pitchFamily="18" charset="0"/>
                            </a:rPr>
                            <m:t>𝒊</m:t>
                          </m:r>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𝟏</m:t>
                          </m:r>
                        </m:sub>
                        <m:sup>
                          <m:r>
                            <a:rPr lang="en-US" b="1" i="1">
                              <a:solidFill>
                                <a:srgbClr val="C00000"/>
                              </a:solidFill>
                              <a:latin typeface="Cambria Math" panose="02040503050406030204" pitchFamily="18" charset="0"/>
                            </a:rPr>
                            <m:t>𝒏</m:t>
                          </m:r>
                        </m:sup>
                        <m:e>
                          <m:sSub>
                            <m:sSubPr>
                              <m:ctrlPr>
                                <a:rPr lang="it-IT" b="1"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m:t>
                              </m:r>
                            </m:e>
                            <m:sub>
                              <m:r>
                                <a:rPr lang="en-US" b="1" i="1">
                                  <a:solidFill>
                                    <a:srgbClr val="C00000"/>
                                  </a:solidFill>
                                  <a:latin typeface="Cambria Math" panose="02040503050406030204" pitchFamily="18" charset="0"/>
                                </a:rPr>
                                <m:t>𝜽</m:t>
                              </m:r>
                            </m:sub>
                          </m:sSub>
                          <m:r>
                            <a:rPr lang="en-US" b="1" i="1">
                              <a:solidFill>
                                <a:srgbClr val="C00000"/>
                              </a:solidFill>
                              <a:latin typeface="Cambria Math" panose="02040503050406030204" pitchFamily="18" charset="0"/>
                            </a:rPr>
                            <m:t>𝑳</m:t>
                          </m:r>
                          <m:r>
                            <a:rPr lang="en-US" b="1" i="1">
                              <a:solidFill>
                                <a:srgbClr val="C00000"/>
                              </a:solidFill>
                              <a:latin typeface="Cambria Math" panose="02040503050406030204" pitchFamily="18" charset="0"/>
                            </a:rPr>
                            <m:t>[</m:t>
                          </m:r>
                          <m:r>
                            <a:rPr lang="it-IT" b="1" i="1" smtClean="0">
                              <a:solidFill>
                                <a:srgbClr val="C00000"/>
                              </a:solidFill>
                              <a:latin typeface="Cambria Math" panose="02040503050406030204" pitchFamily="18" charset="0"/>
                            </a:rPr>
                            <m:t>𝑵𝑵</m:t>
                          </m:r>
                          <m:d>
                            <m:dPr>
                              <m:ctrlPr>
                                <a:rPr lang="it-IT" b="1" i="1">
                                  <a:solidFill>
                                    <a:srgbClr val="C00000"/>
                                  </a:solidFill>
                                  <a:latin typeface="Cambria Math" panose="02040503050406030204" pitchFamily="18" charset="0"/>
                                </a:rPr>
                              </m:ctrlPr>
                            </m:dPr>
                            <m:e>
                              <m:r>
                                <a:rPr lang="en-US" b="1" i="1">
                                  <a:solidFill>
                                    <a:srgbClr val="C00000"/>
                                  </a:solidFill>
                                  <a:latin typeface="Cambria Math" panose="02040503050406030204" pitchFamily="18" charset="0"/>
                                </a:rPr>
                                <m:t>𝑹</m:t>
                              </m:r>
                              <m:d>
                                <m:dPr>
                                  <m:ctrlPr>
                                    <a:rPr lang="it-IT" b="1" i="1">
                                      <a:solidFill>
                                        <a:srgbClr val="C00000"/>
                                      </a:solidFill>
                                      <a:latin typeface="Cambria Math" panose="02040503050406030204" pitchFamily="18" charset="0"/>
                                    </a:rPr>
                                  </m:ctrlPr>
                                </m:dPr>
                                <m:e>
                                  <m:r>
                                    <a:rPr lang="en-US" b="1" i="1">
                                      <a:solidFill>
                                        <a:srgbClr val="C00000"/>
                                      </a:solidFill>
                                      <a:latin typeface="Cambria Math" panose="02040503050406030204" pitchFamily="18" charset="0"/>
                                    </a:rPr>
                                    <m:t>𝑺</m:t>
                                  </m:r>
                                  <m:d>
                                    <m:dPr>
                                      <m:ctrlPr>
                                        <a:rPr lang="it-IT" b="1" i="1">
                                          <a:solidFill>
                                            <a:srgbClr val="C00000"/>
                                          </a:solidFill>
                                          <a:latin typeface="Cambria Math" panose="02040503050406030204" pitchFamily="18" charset="0"/>
                                        </a:rPr>
                                      </m:ctrlPr>
                                    </m:dPr>
                                    <m:e>
                                      <m:sSub>
                                        <m:sSubPr>
                                          <m:ctrlPr>
                                            <a:rPr lang="it-IT" b="1"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𝒚</m:t>
                                          </m:r>
                                        </m:e>
                                        <m:sub>
                                          <m:r>
                                            <a:rPr lang="en-US" b="1" i="1">
                                              <a:solidFill>
                                                <a:srgbClr val="C00000"/>
                                              </a:solidFill>
                                              <a:latin typeface="Cambria Math" panose="02040503050406030204" pitchFamily="18" charset="0"/>
                                            </a:rPr>
                                            <m:t>𝒊</m:t>
                                          </m:r>
                                        </m:sub>
                                      </m:sSub>
                                      <m:r>
                                        <a:rPr lang="en-US" b="1" i="1">
                                          <a:solidFill>
                                            <a:srgbClr val="C00000"/>
                                          </a:solidFill>
                                          <a:latin typeface="Cambria Math" panose="02040503050406030204" pitchFamily="18" charset="0"/>
                                        </a:rPr>
                                        <m:t>,</m:t>
                                      </m:r>
                                      <m:sSub>
                                        <m:sSubPr>
                                          <m:ctrlPr>
                                            <a:rPr lang="it-IT" b="1"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𝒙</m:t>
                                          </m:r>
                                        </m:e>
                                        <m:sub>
                                          <m:r>
                                            <a:rPr lang="en-US" b="1" i="1">
                                              <a:solidFill>
                                                <a:srgbClr val="C00000"/>
                                              </a:solidFill>
                                              <a:latin typeface="Cambria Math" panose="02040503050406030204" pitchFamily="18" charset="0"/>
                                            </a:rPr>
                                            <m:t>𝒊</m:t>
                                          </m:r>
                                        </m:sub>
                                      </m:sSub>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𝜽</m:t>
                                      </m:r>
                                    </m:e>
                                  </m:d>
                                </m:e>
                              </m:d>
                            </m:e>
                          </m:d>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𝒄</m:t>
                          </m:r>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𝜽</m:t>
                          </m:r>
                          <m:r>
                            <a:rPr lang="en-US" b="1" i="1">
                              <a:solidFill>
                                <a:srgbClr val="C00000"/>
                              </a:solidFill>
                              <a:latin typeface="Cambria Math" panose="02040503050406030204" pitchFamily="18" charset="0"/>
                            </a:rPr>
                            <m:t>)]</m:t>
                          </m:r>
                        </m:e>
                      </m:nary>
                      <m:r>
                        <a:rPr lang="en-US" b="1" i="1">
                          <a:solidFill>
                            <a:srgbClr val="C00000"/>
                          </a:solidFill>
                          <a:latin typeface="Cambria Math" panose="02040503050406030204" pitchFamily="18" charset="0"/>
                        </a:rPr>
                        <m:t>.</m:t>
                      </m:r>
                    </m:oMath>
                  </m:oMathPara>
                </a14:m>
                <a:endParaRPr lang="en-US" smtClean="0">
                  <a:solidFill>
                    <a:srgbClr val="C00000"/>
                  </a:solidFill>
                </a:endParaRPr>
              </a:p>
              <a:p>
                <a:pPr marL="0" indent="0">
                  <a:lnSpc>
                    <a:spcPct val="120000"/>
                  </a:lnSpc>
                  <a:buNone/>
                </a:pPr>
                <a:r>
                  <a:rPr lang="en-US" smtClean="0"/>
                  <a:t>The </a:t>
                </a:r>
                <a:r>
                  <a:rPr lang="en-US" dirty="0"/>
                  <a:t>above recipe requires to learn the differentiable surrogate</a:t>
                </a:r>
                <a:r>
                  <a:rPr lang="en-US" b="1" dirty="0"/>
                  <a:t> </a:t>
                </a:r>
                <a:r>
                  <a:rPr lang="en-US" b="1" dirty="0">
                    <a:solidFill>
                      <a:srgbClr val="C00000"/>
                    </a:solidFill>
                  </a:rPr>
                  <a:t>S( )</a:t>
                </a:r>
                <a:r>
                  <a:rPr lang="en-US" dirty="0"/>
                  <a:t>: this is a task liable to be carried out independently from the optimization </a:t>
                </a:r>
                <a:r>
                  <a:rPr lang="en-US" smtClean="0"/>
                  <a:t>procedure.</a:t>
                </a:r>
                <a:endParaRPr lang="en-US"/>
              </a:p>
              <a:p>
                <a:pPr marL="0" indent="0">
                  <a:lnSpc>
                    <a:spcPct val="120000"/>
                  </a:lnSpc>
                  <a:buNone/>
                </a:pPr>
                <a:r>
                  <a:rPr lang="en-US"/>
                  <a:t>T</a:t>
                </a:r>
                <a:r>
                  <a:rPr lang="en-US" smtClean="0"/>
                  <a:t>he modular structure of a differentiable pipeline modeling the optimization cycle allows the user to turn on and off specific parts of the chain, helping the system in its exploration of the feature space. </a:t>
                </a:r>
                <a:endParaRPr lang="en-US" dirty="0"/>
              </a:p>
              <a:p>
                <a:pPr>
                  <a:lnSpc>
                    <a:spcPct val="120000"/>
                  </a:lnSpc>
                </a:pPr>
                <a:endParaRPr lang="it-IT" dirty="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973813" y="1788160"/>
                <a:ext cx="10544379" cy="5151120"/>
              </a:xfrm>
              <a:blipFill>
                <a:blip r:embed="rId2"/>
                <a:stretch>
                  <a:fillRect l="-636" t="-592" r="-1041"/>
                </a:stretch>
              </a:blipFill>
            </p:spPr>
            <p:txBody>
              <a:bodyPr/>
              <a:lstStyle/>
              <a:p>
                <a:r>
                  <a:rPr lang="it-IT">
                    <a:noFill/>
                  </a:rPr>
                  <a:t> </a:t>
                </a:r>
              </a:p>
            </p:txBody>
          </p:sp>
        </mc:Fallback>
      </mc:AlternateContent>
      <p:sp>
        <p:nvSpPr>
          <p:cNvPr id="4" name="Titolo 1"/>
          <p:cNvSpPr>
            <a:spLocks noGrp="1"/>
          </p:cNvSpPr>
          <p:nvPr>
            <p:ph type="title"/>
          </p:nvPr>
        </p:nvSpPr>
        <p:spPr>
          <a:xfrm>
            <a:off x="838200" y="365125"/>
            <a:ext cx="11049000" cy="1325563"/>
          </a:xfrm>
        </p:spPr>
        <p:txBody>
          <a:bodyPr>
            <a:normAutofit/>
          </a:bodyPr>
          <a:lstStyle/>
          <a:p>
            <a:r>
              <a:rPr lang="en-GB" b="1" smtClean="0">
                <a:solidFill>
                  <a:srgbClr val="C00000"/>
                </a:solidFill>
              </a:rPr>
              <a:t>Four-slide </a:t>
            </a:r>
            <a:r>
              <a:rPr lang="en-GB" b="1" dirty="0" smtClean="0">
                <a:solidFill>
                  <a:srgbClr val="C00000"/>
                </a:solidFill>
              </a:rPr>
              <a:t>d</a:t>
            </a:r>
            <a:r>
              <a:rPr lang="en-GB" b="1" smtClean="0">
                <a:solidFill>
                  <a:srgbClr val="C00000"/>
                </a:solidFill>
              </a:rPr>
              <a:t>escription </a:t>
            </a:r>
            <a:r>
              <a:rPr lang="en-GB" b="1">
                <a:solidFill>
                  <a:srgbClr val="C00000"/>
                </a:solidFill>
              </a:rPr>
              <a:t>of a</a:t>
            </a:r>
            <a:r>
              <a:rPr lang="en-GB" b="1" smtClean="0">
                <a:solidFill>
                  <a:srgbClr val="C00000"/>
                </a:solidFill>
              </a:rPr>
              <a:t> </a:t>
            </a:r>
            <a:r>
              <a:rPr lang="en-GB" b="1">
                <a:solidFill>
                  <a:srgbClr val="C00000"/>
                </a:solidFill>
              </a:rPr>
              <a:t>d</a:t>
            </a:r>
            <a:r>
              <a:rPr lang="en-GB" b="1" smtClean="0">
                <a:solidFill>
                  <a:srgbClr val="C00000"/>
                </a:solidFill>
              </a:rPr>
              <a:t>ifferentiable model</a:t>
            </a:r>
            <a:br>
              <a:rPr lang="en-GB" b="1" smtClean="0">
                <a:solidFill>
                  <a:srgbClr val="C00000"/>
                </a:solidFill>
              </a:rPr>
            </a:br>
            <a:r>
              <a:rPr lang="en-GB" b="1" smtClean="0">
                <a:solidFill>
                  <a:srgbClr val="C00000"/>
                </a:solidFill>
              </a:rPr>
              <a:t>for design optimization - 4</a:t>
            </a:r>
            <a:endParaRPr lang="it-IT" b="1" dirty="0">
              <a:solidFill>
                <a:srgbClr val="C00000"/>
              </a:solidFill>
            </a:endParaRPr>
          </a:p>
        </p:txBody>
      </p:sp>
      <p:sp>
        <p:nvSpPr>
          <p:cNvPr id="2" name="Segnaposto data 1"/>
          <p:cNvSpPr>
            <a:spLocks noGrp="1"/>
          </p:cNvSpPr>
          <p:nvPr>
            <p:ph type="dt" sz="half" idx="10"/>
          </p:nvPr>
        </p:nvSpPr>
        <p:spPr/>
        <p:txBody>
          <a:bodyPr/>
          <a:lstStyle/>
          <a:p>
            <a:r>
              <a:rPr lang="it-IT" smtClean="0"/>
              <a:t>11/02/2021</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59</a:t>
            </a:fld>
            <a:endParaRPr lang="en-US"/>
          </a:p>
        </p:txBody>
      </p:sp>
      <p:sp>
        <p:nvSpPr>
          <p:cNvPr id="7" name="Segnaposto piè di pagina 6"/>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8467113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C00000"/>
                </a:solidFill>
              </a:rPr>
              <a:t>AI </a:t>
            </a:r>
            <a:r>
              <a:rPr lang="it-IT" b="1" dirty="0" err="1" smtClean="0">
                <a:solidFill>
                  <a:srgbClr val="C00000"/>
                </a:solidFill>
              </a:rPr>
              <a:t>History</a:t>
            </a:r>
            <a:r>
              <a:rPr lang="it-IT" b="1" dirty="0" smtClean="0">
                <a:solidFill>
                  <a:srgbClr val="C00000"/>
                </a:solidFill>
              </a:rPr>
              <a:t>: 4 – </a:t>
            </a:r>
            <a:r>
              <a:rPr lang="it-IT" b="1" dirty="0" err="1" smtClean="0">
                <a:solidFill>
                  <a:srgbClr val="C00000"/>
                </a:solidFill>
              </a:rPr>
              <a:t>Summers</a:t>
            </a:r>
            <a:r>
              <a:rPr lang="it-IT" b="1" dirty="0" smtClean="0">
                <a:solidFill>
                  <a:srgbClr val="C00000"/>
                </a:solidFill>
              </a:rPr>
              <a:t> …</a:t>
            </a:r>
            <a:endParaRPr lang="it-IT" b="1" dirty="0">
              <a:solidFill>
                <a:srgbClr val="C00000"/>
              </a:solidFill>
            </a:endParaRPr>
          </a:p>
        </p:txBody>
      </p:sp>
      <p:sp>
        <p:nvSpPr>
          <p:cNvPr id="3" name="Segnaposto contenuto 2"/>
          <p:cNvSpPr>
            <a:spLocks noGrp="1"/>
          </p:cNvSpPr>
          <p:nvPr>
            <p:ph idx="1"/>
          </p:nvPr>
        </p:nvSpPr>
        <p:spPr>
          <a:xfrm>
            <a:off x="359723" y="1690688"/>
            <a:ext cx="11472553" cy="2472786"/>
          </a:xfrm>
        </p:spPr>
        <p:txBody>
          <a:bodyPr>
            <a:noAutofit/>
          </a:bodyPr>
          <a:lstStyle/>
          <a:p>
            <a:pPr marL="0" indent="0">
              <a:buNone/>
            </a:pPr>
            <a:r>
              <a:rPr lang="it-IT" sz="2400" dirty="0" err="1" smtClean="0"/>
              <a:t>Following</a:t>
            </a:r>
            <a:r>
              <a:rPr lang="it-IT" sz="2400" dirty="0" smtClean="0"/>
              <a:t> Dartmouth, AI </a:t>
            </a:r>
            <a:r>
              <a:rPr lang="it-IT" sz="2400" dirty="0" err="1" smtClean="0"/>
              <a:t>received</a:t>
            </a:r>
            <a:r>
              <a:rPr lang="it-IT" sz="2400" dirty="0" smtClean="0"/>
              <a:t> large </a:t>
            </a:r>
            <a:r>
              <a:rPr lang="it-IT" sz="2400" dirty="0" err="1" smtClean="0"/>
              <a:t>funding</a:t>
            </a:r>
            <a:r>
              <a:rPr lang="it-IT" sz="2400" dirty="0" smtClean="0"/>
              <a:t> and </a:t>
            </a:r>
            <a:r>
              <a:rPr lang="it-IT" sz="2400" dirty="0" err="1" smtClean="0"/>
              <a:t>ideas</a:t>
            </a:r>
            <a:r>
              <a:rPr lang="it-IT" sz="2400" dirty="0" smtClean="0"/>
              <a:t> </a:t>
            </a:r>
            <a:r>
              <a:rPr lang="it-IT" sz="2400" dirty="0" err="1" smtClean="0"/>
              <a:t>thrived</a:t>
            </a:r>
            <a:r>
              <a:rPr lang="it-IT" sz="2400" dirty="0" smtClean="0"/>
              <a:t>. New </a:t>
            </a:r>
            <a:r>
              <a:rPr lang="it-IT" sz="2400" dirty="0" err="1" smtClean="0"/>
              <a:t>applications</a:t>
            </a:r>
            <a:r>
              <a:rPr lang="it-IT" sz="2400" dirty="0" smtClean="0"/>
              <a:t> </a:t>
            </a:r>
            <a:r>
              <a:rPr lang="it-IT" sz="2400" dirty="0" err="1" smtClean="0"/>
              <a:t>were</a:t>
            </a:r>
            <a:r>
              <a:rPr lang="it-IT" sz="2400" dirty="0" smtClean="0"/>
              <a:t> </a:t>
            </a:r>
            <a:r>
              <a:rPr lang="it-IT" sz="2400" dirty="0" err="1" smtClean="0"/>
              <a:t>found</a:t>
            </a:r>
            <a:r>
              <a:rPr lang="it-IT" sz="2400" dirty="0" smtClean="0"/>
              <a:t> and </a:t>
            </a:r>
            <a:r>
              <a:rPr lang="it-IT" sz="2400" dirty="0" err="1" smtClean="0"/>
              <a:t>problems</a:t>
            </a:r>
            <a:r>
              <a:rPr lang="it-IT" sz="2400" dirty="0" smtClean="0"/>
              <a:t> </a:t>
            </a:r>
            <a:r>
              <a:rPr lang="it-IT" sz="2400" dirty="0" err="1" smtClean="0"/>
              <a:t>solved</a:t>
            </a:r>
            <a:r>
              <a:rPr lang="it-IT" sz="2400" dirty="0" smtClean="0"/>
              <a:t>; </a:t>
            </a:r>
            <a:r>
              <a:rPr lang="it-IT" sz="2400" dirty="0" err="1" smtClean="0"/>
              <a:t>enthusiasm</a:t>
            </a:r>
            <a:r>
              <a:rPr lang="it-IT" sz="2400" dirty="0" smtClean="0"/>
              <a:t> </a:t>
            </a:r>
            <a:r>
              <a:rPr lang="it-IT" sz="2400" dirty="0" err="1" smtClean="0"/>
              <a:t>reigned</a:t>
            </a:r>
            <a:r>
              <a:rPr lang="it-IT" sz="2400" dirty="0" smtClean="0"/>
              <a:t>:</a:t>
            </a:r>
          </a:p>
          <a:p>
            <a:r>
              <a:rPr lang="en-US" sz="2400" dirty="0" smtClean="0"/>
              <a:t>1958:</a:t>
            </a:r>
            <a:r>
              <a:rPr lang="en-US" sz="2400" dirty="0"/>
              <a:t> </a:t>
            </a:r>
            <a:r>
              <a:rPr lang="en-US" sz="2400" dirty="0" smtClean="0"/>
              <a:t> “</a:t>
            </a:r>
            <a:r>
              <a:rPr lang="en-US" sz="2400" i="1" dirty="0" smtClean="0">
                <a:solidFill>
                  <a:srgbClr val="0070C0"/>
                </a:solidFill>
              </a:rPr>
              <a:t>Within </a:t>
            </a:r>
            <a:r>
              <a:rPr lang="en-US" sz="2400" i="1" dirty="0">
                <a:solidFill>
                  <a:srgbClr val="0070C0"/>
                </a:solidFill>
              </a:rPr>
              <a:t>ten years a digital computer will be the world's chess </a:t>
            </a:r>
            <a:r>
              <a:rPr lang="en-US" sz="2400" i="1" dirty="0" smtClean="0">
                <a:solidFill>
                  <a:srgbClr val="0070C0"/>
                </a:solidFill>
              </a:rPr>
              <a:t>champion</a:t>
            </a:r>
            <a:r>
              <a:rPr lang="en-US" sz="2400" i="1" dirty="0" smtClean="0"/>
              <a:t>; […] within </a:t>
            </a:r>
            <a:r>
              <a:rPr lang="en-US" sz="2400" i="1" dirty="0"/>
              <a:t>ten years a digital computer will discover and prove an important new mathematical theorem</a:t>
            </a:r>
            <a:r>
              <a:rPr lang="en-US" sz="2400" dirty="0" smtClean="0"/>
              <a:t>.” </a:t>
            </a:r>
            <a:r>
              <a:rPr lang="en-US" sz="2400" dirty="0" smtClean="0">
                <a:solidFill>
                  <a:srgbClr val="00B050"/>
                </a:solidFill>
              </a:rPr>
              <a:t>[Simon 1958]</a:t>
            </a:r>
          </a:p>
          <a:p>
            <a:r>
              <a:rPr lang="en-US" sz="2400" dirty="0" smtClean="0"/>
              <a:t>1967: “</a:t>
            </a:r>
            <a:r>
              <a:rPr lang="en-US" sz="2400" i="1" dirty="0" smtClean="0">
                <a:solidFill>
                  <a:srgbClr val="0070C0"/>
                </a:solidFill>
              </a:rPr>
              <a:t>Within </a:t>
            </a:r>
            <a:r>
              <a:rPr lang="en-US" sz="2400" i="1" dirty="0">
                <a:solidFill>
                  <a:srgbClr val="0070C0"/>
                </a:solidFill>
              </a:rPr>
              <a:t>a generation ... the problem of creating 'artificial intelligence' will substantially be </a:t>
            </a:r>
            <a:r>
              <a:rPr lang="en-US" sz="2400" i="1" dirty="0" smtClean="0">
                <a:solidFill>
                  <a:srgbClr val="0070C0"/>
                </a:solidFill>
              </a:rPr>
              <a:t>solved</a:t>
            </a:r>
            <a:r>
              <a:rPr lang="en-US" sz="2400" i="1" dirty="0" smtClean="0"/>
              <a:t>.</a:t>
            </a:r>
            <a:r>
              <a:rPr lang="en-US" sz="2400" dirty="0" smtClean="0"/>
              <a:t>” </a:t>
            </a:r>
            <a:r>
              <a:rPr lang="en-US" sz="2400" dirty="0" smtClean="0">
                <a:solidFill>
                  <a:srgbClr val="00B050"/>
                </a:solidFill>
              </a:rPr>
              <a:t>[Minsky 1967] </a:t>
            </a:r>
          </a:p>
        </p:txBody>
      </p:sp>
      <p:pic>
        <p:nvPicPr>
          <p:cNvPr id="5123" name="Picture 3" descr="Java Implementation for Rosenblatt Perceptron - Data Analyt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790" y="4579994"/>
            <a:ext cx="4348739" cy="195283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4855368" y="4491427"/>
            <a:ext cx="6766018" cy="2308324"/>
          </a:xfrm>
          <a:prstGeom prst="rect">
            <a:avLst/>
          </a:prstGeom>
          <a:noFill/>
        </p:spPr>
        <p:txBody>
          <a:bodyPr wrap="square" rtlCol="0">
            <a:spAutoFit/>
          </a:bodyPr>
          <a:lstStyle/>
          <a:p>
            <a:r>
              <a:rPr lang="it-IT" sz="2400" dirty="0"/>
              <a:t>Frank </a:t>
            </a:r>
            <a:r>
              <a:rPr lang="it-IT" sz="2400" dirty="0" err="1"/>
              <a:t>Rosenblatt</a:t>
            </a:r>
            <a:r>
              <a:rPr lang="it-IT" sz="2400" dirty="0"/>
              <a:t> </a:t>
            </a:r>
            <a:r>
              <a:rPr lang="it-IT" sz="2400" dirty="0" err="1"/>
              <a:t>invented</a:t>
            </a:r>
            <a:r>
              <a:rPr lang="it-IT" sz="2400" dirty="0"/>
              <a:t> in 1958 the </a:t>
            </a:r>
            <a:r>
              <a:rPr lang="it-IT" sz="2400" dirty="0" err="1"/>
              <a:t>perceptron</a:t>
            </a:r>
            <a:r>
              <a:rPr lang="it-IT" sz="2400" dirty="0"/>
              <a:t>, a single-</a:t>
            </a:r>
            <a:r>
              <a:rPr lang="it-IT" sz="2400" dirty="0" err="1"/>
              <a:t>layer</a:t>
            </a:r>
            <a:r>
              <a:rPr lang="it-IT" sz="2400" dirty="0"/>
              <a:t> NN </a:t>
            </a:r>
            <a:r>
              <a:rPr lang="it-IT" sz="2400" dirty="0" err="1"/>
              <a:t>element</a:t>
            </a:r>
            <a:r>
              <a:rPr lang="it-IT" sz="2400" dirty="0"/>
              <a:t> </a:t>
            </a:r>
            <a:r>
              <a:rPr lang="it-IT" sz="2400" dirty="0">
                <a:solidFill>
                  <a:srgbClr val="00B050"/>
                </a:solidFill>
              </a:rPr>
              <a:t>[</a:t>
            </a:r>
            <a:r>
              <a:rPr lang="en-US" sz="2400" dirty="0">
                <a:solidFill>
                  <a:srgbClr val="00B050"/>
                </a:solidFill>
              </a:rPr>
              <a:t>Rosenblatt 1958]</a:t>
            </a:r>
            <a:r>
              <a:rPr lang="it-IT" sz="2400" dirty="0"/>
              <a:t>, and </a:t>
            </a:r>
            <a:r>
              <a:rPr lang="it-IT" sz="2400" dirty="0" err="1"/>
              <a:t>predicted</a:t>
            </a:r>
            <a:r>
              <a:rPr lang="it-IT" sz="2400" dirty="0"/>
              <a:t> </a:t>
            </a:r>
            <a:r>
              <a:rPr lang="it-IT" sz="2400" dirty="0" err="1"/>
              <a:t>this</a:t>
            </a:r>
            <a:r>
              <a:rPr lang="it-IT" sz="2400" dirty="0"/>
              <a:t> </a:t>
            </a:r>
            <a:r>
              <a:rPr lang="it-IT" sz="2400" dirty="0" err="1"/>
              <a:t>would</a:t>
            </a:r>
            <a:r>
              <a:rPr lang="it-IT" sz="2400" dirty="0"/>
              <a:t> </a:t>
            </a:r>
            <a:r>
              <a:rPr lang="it-IT" sz="2400" dirty="0" err="1"/>
              <a:t>bring</a:t>
            </a:r>
            <a:r>
              <a:rPr lang="it-IT" sz="2400" dirty="0"/>
              <a:t> a </a:t>
            </a:r>
            <a:r>
              <a:rPr lang="it-IT" sz="2400" dirty="0" err="1"/>
              <a:t>breakthrough</a:t>
            </a:r>
            <a:r>
              <a:rPr lang="it-IT" sz="2400"/>
              <a:t>: </a:t>
            </a:r>
            <a:r>
              <a:rPr lang="en-GB" sz="2400" smtClean="0"/>
              <a:t>“</a:t>
            </a:r>
            <a:r>
              <a:rPr lang="it-IT" sz="2400" i="1" smtClean="0">
                <a:solidFill>
                  <a:srgbClr val="0070C0"/>
                </a:solidFill>
              </a:rPr>
              <a:t>a </a:t>
            </a:r>
            <a:r>
              <a:rPr lang="en-US" sz="2400" i="1" dirty="0">
                <a:solidFill>
                  <a:srgbClr val="0070C0"/>
                </a:solidFill>
              </a:rPr>
              <a:t>perceptron may eventually be able to learn, make decisions, and </a:t>
            </a:r>
            <a:r>
              <a:rPr lang="en-US" sz="2400" i="1">
                <a:solidFill>
                  <a:srgbClr val="0070C0"/>
                </a:solidFill>
              </a:rPr>
              <a:t>translate </a:t>
            </a:r>
            <a:r>
              <a:rPr lang="en-US" sz="2400" i="1" smtClean="0">
                <a:solidFill>
                  <a:srgbClr val="0070C0"/>
                </a:solidFill>
              </a:rPr>
              <a:t>languages</a:t>
            </a:r>
            <a:r>
              <a:rPr lang="en-US" sz="2400" smtClean="0"/>
              <a:t>”.</a:t>
            </a:r>
            <a:endParaRPr lang="it-IT" sz="2400" dirty="0"/>
          </a:p>
          <a:p>
            <a:endParaRPr lang="it-IT" sz="2400" dirty="0"/>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6</a:t>
            </a:fld>
            <a:endParaRPr lang="en-US"/>
          </a:p>
        </p:txBody>
      </p:sp>
    </p:spTree>
    <p:extLst>
      <p:ext uri="{BB962C8B-B14F-4D97-AF65-F5344CB8AC3E}">
        <p14:creationId xmlns:p14="http://schemas.microsoft.com/office/powerpoint/2010/main" val="48350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3"/>
                                        </p:tgtEl>
                                        <p:attrNameLst>
                                          <p:attrName>style.visibility</p:attrName>
                                        </p:attrNameLst>
                                      </p:cBhvr>
                                      <p:to>
                                        <p:strVal val="visible"/>
                                      </p:to>
                                    </p:set>
                                    <p:anim calcmode="lin" valueType="num">
                                      <p:cBhvr additive="base">
                                        <p:cTn id="11" dur="500" fill="hold"/>
                                        <p:tgtEl>
                                          <p:spTgt spid="5123"/>
                                        </p:tgtEl>
                                        <p:attrNameLst>
                                          <p:attrName>ppt_x</p:attrName>
                                        </p:attrNameLst>
                                      </p:cBhvr>
                                      <p:tavLst>
                                        <p:tav tm="0">
                                          <p:val>
                                            <p:strVal val="#ppt_x"/>
                                          </p:val>
                                        </p:tav>
                                        <p:tav tm="100000">
                                          <p:val>
                                            <p:strVal val="#ppt_x"/>
                                          </p:val>
                                        </p:tav>
                                      </p:tavLst>
                                    </p:anim>
                                    <p:anim calcmode="lin" valueType="num">
                                      <p:cBhvr additive="base">
                                        <p:cTn id="12"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endParaRPr lang="it-IT" b="1" dirty="0">
              <a:solidFill>
                <a:srgbClr val="C00000"/>
              </a:solidFill>
            </a:endParaRPr>
          </a:p>
        </p:txBody>
      </p:sp>
      <p:sp>
        <p:nvSpPr>
          <p:cNvPr id="3" name="Segnaposto contenuto 2"/>
          <p:cNvSpPr>
            <a:spLocks noGrp="1"/>
          </p:cNvSpPr>
          <p:nvPr>
            <p:ph idx="1"/>
          </p:nvPr>
        </p:nvSpPr>
        <p:spPr/>
        <p:txBody>
          <a:bodyPr>
            <a:normAutofit/>
          </a:bodyPr>
          <a:lstStyle/>
          <a:p>
            <a:pPr marL="0" indent="0">
              <a:buNone/>
            </a:pPr>
            <a:r>
              <a:rPr lang="en-GB" sz="2200" b="1" dirty="0" smtClean="0">
                <a:solidFill>
                  <a:srgbClr val="C00000"/>
                </a:solidFill>
              </a:rPr>
              <a:t>1.</a:t>
            </a:r>
            <a:r>
              <a:rPr lang="en-GB" sz="2200" dirty="0" smtClean="0"/>
              <a:t> The </a:t>
            </a:r>
            <a:r>
              <a:rPr lang="en-GB" sz="2200" dirty="0"/>
              <a:t>European Strategy Group, "</a:t>
            </a:r>
            <a:r>
              <a:rPr lang="en-GB" sz="2200" i="1" dirty="0"/>
              <a:t>2020 Update of the European Strategy for </a:t>
            </a:r>
            <a:r>
              <a:rPr lang="en-GB" sz="2200" i="1" dirty="0" smtClean="0"/>
              <a:t>Particle Physics</a:t>
            </a:r>
            <a:r>
              <a:rPr lang="en-GB" sz="2200" dirty="0"/>
              <a:t>," CERN, Geneva, https://europeanstrategy.cern/, </a:t>
            </a:r>
            <a:r>
              <a:rPr lang="en-GB" sz="2200" dirty="0" err="1"/>
              <a:t>doi</a:t>
            </a:r>
            <a:r>
              <a:rPr lang="en-GB" sz="2200" dirty="0"/>
              <a:t>: </a:t>
            </a:r>
            <a:r>
              <a:rPr lang="en-GB" sz="2200" u="sng" dirty="0">
                <a:hlinkClick r:id="rId2"/>
              </a:rPr>
              <a:t>http://dx.doi.org/10.17181/ESU2020Deliberation</a:t>
            </a:r>
            <a:r>
              <a:rPr lang="en-GB" sz="2200" dirty="0"/>
              <a:t>, </a:t>
            </a:r>
            <a:r>
              <a:rPr lang="en-GB" sz="2200" dirty="0" smtClean="0"/>
              <a:t>2020.</a:t>
            </a:r>
          </a:p>
          <a:p>
            <a:pPr marL="0" indent="0">
              <a:buNone/>
            </a:pPr>
            <a:endParaRPr lang="en-GB" sz="2200" dirty="0" smtClean="0"/>
          </a:p>
          <a:p>
            <a:pPr marL="0" indent="0">
              <a:buNone/>
            </a:pPr>
            <a:r>
              <a:rPr lang="en-GB" sz="2200" b="1" dirty="0" smtClean="0">
                <a:solidFill>
                  <a:srgbClr val="C00000"/>
                </a:solidFill>
              </a:rPr>
              <a:t>2.</a:t>
            </a:r>
            <a:r>
              <a:rPr lang="en-GB" sz="2200" b="1" dirty="0" smtClean="0"/>
              <a:t> </a:t>
            </a:r>
            <a:r>
              <a:rPr lang="en-GB" sz="2200" dirty="0" smtClean="0"/>
              <a:t>The </a:t>
            </a:r>
            <a:r>
              <a:rPr lang="en-GB" sz="2200" dirty="0"/>
              <a:t>topic has been discussed widely in blogs and other social media. </a:t>
            </a:r>
            <a:r>
              <a:rPr lang="en-GB" sz="2200" i="1" dirty="0"/>
              <a:t>E.g.</a:t>
            </a:r>
            <a:r>
              <a:rPr lang="en-GB" sz="2200" dirty="0"/>
              <a:t>, see Sabine </a:t>
            </a:r>
            <a:r>
              <a:rPr lang="en-GB" sz="2200" dirty="0" err="1"/>
              <a:t>Hossenfelder’s</a:t>
            </a:r>
            <a:r>
              <a:rPr lang="en-GB" sz="2200" dirty="0"/>
              <a:t> discussion here: </a:t>
            </a:r>
            <a:r>
              <a:rPr lang="en-GB" sz="2200" u="sng" dirty="0">
                <a:hlinkClick r:id="rId3"/>
              </a:rPr>
              <a:t>http://backreaction.blogspot.com/2019/06/if-we-spend-money-on-larger-particle.html</a:t>
            </a:r>
            <a:r>
              <a:rPr lang="en-GB" sz="2200" dirty="0"/>
              <a:t>, or see Alessandro </a:t>
            </a:r>
            <a:r>
              <a:rPr lang="en-GB" sz="2200" dirty="0" err="1"/>
              <a:t>Strumia’s</a:t>
            </a:r>
            <a:r>
              <a:rPr lang="en-GB" sz="2200" dirty="0"/>
              <a:t> guest post at the same site: </a:t>
            </a:r>
            <a:r>
              <a:rPr lang="en-GB" sz="2200" u="sng" dirty="0">
                <a:hlinkClick r:id="rId4"/>
              </a:rPr>
              <a:t>http://backreaction.blogspot.com/2020/06/guest-post-who-needs-giant-new-collider.html</a:t>
            </a:r>
            <a:r>
              <a:rPr lang="en-GB" sz="2200" dirty="0"/>
              <a:t>. Also see the New York Times op-ed by S. </a:t>
            </a:r>
            <a:r>
              <a:rPr lang="en-GB" sz="2200" dirty="0" err="1"/>
              <a:t>Hossenfelder</a:t>
            </a:r>
            <a:r>
              <a:rPr lang="en-GB" sz="2200" dirty="0"/>
              <a:t>, </a:t>
            </a:r>
            <a:r>
              <a:rPr lang="en-GB" sz="2200" u="sng" dirty="0">
                <a:hlinkClick r:id="rId5"/>
              </a:rPr>
              <a:t>https://www.nytimes.com/2019/01/23/opinion/particle-physics-large-hadron-collider.html</a:t>
            </a:r>
            <a:r>
              <a:rPr lang="en-GB" sz="2200" dirty="0"/>
              <a:t> </a:t>
            </a:r>
            <a:endParaRPr lang="it-IT" sz="2200" dirty="0"/>
          </a:p>
          <a:p>
            <a:pPr marL="514350" indent="-514350">
              <a:buFont typeface="+mj-lt"/>
              <a:buAutoNum type="arabicPeriod"/>
            </a:pPr>
            <a:endParaRPr lang="it-IT" dirty="0"/>
          </a:p>
        </p:txBody>
      </p:sp>
      <p:sp>
        <p:nvSpPr>
          <p:cNvPr id="4" name="Segnaposto data 3"/>
          <p:cNvSpPr>
            <a:spLocks noGrp="1"/>
          </p:cNvSpPr>
          <p:nvPr>
            <p:ph type="dt" sz="half" idx="10"/>
          </p:nvPr>
        </p:nvSpPr>
        <p:spPr/>
        <p:txBody>
          <a:bodyPr/>
          <a:lstStyle/>
          <a:p>
            <a:r>
              <a:rPr lang="it-IT" smtClean="0"/>
              <a:t>11/02/2021</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60</a:t>
            </a:fld>
            <a:endParaRPr lang="en-US"/>
          </a:p>
        </p:txBody>
      </p:sp>
      <p:sp>
        <p:nvSpPr>
          <p:cNvPr id="7" name="Segnaposto piè di pagina 6"/>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6203282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r>
              <a:rPr lang="it-IT" b="1" dirty="0" smtClean="0">
                <a:solidFill>
                  <a:srgbClr val="C00000"/>
                </a:solidFill>
              </a:rPr>
              <a:t> / </a:t>
            </a:r>
            <a:r>
              <a:rPr lang="it-IT" b="1" dirty="0" err="1" smtClean="0">
                <a:solidFill>
                  <a:srgbClr val="C00000"/>
                </a:solidFill>
              </a:rPr>
              <a:t>cont’d</a:t>
            </a:r>
            <a:endParaRPr lang="it-IT" b="1" dirty="0">
              <a:solidFill>
                <a:srgbClr val="C00000"/>
              </a:solidFill>
            </a:endParaRPr>
          </a:p>
        </p:txBody>
      </p:sp>
      <p:sp>
        <p:nvSpPr>
          <p:cNvPr id="3" name="Segnaposto contenuto 2"/>
          <p:cNvSpPr>
            <a:spLocks noGrp="1"/>
          </p:cNvSpPr>
          <p:nvPr>
            <p:ph idx="1"/>
          </p:nvPr>
        </p:nvSpPr>
        <p:spPr/>
        <p:txBody>
          <a:bodyPr>
            <a:normAutofit/>
          </a:bodyPr>
          <a:lstStyle/>
          <a:p>
            <a:pPr marL="0" indent="0">
              <a:buNone/>
            </a:pPr>
            <a:r>
              <a:rPr lang="it-IT" sz="2200" b="1" dirty="0" smtClean="0">
                <a:solidFill>
                  <a:srgbClr val="C00000"/>
                </a:solidFill>
              </a:rPr>
              <a:t>3.</a:t>
            </a:r>
            <a:r>
              <a:rPr lang="it-IT" sz="2200" dirty="0" smtClean="0"/>
              <a:t> </a:t>
            </a:r>
            <a:r>
              <a:rPr lang="en-GB" sz="2200" dirty="0" smtClean="0"/>
              <a:t>F</a:t>
            </a:r>
            <a:r>
              <a:rPr lang="en-GB" sz="2200" dirty="0"/>
              <a:t>. Hartmann, </a:t>
            </a:r>
            <a:r>
              <a:rPr lang="en-GB" sz="2200" i="1" dirty="0"/>
              <a:t>Evolution of Silicon Sensor Technology in Particle Physics</a:t>
            </a:r>
            <a:r>
              <a:rPr lang="en-GB" sz="2200" dirty="0"/>
              <a:t>, Springer Tracts in Modern Physics, 2017, ISBN 978-3-319-64436-3; P. </a:t>
            </a:r>
            <a:r>
              <a:rPr lang="en-GB" sz="2200" dirty="0" err="1"/>
              <a:t>Delpierre</a:t>
            </a:r>
            <a:r>
              <a:rPr lang="en-GB" sz="2200" dirty="0"/>
              <a:t>, </a:t>
            </a:r>
            <a:r>
              <a:rPr lang="en-GB" sz="2200" i="1" dirty="0"/>
              <a:t>A history of hybrid pixel detectors, from high energy physics to medical imaging</a:t>
            </a:r>
            <a:r>
              <a:rPr lang="en-GB" sz="2200" dirty="0"/>
              <a:t>, J. INST. 9 (2014) C05059, </a:t>
            </a:r>
            <a:r>
              <a:rPr lang="en-GB" sz="2200" dirty="0" err="1"/>
              <a:t>doi</a:t>
            </a:r>
            <a:r>
              <a:rPr lang="en-GB" sz="2200" dirty="0"/>
              <a:t>: </a:t>
            </a:r>
            <a:r>
              <a:rPr lang="en-GB" sz="2200" u="sng" dirty="0">
                <a:hlinkClick r:id="rId2"/>
              </a:rPr>
              <a:t>10.1088/1748-0221/9/05/C05059</a:t>
            </a:r>
            <a:r>
              <a:rPr lang="en-GB" sz="2200" dirty="0"/>
              <a:t>; P. </a:t>
            </a:r>
            <a:r>
              <a:rPr lang="en-GB" sz="2200" dirty="0" err="1"/>
              <a:t>Allport</a:t>
            </a:r>
            <a:r>
              <a:rPr lang="en-GB" sz="2200" dirty="0"/>
              <a:t>, </a:t>
            </a:r>
            <a:r>
              <a:rPr lang="en-GB" sz="2200" i="1" dirty="0"/>
              <a:t>Applications of silicon strip and pixel-based particle tracking detectors</a:t>
            </a:r>
            <a:r>
              <a:rPr lang="en-GB" sz="2200" dirty="0"/>
              <a:t>, Nature Reviews Physics 1 (2019) 567–576, </a:t>
            </a:r>
            <a:r>
              <a:rPr lang="en-GB" sz="2200" dirty="0" err="1"/>
              <a:t>doi</a:t>
            </a:r>
            <a:r>
              <a:rPr lang="en-GB" sz="2200" dirty="0"/>
              <a:t>: </a:t>
            </a:r>
            <a:r>
              <a:rPr lang="en-GB" sz="2200" u="sng" dirty="0">
                <a:hlinkClick r:id="rId3"/>
              </a:rPr>
              <a:t>https://doi.org/10.1038/s42254-019-0081-z</a:t>
            </a:r>
            <a:r>
              <a:rPr lang="en-GB" sz="2200" dirty="0"/>
              <a:t>; G. Case, </a:t>
            </a:r>
            <a:r>
              <a:rPr lang="en-GB" sz="2200" i="1" dirty="0"/>
              <a:t>New trends in silicon detector technology</a:t>
            </a:r>
            <a:r>
              <a:rPr lang="en-GB" sz="2200" dirty="0"/>
              <a:t>, JINST 15 (2020), </a:t>
            </a:r>
            <a:r>
              <a:rPr lang="en-GB" sz="2200" u="sng" dirty="0">
                <a:hlinkClick r:id="rId4"/>
              </a:rPr>
              <a:t>https://iopscience.iop.org/article/10.1088/1748-0221/15/05/C05057</a:t>
            </a:r>
            <a:r>
              <a:rPr lang="en-GB" sz="2200" dirty="0"/>
              <a:t>; M. Garcia-</a:t>
            </a:r>
            <a:r>
              <a:rPr lang="en-GB" sz="2200" dirty="0" err="1"/>
              <a:t>Sciveres</a:t>
            </a:r>
            <a:r>
              <a:rPr lang="en-GB" sz="2200" dirty="0"/>
              <a:t> and N. </a:t>
            </a:r>
            <a:r>
              <a:rPr lang="en-GB" sz="2200" dirty="0" err="1"/>
              <a:t>Wermes</a:t>
            </a:r>
            <a:r>
              <a:rPr lang="en-GB" sz="2200" dirty="0"/>
              <a:t>, </a:t>
            </a:r>
            <a:r>
              <a:rPr lang="en-GB" sz="2200" i="1" dirty="0"/>
              <a:t>A review of advances in pixel detectors for experiments with high rate and radiation</a:t>
            </a:r>
            <a:r>
              <a:rPr lang="en-GB" sz="2200" dirty="0"/>
              <a:t>, Rep. </a:t>
            </a:r>
            <a:r>
              <a:rPr lang="en-GB" sz="2200" dirty="0" err="1"/>
              <a:t>Prog</a:t>
            </a:r>
            <a:r>
              <a:rPr lang="en-GB" sz="2200" dirty="0"/>
              <a:t>. Phys. 81 (2018) 066101, </a:t>
            </a:r>
            <a:r>
              <a:rPr lang="en-GB" sz="2200" dirty="0" err="1"/>
              <a:t>doi</a:t>
            </a:r>
            <a:r>
              <a:rPr lang="en-GB" sz="2200" dirty="0"/>
              <a:t>: </a:t>
            </a:r>
            <a:r>
              <a:rPr lang="en-GB" sz="2200" u="sng" dirty="0">
                <a:hlinkClick r:id="rId5"/>
              </a:rPr>
              <a:t>http://doi.org/10.1088/1361-6633/aab064</a:t>
            </a:r>
            <a:r>
              <a:rPr lang="en-GB" sz="2200" dirty="0"/>
              <a:t>.</a:t>
            </a:r>
            <a:endParaRPr lang="it-IT" sz="2200" dirty="0"/>
          </a:p>
          <a:p>
            <a:pPr marL="0" indent="0">
              <a:buNone/>
            </a:pPr>
            <a:endParaRPr lang="it-IT" dirty="0"/>
          </a:p>
        </p:txBody>
      </p:sp>
      <p:sp>
        <p:nvSpPr>
          <p:cNvPr id="4" name="Segnaposto data 3"/>
          <p:cNvSpPr>
            <a:spLocks noGrp="1"/>
          </p:cNvSpPr>
          <p:nvPr>
            <p:ph type="dt" sz="half" idx="10"/>
          </p:nvPr>
        </p:nvSpPr>
        <p:spPr/>
        <p:txBody>
          <a:bodyPr/>
          <a:lstStyle/>
          <a:p>
            <a:r>
              <a:rPr lang="it-IT" smtClean="0"/>
              <a:t>11/02/2021</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61</a:t>
            </a:fld>
            <a:endParaRPr lang="en-US"/>
          </a:p>
        </p:txBody>
      </p:sp>
      <p:sp>
        <p:nvSpPr>
          <p:cNvPr id="7" name="Segnaposto piè di pagina 6"/>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31289284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r>
              <a:rPr lang="it-IT" b="1" dirty="0" smtClean="0">
                <a:solidFill>
                  <a:srgbClr val="C00000"/>
                </a:solidFill>
              </a:rPr>
              <a:t> / </a:t>
            </a:r>
            <a:r>
              <a:rPr lang="it-IT" b="1" dirty="0" err="1" smtClean="0">
                <a:solidFill>
                  <a:srgbClr val="C00000"/>
                </a:solidFill>
              </a:rPr>
              <a:t>cont’d</a:t>
            </a:r>
            <a:endParaRPr lang="it-IT" b="1" dirty="0">
              <a:solidFill>
                <a:srgbClr val="C00000"/>
              </a:solidFill>
            </a:endParaRPr>
          </a:p>
        </p:txBody>
      </p:sp>
      <p:sp>
        <p:nvSpPr>
          <p:cNvPr id="3" name="Segnaposto contenuto 2"/>
          <p:cNvSpPr>
            <a:spLocks noGrp="1"/>
          </p:cNvSpPr>
          <p:nvPr>
            <p:ph idx="1"/>
          </p:nvPr>
        </p:nvSpPr>
        <p:spPr/>
        <p:txBody>
          <a:bodyPr>
            <a:noAutofit/>
          </a:bodyPr>
          <a:lstStyle/>
          <a:p>
            <a:pPr marL="0" indent="0">
              <a:buNone/>
            </a:pPr>
            <a:r>
              <a:rPr lang="it-IT" sz="2200" b="1" dirty="0" smtClean="0">
                <a:solidFill>
                  <a:srgbClr val="C00000"/>
                </a:solidFill>
              </a:rPr>
              <a:t>4.</a:t>
            </a:r>
            <a:r>
              <a:rPr lang="it-IT" sz="2200" b="1" dirty="0" smtClean="0"/>
              <a:t> </a:t>
            </a:r>
            <a:r>
              <a:rPr lang="en-US" sz="2200" dirty="0" smtClean="0"/>
              <a:t>Y</a:t>
            </a:r>
            <a:r>
              <a:rPr lang="en-US" sz="2200" dirty="0"/>
              <a:t>. </a:t>
            </a:r>
            <a:r>
              <a:rPr lang="en-US" sz="2200" dirty="0" err="1"/>
              <a:t>Mishnayot</a:t>
            </a:r>
            <a:r>
              <a:rPr lang="en-US" sz="2200" dirty="0"/>
              <a:t> </a:t>
            </a:r>
            <a:r>
              <a:rPr lang="en-US" sz="2200" i="1" dirty="0"/>
              <a:t>et al</a:t>
            </a:r>
            <a:r>
              <a:rPr lang="en-US" sz="2200" dirty="0"/>
              <a:t>., “</a:t>
            </a:r>
            <a:r>
              <a:rPr lang="en-US" sz="2200" i="1" dirty="0"/>
              <a:t>3D Printing of Scintillating Materials</a:t>
            </a:r>
            <a:r>
              <a:rPr lang="en-US" sz="2200" dirty="0"/>
              <a:t>”, </a:t>
            </a:r>
            <a:r>
              <a:rPr lang="en-US" sz="2200" u="sng" dirty="0">
                <a:hlinkClick r:id="rId2"/>
              </a:rPr>
              <a:t>arXiv:1406.4817[</a:t>
            </a:r>
            <a:r>
              <a:rPr lang="en-US" sz="2200" u="sng" dirty="0" err="1">
                <a:hlinkClick r:id="rId2"/>
              </a:rPr>
              <a:t>cond-mat.mtrl-sci</a:t>
            </a:r>
            <a:r>
              <a:rPr lang="en-US" sz="2200" u="sng" dirty="0">
                <a:hlinkClick r:id="rId2"/>
              </a:rPr>
              <a:t>]</a:t>
            </a:r>
            <a:r>
              <a:rPr lang="en-US" sz="2200" dirty="0"/>
              <a:t> (2014); Y. Abreu </a:t>
            </a:r>
            <a:r>
              <a:rPr lang="en-US" sz="2200" i="1" dirty="0"/>
              <a:t>et al</a:t>
            </a:r>
            <a:r>
              <a:rPr lang="en-US" sz="2200" dirty="0"/>
              <a:t>. (</a:t>
            </a:r>
            <a:r>
              <a:rPr lang="en-US" sz="2200" dirty="0" err="1"/>
              <a:t>SoLID</a:t>
            </a:r>
            <a:r>
              <a:rPr lang="en-US" sz="2200" dirty="0"/>
              <a:t> Collaboration), “</a:t>
            </a:r>
            <a:r>
              <a:rPr lang="en-US" sz="2200" i="1" dirty="0"/>
              <a:t>A novel segmented-scintillator antineutrino detector</a:t>
            </a:r>
            <a:r>
              <a:rPr lang="en-US" sz="2200" dirty="0" smtClean="0"/>
              <a:t>”,</a:t>
            </a:r>
            <a:r>
              <a:rPr lang="it-IT" sz="2200" dirty="0"/>
              <a:t> </a:t>
            </a:r>
            <a:r>
              <a:rPr lang="en-US" sz="2200" dirty="0" smtClean="0"/>
              <a:t>JINST </a:t>
            </a:r>
            <a:r>
              <a:rPr lang="en-US" sz="2200" dirty="0"/>
              <a:t>12 (2017) P04024, </a:t>
            </a:r>
            <a:r>
              <a:rPr lang="en-US" sz="2200" dirty="0" err="1"/>
              <a:t>doi</a:t>
            </a:r>
            <a:r>
              <a:rPr lang="en-US" sz="2200" dirty="0"/>
              <a:t>: </a:t>
            </a:r>
            <a:r>
              <a:rPr lang="en-US" sz="2200" u="sng" dirty="0">
                <a:hlinkClick r:id="rId3"/>
              </a:rPr>
              <a:t>10.1088/1748-0221/12/04/P04024</a:t>
            </a:r>
            <a:r>
              <a:rPr lang="en-US" sz="2200" dirty="0" smtClean="0"/>
              <a:t>.</a:t>
            </a:r>
            <a:endParaRPr lang="it-IT" sz="2200" dirty="0"/>
          </a:p>
          <a:p>
            <a:pPr marL="0" indent="0">
              <a:buNone/>
            </a:pPr>
            <a:r>
              <a:rPr lang="en-US" sz="2200" b="1" dirty="0" smtClean="0">
                <a:solidFill>
                  <a:srgbClr val="C00000"/>
                </a:solidFill>
              </a:rPr>
              <a:t>5.</a:t>
            </a:r>
            <a:r>
              <a:rPr lang="en-US" sz="2200" dirty="0" smtClean="0"/>
              <a:t> </a:t>
            </a:r>
            <a:r>
              <a:rPr lang="en-US" sz="2200" dirty="0"/>
              <a:t>M. </a:t>
            </a:r>
            <a:r>
              <a:rPr lang="en-US" sz="2200" dirty="0" err="1"/>
              <a:t>Mandurrino</a:t>
            </a:r>
            <a:r>
              <a:rPr lang="en-US" sz="2200" dirty="0"/>
              <a:t> </a:t>
            </a:r>
            <a:r>
              <a:rPr lang="en-US" sz="2200" i="1" dirty="0"/>
              <a:t>et al</a:t>
            </a:r>
            <a:r>
              <a:rPr lang="en-US" sz="2200" dirty="0"/>
              <a:t>., "</a:t>
            </a:r>
            <a:r>
              <a:rPr lang="en-US" sz="2200" i="1" dirty="0"/>
              <a:t>Demonstration of 200 --, 100 --, and 50 micron Pitch Resistive AC Coupled Silicon Detectors (RSD) With 100% Fill Factor for 4D Particle Tracking</a:t>
            </a:r>
            <a:r>
              <a:rPr lang="en-US" sz="2200" dirty="0"/>
              <a:t>,” IEEE Electron Device Letters 40, 11 (2019) 1780, </a:t>
            </a:r>
            <a:r>
              <a:rPr lang="en-US" sz="2200" u="sng" dirty="0">
                <a:hlinkClick r:id="rId4"/>
              </a:rPr>
              <a:t>arXiv:1907.03314[</a:t>
            </a:r>
            <a:r>
              <a:rPr lang="en-US" sz="2200" u="sng" dirty="0" err="1">
                <a:hlinkClick r:id="rId4"/>
              </a:rPr>
              <a:t>physics.ins-det</a:t>
            </a:r>
            <a:r>
              <a:rPr lang="en-US" sz="2200" u="sng" dirty="0">
                <a:hlinkClick r:id="rId4"/>
              </a:rPr>
              <a:t>]</a:t>
            </a:r>
            <a:r>
              <a:rPr lang="en-US" sz="2200" dirty="0"/>
              <a:t>; M. </a:t>
            </a:r>
            <a:r>
              <a:rPr lang="en-US" sz="2200" dirty="0" err="1"/>
              <a:t>Mandurrino</a:t>
            </a:r>
            <a:r>
              <a:rPr lang="en-US" sz="2200" dirty="0"/>
              <a:t> </a:t>
            </a:r>
            <a:r>
              <a:rPr lang="en-US" sz="2200" i="1" dirty="0"/>
              <a:t>et al</a:t>
            </a:r>
            <a:r>
              <a:rPr lang="en-US" sz="2200" dirty="0"/>
              <a:t>., “</a:t>
            </a:r>
            <a:r>
              <a:rPr lang="en-US" sz="2200" i="1" dirty="0"/>
              <a:t>Analysis and numerical design of Resistive AC Coupled Silicon Detectors (RSD) for 4D particle tracking</a:t>
            </a:r>
            <a:r>
              <a:rPr lang="en-US" sz="2200" dirty="0"/>
              <a:t>”, </a:t>
            </a:r>
            <a:r>
              <a:rPr lang="en-US" sz="2200" dirty="0" err="1"/>
              <a:t>Nucl</a:t>
            </a:r>
            <a:r>
              <a:rPr lang="en-US" sz="2200" dirty="0"/>
              <a:t>. Instr. Meth. A959 (2020) 163479, </a:t>
            </a:r>
            <a:r>
              <a:rPr lang="en-US" sz="2200" dirty="0" err="1"/>
              <a:t>doi</a:t>
            </a:r>
            <a:r>
              <a:rPr lang="en-US" sz="2200"/>
              <a:t>: </a:t>
            </a:r>
            <a:r>
              <a:rPr lang="en-US" sz="2200" u="sng" smtClean="0">
                <a:hlinkClick r:id="rId5"/>
              </a:rPr>
              <a:t>10.1016/j.nima.2020.163479</a:t>
            </a:r>
            <a:r>
              <a:rPr lang="en-US" sz="2200" smtClean="0"/>
              <a:t>; M. Tornago et al., “</a:t>
            </a:r>
            <a:r>
              <a:rPr lang="en-US" sz="2200" i="1" smtClean="0"/>
              <a:t>Resistive AC-Coupled Silicon Detectors: Principles of operation and first results from a combined analysis of beam test and laster data</a:t>
            </a:r>
            <a:r>
              <a:rPr lang="en-US" sz="2200" smtClean="0"/>
              <a:t>”, NIM A 1003 (2021) 165319, </a:t>
            </a:r>
            <a:r>
              <a:rPr lang="it-IT" sz="2200">
                <a:hlinkClick r:id="rId6"/>
              </a:rPr>
              <a:t>https://</a:t>
            </a:r>
            <a:r>
              <a:rPr lang="it-IT" sz="2200" smtClean="0">
                <a:hlinkClick r:id="rId6"/>
              </a:rPr>
              <a:t>www.researchgate.net/publication/343095980</a:t>
            </a:r>
            <a:r>
              <a:rPr lang="it-IT" sz="2200" smtClean="0"/>
              <a:t> .</a:t>
            </a:r>
            <a:endParaRPr lang="it-IT" sz="2200" dirty="0"/>
          </a:p>
          <a:p>
            <a:pPr marL="0" indent="0">
              <a:buNone/>
            </a:pPr>
            <a:r>
              <a:rPr lang="it-IT" sz="2200" dirty="0" smtClean="0"/>
              <a:t> </a:t>
            </a:r>
            <a:r>
              <a:rPr lang="it-IT" sz="2200" b="1" dirty="0">
                <a:solidFill>
                  <a:srgbClr val="C00000"/>
                </a:solidFill>
              </a:rPr>
              <a:t>6.</a:t>
            </a:r>
            <a:r>
              <a:rPr lang="en-GB" sz="2200" b="1" dirty="0"/>
              <a:t> </a:t>
            </a:r>
            <a:r>
              <a:rPr lang="en-GB" sz="2200" dirty="0"/>
              <a:t>CMS Collaboration, “</a:t>
            </a:r>
            <a:r>
              <a:rPr lang="en-GB" sz="2200" i="1" dirty="0"/>
              <a:t>The Phase-2 Upgrade of the CMS Endcap Calorimeter</a:t>
            </a:r>
            <a:r>
              <a:rPr lang="en-GB" sz="2200" dirty="0"/>
              <a:t>”, CERN-LHCC-2017-023 (2018), </a:t>
            </a:r>
            <a:r>
              <a:rPr lang="en-GB" sz="2200" u="sng" dirty="0">
                <a:hlinkClick r:id="rId7"/>
              </a:rPr>
              <a:t>https://cds.cern.ch/record/2293646?ln=en</a:t>
            </a:r>
            <a:r>
              <a:rPr lang="en-GB" sz="2200" dirty="0"/>
              <a:t> .</a:t>
            </a:r>
            <a:endParaRPr lang="it-IT" sz="2200" dirty="0"/>
          </a:p>
          <a:p>
            <a:pPr marL="0" indent="0">
              <a:buNone/>
            </a:pPr>
            <a:endParaRPr lang="it-IT" sz="2400" dirty="0"/>
          </a:p>
        </p:txBody>
      </p:sp>
      <p:sp>
        <p:nvSpPr>
          <p:cNvPr id="4" name="Segnaposto data 3"/>
          <p:cNvSpPr>
            <a:spLocks noGrp="1"/>
          </p:cNvSpPr>
          <p:nvPr>
            <p:ph type="dt" sz="half" idx="10"/>
          </p:nvPr>
        </p:nvSpPr>
        <p:spPr/>
        <p:txBody>
          <a:bodyPr/>
          <a:lstStyle/>
          <a:p>
            <a:r>
              <a:rPr lang="it-IT" smtClean="0"/>
              <a:t>11/02/2021</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62</a:t>
            </a:fld>
            <a:endParaRPr lang="en-US"/>
          </a:p>
        </p:txBody>
      </p:sp>
      <p:sp>
        <p:nvSpPr>
          <p:cNvPr id="7" name="Segnaposto piè di pagina 6"/>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8633340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r>
              <a:rPr lang="it-IT" b="1" dirty="0" smtClean="0">
                <a:solidFill>
                  <a:srgbClr val="C00000"/>
                </a:solidFill>
              </a:rPr>
              <a:t> / </a:t>
            </a:r>
            <a:r>
              <a:rPr lang="it-IT" b="1" dirty="0" err="1" smtClean="0">
                <a:solidFill>
                  <a:srgbClr val="C00000"/>
                </a:solidFill>
              </a:rPr>
              <a:t>cont’d</a:t>
            </a:r>
            <a:endParaRPr lang="it-IT" b="1" dirty="0">
              <a:solidFill>
                <a:srgbClr val="C00000"/>
              </a:solidFill>
            </a:endParaRPr>
          </a:p>
        </p:txBody>
      </p:sp>
      <p:sp>
        <p:nvSpPr>
          <p:cNvPr id="3" name="Segnaposto contenuto 2"/>
          <p:cNvSpPr>
            <a:spLocks noGrp="1"/>
          </p:cNvSpPr>
          <p:nvPr>
            <p:ph idx="1"/>
          </p:nvPr>
        </p:nvSpPr>
        <p:spPr/>
        <p:txBody>
          <a:bodyPr>
            <a:normAutofit/>
          </a:bodyPr>
          <a:lstStyle/>
          <a:p>
            <a:pPr marL="0" indent="0">
              <a:buNone/>
            </a:pPr>
            <a:r>
              <a:rPr lang="it-IT" sz="2200" b="1" dirty="0" smtClean="0">
                <a:solidFill>
                  <a:srgbClr val="C00000"/>
                </a:solidFill>
              </a:rPr>
              <a:t>7. </a:t>
            </a:r>
            <a:r>
              <a:rPr lang="en-US" sz="2200" dirty="0"/>
              <a:t>J. </a:t>
            </a:r>
            <a:r>
              <a:rPr lang="en-US" sz="2200" dirty="0" err="1"/>
              <a:t>Repond</a:t>
            </a:r>
            <a:r>
              <a:rPr lang="en-US" sz="2200" dirty="0"/>
              <a:t> </a:t>
            </a:r>
            <a:r>
              <a:rPr lang="en-US" sz="2200" i="1" dirty="0"/>
              <a:t>et al</a:t>
            </a:r>
            <a:r>
              <a:rPr lang="en-US" sz="2200" dirty="0"/>
              <a:t>., “</a:t>
            </a:r>
            <a:r>
              <a:rPr lang="en-US" sz="2200" i="1" dirty="0"/>
              <a:t>Hadronic Energy Resolution of a Combined High Granularity Scintillator Calorimeter System</a:t>
            </a:r>
            <a:r>
              <a:rPr lang="en-US" sz="2200" dirty="0"/>
              <a:t>”, JINST 13 (2018) P12022, </a:t>
            </a:r>
            <a:r>
              <a:rPr lang="en-US" sz="2200" dirty="0" err="1"/>
              <a:t>doi</a:t>
            </a:r>
            <a:r>
              <a:rPr lang="en-US" sz="2200" dirty="0"/>
              <a:t>: </a:t>
            </a:r>
            <a:r>
              <a:rPr lang="en-US" sz="2200" u="sng" dirty="0">
                <a:hlinkClick r:id="rId2"/>
              </a:rPr>
              <a:t>10.1088/1748-0221/13/12/P12022</a:t>
            </a:r>
            <a:r>
              <a:rPr lang="en-US" sz="2200" dirty="0"/>
              <a:t>; C. </a:t>
            </a:r>
            <a:r>
              <a:rPr lang="en-US" sz="2200" dirty="0" err="1"/>
              <a:t>Adloff</a:t>
            </a:r>
            <a:r>
              <a:rPr lang="en-US" sz="2200" dirty="0"/>
              <a:t> </a:t>
            </a:r>
            <a:r>
              <a:rPr lang="en-US" sz="2200" i="1" dirty="0"/>
              <a:t>et al</a:t>
            </a:r>
            <a:r>
              <a:rPr lang="en-US" sz="2200" dirty="0"/>
              <a:t>., “</a:t>
            </a:r>
            <a:r>
              <a:rPr lang="en-US" sz="2200" i="1" dirty="0"/>
              <a:t>Tests of a particle flow algorithm with CALICE test beam data</a:t>
            </a:r>
            <a:r>
              <a:rPr lang="en-US" sz="2200" dirty="0"/>
              <a:t>”, JINST 6 (2011) P07005,  </a:t>
            </a:r>
            <a:r>
              <a:rPr lang="en-US" sz="2200" dirty="0" err="1"/>
              <a:t>doi</a:t>
            </a:r>
            <a:r>
              <a:rPr lang="en-US" sz="2200" dirty="0"/>
              <a:t>: </a:t>
            </a:r>
            <a:r>
              <a:rPr lang="en-US" sz="2200" u="sng" dirty="0">
                <a:hlinkClick r:id="rId3"/>
              </a:rPr>
              <a:t>10.1088/1748-0221/6/07/P07005</a:t>
            </a:r>
            <a:r>
              <a:rPr lang="en-US" sz="2200" dirty="0" smtClean="0"/>
              <a:t>.</a:t>
            </a:r>
            <a:r>
              <a:rPr lang="en-US" sz="2200" dirty="0"/>
              <a:t> </a:t>
            </a:r>
            <a:endParaRPr lang="it-IT" sz="2200" dirty="0"/>
          </a:p>
          <a:p>
            <a:pPr marL="0" indent="0">
              <a:buNone/>
            </a:pPr>
            <a:r>
              <a:rPr lang="en-US" sz="2200" b="1" dirty="0" smtClean="0">
                <a:solidFill>
                  <a:srgbClr val="C00000"/>
                </a:solidFill>
              </a:rPr>
              <a:t>8.</a:t>
            </a:r>
            <a:r>
              <a:rPr lang="en-US" sz="2200" b="1" dirty="0" smtClean="0"/>
              <a:t> </a:t>
            </a:r>
            <a:r>
              <a:rPr lang="en-US" sz="2200" dirty="0"/>
              <a:t>P.W. </a:t>
            </a:r>
            <a:r>
              <a:rPr lang="en-US" sz="2200" dirty="0" err="1"/>
              <a:t>Cattaneo</a:t>
            </a:r>
            <a:r>
              <a:rPr lang="en-US" sz="2200" dirty="0"/>
              <a:t> </a:t>
            </a:r>
            <a:r>
              <a:rPr lang="en-US" sz="2200" i="1" dirty="0"/>
              <a:t>et al</a:t>
            </a:r>
            <a:r>
              <a:rPr lang="en-US" sz="2200" dirty="0"/>
              <a:t>., “</a:t>
            </a:r>
            <a:r>
              <a:rPr lang="en-US" sz="2200" i="1" dirty="0" err="1"/>
              <a:t>CaloCube</a:t>
            </a:r>
            <a:r>
              <a:rPr lang="en-US" sz="2200" i="1" dirty="0"/>
              <a:t>: a novel calorimeter for high-energy cosmic rays in space</a:t>
            </a:r>
            <a:r>
              <a:rPr lang="en-US" sz="2200" dirty="0"/>
              <a:t>”, JINST 12 (2017) 06, C06004, </a:t>
            </a:r>
            <a:r>
              <a:rPr lang="en-US" sz="2200" dirty="0" err="1"/>
              <a:t>doi</a:t>
            </a:r>
            <a:r>
              <a:rPr lang="en-US" sz="2200" dirty="0"/>
              <a:t>: </a:t>
            </a:r>
            <a:r>
              <a:rPr lang="en-US" sz="2200" u="sng" dirty="0">
                <a:hlinkClick r:id="rId4"/>
              </a:rPr>
              <a:t>10.1088/1748-0221/12/06/C06004</a:t>
            </a:r>
            <a:r>
              <a:rPr lang="en-US" sz="2200" dirty="0"/>
              <a:t> . </a:t>
            </a:r>
            <a:endParaRPr lang="it-IT" sz="2200" dirty="0"/>
          </a:p>
          <a:p>
            <a:pPr marL="0" indent="0">
              <a:buNone/>
            </a:pPr>
            <a:r>
              <a:rPr lang="it-IT" sz="2200" b="1" dirty="0">
                <a:solidFill>
                  <a:srgbClr val="C00000"/>
                </a:solidFill>
              </a:rPr>
              <a:t>9.</a:t>
            </a:r>
            <a:r>
              <a:rPr lang="it-IT" sz="2200" b="1" dirty="0"/>
              <a:t> </a:t>
            </a:r>
            <a:r>
              <a:rPr lang="en-GB" sz="2200" dirty="0"/>
              <a:t>E. </a:t>
            </a:r>
            <a:r>
              <a:rPr lang="en-GB" sz="2200" dirty="0" err="1"/>
              <a:t>Hoogeboom</a:t>
            </a:r>
            <a:r>
              <a:rPr lang="en-GB" sz="2200" dirty="0"/>
              <a:t> </a:t>
            </a:r>
            <a:r>
              <a:rPr lang="en-GB" sz="2200" i="1" dirty="0"/>
              <a:t>et al.</a:t>
            </a:r>
            <a:r>
              <a:rPr lang="en-GB" sz="2200" dirty="0"/>
              <a:t>, “</a:t>
            </a:r>
            <a:r>
              <a:rPr lang="en-GB" sz="2200" i="1" dirty="0" err="1"/>
              <a:t>HexaConv</a:t>
            </a:r>
            <a:r>
              <a:rPr lang="en-GB" sz="2200" dirty="0"/>
              <a:t>”, </a:t>
            </a:r>
            <a:r>
              <a:rPr lang="en-GB" sz="2200" u="sng" dirty="0">
                <a:hlinkClick r:id="rId5"/>
              </a:rPr>
              <a:t>arXiv:1803.02108[</a:t>
            </a:r>
            <a:r>
              <a:rPr lang="en-GB" sz="2200" u="sng" dirty="0" err="1">
                <a:hlinkClick r:id="rId5"/>
              </a:rPr>
              <a:t>cs.LG</a:t>
            </a:r>
            <a:r>
              <a:rPr lang="en-GB" sz="2200" u="sng" dirty="0">
                <a:hlinkClick r:id="rId5"/>
              </a:rPr>
              <a:t>]</a:t>
            </a:r>
            <a:r>
              <a:rPr lang="en-GB" sz="2200" dirty="0"/>
              <a:t> (2018)).</a:t>
            </a:r>
            <a:endParaRPr lang="it-IT" sz="2200" dirty="0"/>
          </a:p>
          <a:p>
            <a:pPr marL="0" indent="0">
              <a:buNone/>
            </a:pPr>
            <a:r>
              <a:rPr lang="it-IT" sz="2200" b="1" dirty="0">
                <a:solidFill>
                  <a:srgbClr val="C00000"/>
                </a:solidFill>
              </a:rPr>
              <a:t>10. </a:t>
            </a:r>
            <a:r>
              <a:rPr lang="en-US" sz="2200" dirty="0"/>
              <a:t>M. </a:t>
            </a:r>
            <a:r>
              <a:rPr lang="en-US" sz="2200" dirty="0" err="1"/>
              <a:t>Sirunyan</a:t>
            </a:r>
            <a:r>
              <a:rPr lang="en-US" sz="2200" dirty="0"/>
              <a:t> </a:t>
            </a:r>
            <a:r>
              <a:rPr lang="en-US" sz="2200" i="1" dirty="0"/>
              <a:t>et al</a:t>
            </a:r>
            <a:r>
              <a:rPr lang="en-US" sz="2200" dirty="0"/>
              <a:t>. (CMS Collaboration), “</a:t>
            </a:r>
            <a:r>
              <a:rPr lang="en-US" sz="2200" i="1" dirty="0"/>
              <a:t>Particle-flow reconstruction and global event</a:t>
            </a:r>
            <a:r>
              <a:rPr lang="it-IT" sz="2200" dirty="0"/>
              <a:t> </a:t>
            </a:r>
            <a:r>
              <a:rPr lang="en-US" sz="2200" i="1" dirty="0"/>
              <a:t>description with the CMS detector</a:t>
            </a:r>
            <a:r>
              <a:rPr lang="en-US" sz="2200" dirty="0"/>
              <a:t>”, JINST 12 (2017) P10003, </a:t>
            </a:r>
            <a:r>
              <a:rPr lang="en-US" sz="2200" dirty="0" err="1"/>
              <a:t>doi</a:t>
            </a:r>
            <a:r>
              <a:rPr lang="en-US" sz="2200" dirty="0"/>
              <a:t>: </a:t>
            </a:r>
            <a:r>
              <a:rPr lang="en-US" sz="2200" u="sng" dirty="0">
                <a:hlinkClick r:id="rId6"/>
              </a:rPr>
              <a:t>10.1088/1748-0221/12/10/P10003</a:t>
            </a:r>
            <a:r>
              <a:rPr lang="en-US" sz="2200" dirty="0"/>
              <a:t> .</a:t>
            </a:r>
            <a:endParaRPr lang="it-IT" sz="2200" dirty="0"/>
          </a:p>
          <a:p>
            <a:pPr marL="0" indent="0">
              <a:buNone/>
            </a:pPr>
            <a:endParaRPr lang="it-IT" sz="2400" dirty="0"/>
          </a:p>
        </p:txBody>
      </p:sp>
      <p:sp>
        <p:nvSpPr>
          <p:cNvPr id="4" name="Segnaposto data 3"/>
          <p:cNvSpPr>
            <a:spLocks noGrp="1"/>
          </p:cNvSpPr>
          <p:nvPr>
            <p:ph type="dt" sz="half" idx="10"/>
          </p:nvPr>
        </p:nvSpPr>
        <p:spPr/>
        <p:txBody>
          <a:bodyPr/>
          <a:lstStyle/>
          <a:p>
            <a:r>
              <a:rPr lang="it-IT" smtClean="0"/>
              <a:t>11/02/2021</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63</a:t>
            </a:fld>
            <a:endParaRPr lang="en-US"/>
          </a:p>
        </p:txBody>
      </p:sp>
      <p:sp>
        <p:nvSpPr>
          <p:cNvPr id="7" name="Segnaposto piè di pagina 6"/>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12719696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r>
              <a:rPr lang="it-IT" b="1" dirty="0" smtClean="0">
                <a:solidFill>
                  <a:srgbClr val="C00000"/>
                </a:solidFill>
              </a:rPr>
              <a:t> / </a:t>
            </a:r>
            <a:r>
              <a:rPr lang="it-IT" b="1" dirty="0" err="1" smtClean="0">
                <a:solidFill>
                  <a:srgbClr val="C00000"/>
                </a:solidFill>
              </a:rPr>
              <a:t>cont’d</a:t>
            </a:r>
            <a:endParaRPr lang="it-IT" b="1" dirty="0">
              <a:solidFill>
                <a:srgbClr val="C00000"/>
              </a:solidFill>
            </a:endParaRPr>
          </a:p>
        </p:txBody>
      </p:sp>
      <p:sp>
        <p:nvSpPr>
          <p:cNvPr id="3" name="Segnaposto contenuto 2"/>
          <p:cNvSpPr>
            <a:spLocks noGrp="1"/>
          </p:cNvSpPr>
          <p:nvPr>
            <p:ph idx="1"/>
          </p:nvPr>
        </p:nvSpPr>
        <p:spPr>
          <a:xfrm>
            <a:off x="838200" y="1825625"/>
            <a:ext cx="10515600" cy="4736540"/>
          </a:xfrm>
        </p:spPr>
        <p:txBody>
          <a:bodyPr>
            <a:normAutofit fontScale="92500" lnSpcReduction="10000"/>
          </a:bodyPr>
          <a:lstStyle/>
          <a:p>
            <a:pPr marL="0" indent="0">
              <a:buNone/>
            </a:pPr>
            <a:r>
              <a:rPr lang="it-IT" sz="2400" b="1" dirty="0" smtClean="0">
                <a:solidFill>
                  <a:srgbClr val="C00000"/>
                </a:solidFill>
              </a:rPr>
              <a:t>11. </a:t>
            </a:r>
            <a:r>
              <a:rPr lang="en-US" sz="2400" dirty="0"/>
              <a:t>See </a:t>
            </a:r>
            <a:r>
              <a:rPr lang="en-US" sz="2400" i="1" dirty="0"/>
              <a:t>e.g.</a:t>
            </a:r>
            <a:r>
              <a:rPr lang="en-US" sz="2400" dirty="0"/>
              <a:t> S.R. </a:t>
            </a:r>
            <a:r>
              <a:rPr lang="en-US" sz="2400" dirty="0" err="1"/>
              <a:t>Qasim</a:t>
            </a:r>
            <a:r>
              <a:rPr lang="en-US" sz="2400" dirty="0"/>
              <a:t>, </a:t>
            </a:r>
            <a:r>
              <a:rPr lang="en-US" sz="2400" b="1" dirty="0"/>
              <a:t>J. </a:t>
            </a:r>
            <a:r>
              <a:rPr lang="en-US" sz="2400" b="1" dirty="0" err="1"/>
              <a:t>Kieseler</a:t>
            </a:r>
            <a:r>
              <a:rPr lang="en-US" sz="2400" dirty="0"/>
              <a:t>, Y. </a:t>
            </a:r>
            <a:r>
              <a:rPr lang="en-US" sz="2400" dirty="0" err="1"/>
              <a:t>Iiyama</a:t>
            </a:r>
            <a:r>
              <a:rPr lang="en-US" sz="2400" dirty="0"/>
              <a:t>, and M. </a:t>
            </a:r>
            <a:r>
              <a:rPr lang="en-US" sz="2400" dirty="0" err="1"/>
              <a:t>Pierini</a:t>
            </a:r>
            <a:r>
              <a:rPr lang="en-US" sz="2400" dirty="0"/>
              <a:t>, “</a:t>
            </a:r>
            <a:r>
              <a:rPr lang="en-US" sz="2400" i="1" dirty="0"/>
              <a:t>Learning representations of irregular particle-detector geometry with distance-weighted graph networks</a:t>
            </a:r>
            <a:r>
              <a:rPr lang="en-US" sz="2400" dirty="0"/>
              <a:t>”, Eur. Phys. J. C79 (2019) 7,608, </a:t>
            </a:r>
            <a:r>
              <a:rPr lang="en-US" sz="2400" dirty="0" err="1"/>
              <a:t>doi</a:t>
            </a:r>
            <a:r>
              <a:rPr lang="en-US" sz="2400" dirty="0"/>
              <a:t>: </a:t>
            </a:r>
            <a:r>
              <a:rPr lang="en-US" sz="2400" u="sng" dirty="0">
                <a:hlinkClick r:id="rId2"/>
              </a:rPr>
              <a:t>10.1140/</a:t>
            </a:r>
            <a:r>
              <a:rPr lang="en-US" sz="2400" u="sng" dirty="0" err="1">
                <a:hlinkClick r:id="rId2"/>
              </a:rPr>
              <a:t>epjc</a:t>
            </a:r>
            <a:r>
              <a:rPr lang="en-US" sz="2400" u="sng" dirty="0">
                <a:hlinkClick r:id="rId2"/>
              </a:rPr>
              <a:t>/s10052-019-7113-9</a:t>
            </a:r>
            <a:r>
              <a:rPr lang="en-US" sz="2400" dirty="0"/>
              <a:t>; </a:t>
            </a:r>
            <a:r>
              <a:rPr lang="en-US" sz="2400" b="1" dirty="0"/>
              <a:t>J. </a:t>
            </a:r>
            <a:r>
              <a:rPr lang="en-US" sz="2400" b="1" dirty="0" err="1"/>
              <a:t>Kieseler</a:t>
            </a:r>
            <a:r>
              <a:rPr lang="en-US" sz="2400" dirty="0"/>
              <a:t>, “</a:t>
            </a:r>
            <a:r>
              <a:rPr lang="en-US" sz="2400" i="1" dirty="0"/>
              <a:t>Object condensation: one-stage grid-free multi-object reconstruction in physics detectors, graph and image data</a:t>
            </a:r>
            <a:r>
              <a:rPr lang="en-US" sz="2400" dirty="0"/>
              <a:t>”, </a:t>
            </a:r>
            <a:r>
              <a:rPr lang="en-US" sz="2400" u="sng" dirty="0">
                <a:hlinkClick r:id="rId3"/>
              </a:rPr>
              <a:t>arXiv:2002.03605[</a:t>
            </a:r>
            <a:r>
              <a:rPr lang="en-US" sz="2400" u="sng" dirty="0" err="1">
                <a:hlinkClick r:id="rId3"/>
              </a:rPr>
              <a:t>physics.data</a:t>
            </a:r>
            <a:r>
              <a:rPr lang="en-US" sz="2400" u="sng" dirty="0">
                <a:hlinkClick r:id="rId3"/>
              </a:rPr>
              <a:t>-an]</a:t>
            </a:r>
            <a:r>
              <a:rPr lang="en-US" sz="2400" dirty="0"/>
              <a:t> (2020); J. </a:t>
            </a:r>
            <a:r>
              <a:rPr lang="en-US" sz="2400" dirty="0" err="1"/>
              <a:t>Alimena</a:t>
            </a:r>
            <a:r>
              <a:rPr lang="en-US" sz="2400" dirty="0"/>
              <a:t>, Y. </a:t>
            </a:r>
            <a:r>
              <a:rPr lang="en-US" sz="2400" dirty="0" err="1"/>
              <a:t>Iiymana</a:t>
            </a:r>
            <a:r>
              <a:rPr lang="en-US" sz="2400" dirty="0"/>
              <a:t>, </a:t>
            </a:r>
            <a:r>
              <a:rPr lang="en-US" sz="2400" b="1" dirty="0"/>
              <a:t>J. </a:t>
            </a:r>
            <a:r>
              <a:rPr lang="en-US" sz="2400" b="1" dirty="0" err="1"/>
              <a:t>Kieseler</a:t>
            </a:r>
            <a:r>
              <a:rPr lang="en-US" sz="2400" dirty="0"/>
              <a:t>, “</a:t>
            </a:r>
            <a:r>
              <a:rPr lang="en-US" sz="2400" i="1" dirty="0"/>
              <a:t>Fast convolutional neural networks for identifying long-lived particles in a high-granularity calorimeter</a:t>
            </a:r>
            <a:r>
              <a:rPr lang="en-US" sz="2400" dirty="0"/>
              <a:t>”, </a:t>
            </a:r>
            <a:r>
              <a:rPr lang="en-US" sz="2400" u="sng" dirty="0">
                <a:hlinkClick r:id="rId4"/>
              </a:rPr>
              <a:t>arXiv:2004.10744 [</a:t>
            </a:r>
            <a:r>
              <a:rPr lang="en-US" sz="2400" u="sng" dirty="0" err="1">
                <a:hlinkClick r:id="rId4"/>
              </a:rPr>
              <a:t>hep</a:t>
            </a:r>
            <a:r>
              <a:rPr lang="en-US" sz="2400" u="sng" dirty="0">
                <a:hlinkClick r:id="rId4"/>
              </a:rPr>
              <a:t>-ex]</a:t>
            </a:r>
            <a:r>
              <a:rPr lang="en-US" sz="2400" dirty="0"/>
              <a:t> (2020</a:t>
            </a:r>
            <a:r>
              <a:rPr lang="en-US" sz="2400" dirty="0" smtClean="0"/>
              <a:t>).</a:t>
            </a:r>
          </a:p>
          <a:p>
            <a:pPr marL="0" indent="0">
              <a:buNone/>
            </a:pPr>
            <a:r>
              <a:rPr lang="it-IT" sz="2400" b="1" dirty="0">
                <a:solidFill>
                  <a:srgbClr val="C00000"/>
                </a:solidFill>
              </a:rPr>
              <a:t>12.</a:t>
            </a:r>
            <a:r>
              <a:rPr lang="it-IT" sz="2400" dirty="0">
                <a:solidFill>
                  <a:srgbClr val="C00000"/>
                </a:solidFill>
              </a:rPr>
              <a:t> </a:t>
            </a:r>
            <a:r>
              <a:rPr lang="en-GB" sz="2400" b="1" dirty="0"/>
              <a:t>T. Dorigo, J. </a:t>
            </a:r>
            <a:r>
              <a:rPr lang="en-GB" sz="2400" b="1" dirty="0" err="1"/>
              <a:t>Kieseler</a:t>
            </a:r>
            <a:r>
              <a:rPr lang="en-GB" sz="2400" b="1" dirty="0"/>
              <a:t>, L. Layer </a:t>
            </a:r>
            <a:r>
              <a:rPr lang="en-GB" sz="2400" dirty="0"/>
              <a:t>and </a:t>
            </a:r>
            <a:r>
              <a:rPr lang="en-GB" sz="2400" b="1" dirty="0"/>
              <a:t>G. Strong</a:t>
            </a:r>
            <a:r>
              <a:rPr lang="en-US" sz="2400" dirty="0"/>
              <a:t>, “</a:t>
            </a:r>
            <a:r>
              <a:rPr lang="en-US" sz="2400" i="1" dirty="0"/>
              <a:t>Muon Energy Measurement from Radiative Losses in a Calorimeter for a Collider Detector</a:t>
            </a:r>
            <a:r>
              <a:rPr lang="en-US" sz="2400" dirty="0"/>
              <a:t>”, </a:t>
            </a:r>
            <a:r>
              <a:rPr lang="en-US" sz="2400" u="sng" dirty="0">
                <a:hlinkClick r:id="rId5"/>
              </a:rPr>
              <a:t>http://arxiv.org/abs/2008.10958</a:t>
            </a:r>
            <a:r>
              <a:rPr lang="en-US" sz="2400" dirty="0"/>
              <a:t> (2020).</a:t>
            </a:r>
            <a:endParaRPr lang="it-IT" sz="2400" dirty="0"/>
          </a:p>
          <a:p>
            <a:pPr marL="0" indent="0">
              <a:buNone/>
            </a:pPr>
            <a:r>
              <a:rPr lang="it-IT" sz="2400" b="1" dirty="0">
                <a:solidFill>
                  <a:srgbClr val="C00000"/>
                </a:solidFill>
              </a:rPr>
              <a:t>13.</a:t>
            </a:r>
            <a:r>
              <a:rPr lang="it-IT" sz="2400" dirty="0"/>
              <a:t> </a:t>
            </a:r>
            <a:r>
              <a:rPr lang="en-GB" sz="2400" b="1" dirty="0"/>
              <a:t>T. Dorigo</a:t>
            </a:r>
            <a:r>
              <a:rPr lang="en-GB" sz="2400" dirty="0"/>
              <a:t>, "</a:t>
            </a:r>
            <a:r>
              <a:rPr lang="en-GB" sz="2400" i="1" dirty="0"/>
              <a:t>Geometry Optimization of a Muon-Electron Scattering Detector</a:t>
            </a:r>
            <a:r>
              <a:rPr lang="en-GB" sz="2400" dirty="0"/>
              <a:t>," Physics Open 4 (2020) 100022, arXiv:200200973[</a:t>
            </a:r>
            <a:r>
              <a:rPr lang="en-GB" sz="2400" dirty="0" err="1"/>
              <a:t>physics.ins-det</a:t>
            </a:r>
            <a:r>
              <a:rPr lang="en-GB" sz="2400" dirty="0"/>
              <a:t>], </a:t>
            </a:r>
            <a:r>
              <a:rPr lang="en-GB" sz="2400" dirty="0" err="1"/>
              <a:t>doi</a:t>
            </a:r>
            <a:r>
              <a:rPr lang="en-GB" sz="2400" dirty="0"/>
              <a:t>: </a:t>
            </a:r>
            <a:r>
              <a:rPr lang="en-GB" sz="2400" u="sng" dirty="0">
                <a:hlinkClick r:id="rId6"/>
              </a:rPr>
              <a:t>10.1016/j.physo.2020.100022</a:t>
            </a:r>
            <a:r>
              <a:rPr lang="en-GB" sz="2400" dirty="0" smtClean="0"/>
              <a:t>.</a:t>
            </a:r>
          </a:p>
          <a:p>
            <a:pPr marL="0" indent="0">
              <a:buNone/>
            </a:pPr>
            <a:r>
              <a:rPr lang="it-IT" sz="2400" b="1" dirty="0">
                <a:solidFill>
                  <a:srgbClr val="C00000"/>
                </a:solidFill>
              </a:rPr>
              <a:t>14. </a:t>
            </a:r>
            <a:r>
              <a:rPr lang="en-GB" sz="2400" dirty="0"/>
              <a:t>G. </a:t>
            </a:r>
            <a:r>
              <a:rPr lang="en-GB" sz="2400" dirty="0" err="1"/>
              <a:t>Abbiendi</a:t>
            </a:r>
            <a:r>
              <a:rPr lang="en-GB" sz="2400" dirty="0"/>
              <a:t> </a:t>
            </a:r>
            <a:r>
              <a:rPr lang="en-GB" sz="2400" i="1" dirty="0"/>
              <a:t>et al</a:t>
            </a:r>
            <a:r>
              <a:rPr lang="en-GB" sz="2400" dirty="0"/>
              <a:t>., “</a:t>
            </a:r>
            <a:r>
              <a:rPr lang="en-GB" sz="2400" i="1" dirty="0"/>
              <a:t>Letter of Intent: The </a:t>
            </a:r>
            <a:r>
              <a:rPr lang="en-GB" sz="2400" i="1" dirty="0" err="1"/>
              <a:t>MUonE</a:t>
            </a:r>
            <a:r>
              <a:rPr lang="en-GB" sz="2400" i="1" dirty="0"/>
              <a:t> Project</a:t>
            </a:r>
            <a:r>
              <a:rPr lang="en-GB" sz="2400" dirty="0"/>
              <a:t>”, </a:t>
            </a:r>
            <a:r>
              <a:rPr lang="en-GB" sz="2400" u="sng" dirty="0">
                <a:hlinkClick r:id="rId7"/>
              </a:rPr>
              <a:t>CERN-SPSC-2019-026</a:t>
            </a:r>
            <a:r>
              <a:rPr lang="en-GB" sz="2400" dirty="0"/>
              <a:t>/SPSC-I-252 (2019).</a:t>
            </a:r>
          </a:p>
          <a:p>
            <a:pPr marL="0" indent="0">
              <a:buNone/>
            </a:pPr>
            <a:endParaRPr lang="it-IT" dirty="0"/>
          </a:p>
          <a:p>
            <a:pPr marL="0" indent="0">
              <a:buNone/>
            </a:pPr>
            <a:endParaRPr lang="it-IT" dirty="0"/>
          </a:p>
        </p:txBody>
      </p:sp>
      <p:sp>
        <p:nvSpPr>
          <p:cNvPr id="4" name="Segnaposto data 3"/>
          <p:cNvSpPr>
            <a:spLocks noGrp="1"/>
          </p:cNvSpPr>
          <p:nvPr>
            <p:ph type="dt" sz="half" idx="10"/>
          </p:nvPr>
        </p:nvSpPr>
        <p:spPr/>
        <p:txBody>
          <a:bodyPr/>
          <a:lstStyle/>
          <a:p>
            <a:r>
              <a:rPr lang="it-IT" smtClean="0"/>
              <a:t>11/02/2021</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64</a:t>
            </a:fld>
            <a:endParaRPr lang="en-US"/>
          </a:p>
        </p:txBody>
      </p:sp>
      <p:sp>
        <p:nvSpPr>
          <p:cNvPr id="7" name="Segnaposto piè di pagina 6"/>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40978851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r>
              <a:rPr lang="it-IT" b="1" dirty="0" smtClean="0">
                <a:solidFill>
                  <a:srgbClr val="C00000"/>
                </a:solidFill>
              </a:rPr>
              <a:t> / </a:t>
            </a:r>
            <a:r>
              <a:rPr lang="it-IT" b="1" dirty="0" err="1" smtClean="0">
                <a:solidFill>
                  <a:srgbClr val="C00000"/>
                </a:solidFill>
              </a:rPr>
              <a:t>cont’d</a:t>
            </a:r>
            <a:endParaRPr lang="it-IT" b="1" dirty="0">
              <a:solidFill>
                <a:srgbClr val="C00000"/>
              </a:solidFill>
            </a:endParaRPr>
          </a:p>
        </p:txBody>
      </p:sp>
      <p:sp>
        <p:nvSpPr>
          <p:cNvPr id="3" name="Segnaposto contenuto 2"/>
          <p:cNvSpPr>
            <a:spLocks noGrp="1"/>
          </p:cNvSpPr>
          <p:nvPr>
            <p:ph idx="1"/>
          </p:nvPr>
        </p:nvSpPr>
        <p:spPr/>
        <p:txBody>
          <a:bodyPr>
            <a:noAutofit/>
          </a:bodyPr>
          <a:lstStyle/>
          <a:p>
            <a:pPr marL="0" indent="0">
              <a:buNone/>
            </a:pPr>
            <a:r>
              <a:rPr lang="en-GB" sz="2200" b="1" dirty="0" smtClean="0">
                <a:solidFill>
                  <a:srgbClr val="C00000"/>
                </a:solidFill>
              </a:rPr>
              <a:t>15.</a:t>
            </a:r>
            <a:r>
              <a:rPr lang="en-GB" sz="2200" dirty="0" smtClean="0">
                <a:solidFill>
                  <a:srgbClr val="C00000"/>
                </a:solidFill>
              </a:rPr>
              <a:t> </a:t>
            </a:r>
            <a:r>
              <a:rPr lang="en-GB" sz="2200" b="1" dirty="0"/>
              <a:t>A. </a:t>
            </a:r>
            <a:r>
              <a:rPr lang="en-GB" sz="2200" b="1" dirty="0" err="1"/>
              <a:t>Güneş</a:t>
            </a:r>
            <a:r>
              <a:rPr lang="en-GB" sz="2200" b="1" dirty="0"/>
              <a:t> </a:t>
            </a:r>
            <a:r>
              <a:rPr lang="en-GB" sz="2200" b="1" dirty="0" err="1"/>
              <a:t>Baydin</a:t>
            </a:r>
            <a:r>
              <a:rPr lang="en-GB" sz="2200" dirty="0"/>
              <a:t>, B.A. </a:t>
            </a:r>
            <a:r>
              <a:rPr lang="en-GB" sz="2200" dirty="0" err="1"/>
              <a:t>Pearlmutter</a:t>
            </a:r>
            <a:r>
              <a:rPr lang="en-GB" sz="2200" dirty="0"/>
              <a:t>, A.A. </a:t>
            </a:r>
            <a:r>
              <a:rPr lang="en-GB" sz="2200" dirty="0" err="1"/>
              <a:t>Radul</a:t>
            </a:r>
            <a:r>
              <a:rPr lang="en-GB" sz="2200" dirty="0"/>
              <a:t>, and J.M. </a:t>
            </a:r>
            <a:r>
              <a:rPr lang="en-GB" sz="2200" dirty="0" err="1"/>
              <a:t>Siskind</a:t>
            </a:r>
            <a:r>
              <a:rPr lang="en-GB" sz="2200" dirty="0"/>
              <a:t>, “</a:t>
            </a:r>
            <a:r>
              <a:rPr lang="en-GB" sz="2200" i="1" dirty="0"/>
              <a:t>Automatic Differentiation in Machine Learning: a Survey</a:t>
            </a:r>
            <a:r>
              <a:rPr lang="en-GB" sz="2200" dirty="0"/>
              <a:t>”, Journal of Machine Learning Research (JMLR) 18 (153) (2018) 1, </a:t>
            </a:r>
            <a:r>
              <a:rPr lang="en-GB" sz="2200" u="sng" dirty="0">
                <a:hlinkClick r:id="rId2"/>
              </a:rPr>
              <a:t>http://</a:t>
            </a:r>
            <a:r>
              <a:rPr lang="en-GB" sz="2200" u="sng" dirty="0" smtClean="0">
                <a:hlinkClick r:id="rId2"/>
              </a:rPr>
              <a:t>jmlr.org/papers/v18/17-468.html</a:t>
            </a:r>
            <a:r>
              <a:rPr lang="it-IT" sz="2200" dirty="0" smtClean="0"/>
              <a:t>; </a:t>
            </a:r>
            <a:r>
              <a:rPr lang="en-GB" sz="2200" dirty="0" smtClean="0"/>
              <a:t>Y</a:t>
            </a:r>
            <a:r>
              <a:rPr lang="en-GB" sz="2200" dirty="0"/>
              <a:t>. </a:t>
            </a:r>
            <a:r>
              <a:rPr lang="en-GB" sz="2200" dirty="0" err="1"/>
              <a:t>LeCun</a:t>
            </a:r>
            <a:r>
              <a:rPr lang="en-GB" sz="2200" dirty="0"/>
              <a:t>, Y. </a:t>
            </a:r>
            <a:r>
              <a:rPr lang="en-GB" sz="2200" dirty="0" err="1"/>
              <a:t>Bengio</a:t>
            </a:r>
            <a:r>
              <a:rPr lang="en-GB" sz="2200" dirty="0"/>
              <a:t>, and G. Hinton, “</a:t>
            </a:r>
            <a:r>
              <a:rPr lang="en-GB" sz="2200" i="1" dirty="0"/>
              <a:t>Deep learning</a:t>
            </a:r>
            <a:r>
              <a:rPr lang="en-GB" sz="2200" dirty="0"/>
              <a:t>”, Nature, 521(7553) (2015) 436, </a:t>
            </a:r>
            <a:r>
              <a:rPr lang="en-GB" sz="2200" dirty="0" err="1"/>
              <a:t>doi</a:t>
            </a:r>
            <a:r>
              <a:rPr lang="en-GB" sz="2200" dirty="0"/>
              <a:t>: </a:t>
            </a:r>
            <a:r>
              <a:rPr lang="en-GB" sz="2200" u="sng" dirty="0">
                <a:hlinkClick r:id="rId3"/>
              </a:rPr>
              <a:t>10.1038/nature14539</a:t>
            </a:r>
            <a:r>
              <a:rPr lang="en-GB" sz="2200" dirty="0"/>
              <a:t>. </a:t>
            </a:r>
            <a:endParaRPr lang="en-GB" sz="2200" dirty="0" smtClean="0"/>
          </a:p>
          <a:p>
            <a:pPr marL="0" indent="0">
              <a:buNone/>
            </a:pPr>
            <a:r>
              <a:rPr lang="it-IT" sz="2200" b="1" dirty="0">
                <a:solidFill>
                  <a:srgbClr val="C00000"/>
                </a:solidFill>
              </a:rPr>
              <a:t>16.</a:t>
            </a:r>
            <a:r>
              <a:rPr lang="it-IT" sz="2200" b="1" dirty="0"/>
              <a:t> </a:t>
            </a:r>
            <a:r>
              <a:rPr lang="en-GB" sz="2200" b="1" dirty="0"/>
              <a:t>P. de Castro </a:t>
            </a:r>
            <a:r>
              <a:rPr lang="en-GB" sz="2200" b="1" dirty="0" err="1"/>
              <a:t>Manzano</a:t>
            </a:r>
            <a:r>
              <a:rPr lang="en-GB" sz="2200" b="1" dirty="0"/>
              <a:t> </a:t>
            </a:r>
            <a:r>
              <a:rPr lang="en-GB" sz="2200" dirty="0"/>
              <a:t>and </a:t>
            </a:r>
            <a:r>
              <a:rPr lang="en-GB" sz="2200" b="1" dirty="0"/>
              <a:t>T. Dorigo</a:t>
            </a:r>
            <a:r>
              <a:rPr lang="en-GB" sz="2200" dirty="0"/>
              <a:t>, “</a:t>
            </a:r>
            <a:r>
              <a:rPr lang="en-GB" sz="2200" i="1" dirty="0"/>
              <a:t>INFERNO: Inference-Aware Neural Optimization</a:t>
            </a:r>
            <a:r>
              <a:rPr lang="en-GB" sz="2200" dirty="0"/>
              <a:t>”, Comp. Phys. </a:t>
            </a:r>
            <a:r>
              <a:rPr lang="en-GB" sz="2200" dirty="0" err="1"/>
              <a:t>Commun</a:t>
            </a:r>
            <a:r>
              <a:rPr lang="en-GB" sz="2200" dirty="0"/>
              <a:t>. 244 (2019) 170; Arxiv:1806.04743v2 [stat.ml] (2018), </a:t>
            </a:r>
            <a:r>
              <a:rPr lang="en-GB" sz="2200" dirty="0" err="1"/>
              <a:t>doi</a:t>
            </a:r>
            <a:r>
              <a:rPr lang="en-GB" sz="2200" dirty="0"/>
              <a:t>: </a:t>
            </a:r>
            <a:r>
              <a:rPr lang="en-GB" sz="2200" u="sng" dirty="0">
                <a:hlinkClick r:id="rId4"/>
              </a:rPr>
              <a:t>10.1016/j.cpc.2019.06.007</a:t>
            </a:r>
            <a:r>
              <a:rPr lang="en-GB" sz="2200" dirty="0"/>
              <a:t>.</a:t>
            </a:r>
          </a:p>
          <a:p>
            <a:pPr marL="0" indent="0">
              <a:buNone/>
            </a:pPr>
            <a:r>
              <a:rPr lang="en-GB" sz="2200" b="1" dirty="0">
                <a:solidFill>
                  <a:srgbClr val="C00000"/>
                </a:solidFill>
              </a:rPr>
              <a:t>17.</a:t>
            </a:r>
            <a:r>
              <a:rPr lang="en-GB" sz="2200" dirty="0"/>
              <a:t> </a:t>
            </a:r>
            <a:r>
              <a:rPr lang="en-US" sz="2200" dirty="0"/>
              <a:t>S. </a:t>
            </a:r>
            <a:r>
              <a:rPr lang="en-US" sz="2200" dirty="0" err="1"/>
              <a:t>Shirobokov</a:t>
            </a:r>
            <a:r>
              <a:rPr lang="en-US" sz="2200" dirty="0"/>
              <a:t>, </a:t>
            </a:r>
            <a:r>
              <a:rPr lang="en-US" sz="2200" b="1" dirty="0"/>
              <a:t>A. </a:t>
            </a:r>
            <a:r>
              <a:rPr lang="en-US" sz="2200" b="1" dirty="0" err="1"/>
              <a:t>Ustyuzhanin</a:t>
            </a:r>
            <a:r>
              <a:rPr lang="en-US" sz="2200" b="1" dirty="0"/>
              <a:t>, A. </a:t>
            </a:r>
            <a:r>
              <a:rPr lang="en-GB" sz="2200" b="1" dirty="0" err="1"/>
              <a:t>Güneş</a:t>
            </a:r>
            <a:r>
              <a:rPr lang="en-GB" sz="2200" b="1" dirty="0"/>
              <a:t> </a:t>
            </a:r>
            <a:r>
              <a:rPr lang="en-US" sz="2200" b="1" dirty="0" err="1"/>
              <a:t>Badyin</a:t>
            </a:r>
            <a:r>
              <a:rPr lang="en-US" sz="2200" dirty="0"/>
              <a:t> </a:t>
            </a:r>
            <a:r>
              <a:rPr lang="en-US" sz="2200" i="1" dirty="0"/>
              <a:t>et al</a:t>
            </a:r>
            <a:r>
              <a:rPr lang="en-US" sz="2200" dirty="0"/>
              <a:t>., “</a:t>
            </a:r>
            <a:r>
              <a:rPr lang="en-US" sz="2200" i="1" dirty="0"/>
              <a:t>Differentiating the Black-Box: Optimization with Local Generative Surrogates</a:t>
            </a:r>
            <a:r>
              <a:rPr lang="en-US" sz="2200" dirty="0"/>
              <a:t>”, </a:t>
            </a:r>
            <a:r>
              <a:rPr lang="en-US" sz="2200" u="sng" dirty="0">
                <a:hlinkClick r:id="rId5"/>
              </a:rPr>
              <a:t>arXiv:2002.04632v1[</a:t>
            </a:r>
            <a:r>
              <a:rPr lang="en-US" sz="2200" u="sng" dirty="0" err="1">
                <a:hlinkClick r:id="rId5"/>
              </a:rPr>
              <a:t>cs.LG</a:t>
            </a:r>
            <a:r>
              <a:rPr lang="en-US" sz="2200" u="sng" dirty="0">
                <a:hlinkClick r:id="rId5"/>
              </a:rPr>
              <a:t>]</a:t>
            </a:r>
            <a:r>
              <a:rPr lang="en-US" sz="2200" dirty="0"/>
              <a:t> (2020</a:t>
            </a:r>
            <a:r>
              <a:rPr lang="en-US" sz="2200" dirty="0" smtClean="0"/>
              <a:t>).</a:t>
            </a:r>
          </a:p>
          <a:p>
            <a:pPr marL="0" indent="0">
              <a:buNone/>
            </a:pPr>
            <a:r>
              <a:rPr lang="en-GB" sz="2200" b="1" dirty="0">
                <a:solidFill>
                  <a:srgbClr val="C00000"/>
                </a:solidFill>
              </a:rPr>
              <a:t>18. </a:t>
            </a:r>
            <a:r>
              <a:rPr lang="en-US" sz="2200" dirty="0"/>
              <a:t>S. </a:t>
            </a:r>
            <a:r>
              <a:rPr lang="en-US" sz="2200" dirty="0" err="1"/>
              <a:t>Wuyckens</a:t>
            </a:r>
            <a:r>
              <a:rPr lang="en-US" sz="2200" dirty="0"/>
              <a:t>, </a:t>
            </a:r>
            <a:r>
              <a:rPr lang="en-US" sz="2200" b="1" dirty="0"/>
              <a:t>A. </a:t>
            </a:r>
            <a:r>
              <a:rPr lang="en-US" sz="2200" b="1" dirty="0" err="1"/>
              <a:t>Giammanco</a:t>
            </a:r>
            <a:r>
              <a:rPr lang="en-US" sz="2200" dirty="0"/>
              <a:t>, P. </a:t>
            </a:r>
            <a:r>
              <a:rPr lang="en-US" sz="2200" dirty="0" err="1"/>
              <a:t>Demin</a:t>
            </a:r>
            <a:r>
              <a:rPr lang="en-US" sz="2200" dirty="0"/>
              <a:t>, and E. Cortina Gil, “</a:t>
            </a:r>
            <a:r>
              <a:rPr lang="en-US" sz="2200" i="1" dirty="0"/>
              <a:t>A Portable muon telescope based on small and gas-tight Resistive Plate Chambers</a:t>
            </a:r>
            <a:r>
              <a:rPr lang="en-US" sz="2200" dirty="0"/>
              <a:t>”, Phil. Trans. Royal Soc. A377 (2019) 2137, arXiv:1806.06602v2[</a:t>
            </a:r>
            <a:r>
              <a:rPr lang="en-US" sz="2200" dirty="0" err="1"/>
              <a:t>physics.ins-det</a:t>
            </a:r>
            <a:r>
              <a:rPr lang="en-US" sz="2200" dirty="0"/>
              <a:t>] (2018), </a:t>
            </a:r>
            <a:r>
              <a:rPr lang="en-US" sz="2200" dirty="0" err="1"/>
              <a:t>doi</a:t>
            </a:r>
            <a:r>
              <a:rPr lang="en-US" sz="2200" dirty="0"/>
              <a:t>: </a:t>
            </a:r>
            <a:r>
              <a:rPr lang="en-US" sz="2200" u="sng" dirty="0">
                <a:hlinkClick r:id="rId6"/>
              </a:rPr>
              <a:t>10.1098/rsta.2018.0139</a:t>
            </a:r>
            <a:r>
              <a:rPr lang="en-US" sz="2200" dirty="0"/>
              <a:t>.</a:t>
            </a:r>
            <a:endParaRPr lang="it-IT" sz="2200" dirty="0"/>
          </a:p>
          <a:p>
            <a:pPr marL="0" indent="0">
              <a:buNone/>
            </a:pPr>
            <a:endParaRPr lang="it-IT" sz="2400" dirty="0"/>
          </a:p>
          <a:p>
            <a:pPr marL="0" indent="0">
              <a:buNone/>
            </a:pPr>
            <a:endParaRPr lang="it-IT" sz="2400" dirty="0"/>
          </a:p>
          <a:p>
            <a:pPr marL="0" indent="0">
              <a:buNone/>
            </a:pPr>
            <a:endParaRPr lang="it-IT" sz="2400" dirty="0"/>
          </a:p>
        </p:txBody>
      </p:sp>
      <p:sp>
        <p:nvSpPr>
          <p:cNvPr id="4" name="Segnaposto data 3"/>
          <p:cNvSpPr>
            <a:spLocks noGrp="1"/>
          </p:cNvSpPr>
          <p:nvPr>
            <p:ph type="dt" sz="half" idx="10"/>
          </p:nvPr>
        </p:nvSpPr>
        <p:spPr/>
        <p:txBody>
          <a:bodyPr/>
          <a:lstStyle/>
          <a:p>
            <a:r>
              <a:rPr lang="it-IT" smtClean="0"/>
              <a:t>11/02/2021</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65</a:t>
            </a:fld>
            <a:endParaRPr lang="en-US"/>
          </a:p>
        </p:txBody>
      </p:sp>
      <p:sp>
        <p:nvSpPr>
          <p:cNvPr id="7" name="Segnaposto piè di pagina 6"/>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37497440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r>
              <a:rPr lang="it-IT" b="1" dirty="0" smtClean="0">
                <a:solidFill>
                  <a:srgbClr val="C00000"/>
                </a:solidFill>
              </a:rPr>
              <a:t> / </a:t>
            </a:r>
            <a:r>
              <a:rPr lang="it-IT" b="1" dirty="0" err="1" smtClean="0">
                <a:solidFill>
                  <a:srgbClr val="C00000"/>
                </a:solidFill>
              </a:rPr>
              <a:t>cont’d</a:t>
            </a:r>
            <a:endParaRPr lang="it-IT" b="1" dirty="0">
              <a:solidFill>
                <a:srgbClr val="C00000"/>
              </a:solidFill>
            </a:endParaRPr>
          </a:p>
        </p:txBody>
      </p:sp>
      <p:sp>
        <p:nvSpPr>
          <p:cNvPr id="3" name="Segnaposto contenuto 2"/>
          <p:cNvSpPr>
            <a:spLocks noGrp="1"/>
          </p:cNvSpPr>
          <p:nvPr>
            <p:ph idx="1"/>
          </p:nvPr>
        </p:nvSpPr>
        <p:spPr>
          <a:xfrm>
            <a:off x="838200" y="1825624"/>
            <a:ext cx="10515600" cy="4811843"/>
          </a:xfrm>
        </p:spPr>
        <p:txBody>
          <a:bodyPr>
            <a:normAutofit lnSpcReduction="10000"/>
          </a:bodyPr>
          <a:lstStyle/>
          <a:p>
            <a:pPr marL="0" indent="0">
              <a:buNone/>
            </a:pPr>
            <a:r>
              <a:rPr lang="it-IT" sz="2200" b="1" dirty="0" smtClean="0">
                <a:solidFill>
                  <a:srgbClr val="C00000"/>
                </a:solidFill>
              </a:rPr>
              <a:t>19.</a:t>
            </a:r>
            <a:r>
              <a:rPr lang="it-IT" sz="2200" dirty="0" smtClean="0"/>
              <a:t> </a:t>
            </a:r>
            <a:r>
              <a:rPr lang="en-US" sz="2200" dirty="0"/>
              <a:t>P. </a:t>
            </a:r>
            <a:r>
              <a:rPr lang="en-US" sz="2200" dirty="0" err="1"/>
              <a:t>Giubilato</a:t>
            </a:r>
            <a:r>
              <a:rPr lang="en-US" sz="2200" dirty="0"/>
              <a:t> </a:t>
            </a:r>
            <a:r>
              <a:rPr lang="en-US" sz="2200" i="1" dirty="0"/>
              <a:t>et al</a:t>
            </a:r>
            <a:r>
              <a:rPr lang="en-US" sz="2200" dirty="0"/>
              <a:t>., “</a:t>
            </a:r>
            <a:r>
              <a:rPr lang="en-US" sz="2200" i="1" dirty="0" err="1"/>
              <a:t>iMPACT</a:t>
            </a:r>
            <a:r>
              <a:rPr lang="en-US" sz="2200" i="1" dirty="0"/>
              <a:t>: innovative </a:t>
            </a:r>
            <a:r>
              <a:rPr lang="en-US" sz="2200" i="1" dirty="0" err="1"/>
              <a:t>pCT</a:t>
            </a:r>
            <a:r>
              <a:rPr lang="en-US" sz="2200" i="1" dirty="0"/>
              <a:t> scanner</a:t>
            </a:r>
            <a:r>
              <a:rPr lang="en-US" sz="2200" dirty="0"/>
              <a:t>”, </a:t>
            </a:r>
            <a:r>
              <a:rPr lang="en-GB" sz="2200" dirty="0"/>
              <a:t>IEEE Nuclear Science Symposium and Medical Imaging Conference (NSS/MIC) IEEE (2015), </a:t>
            </a:r>
            <a:r>
              <a:rPr lang="en-GB" sz="2200" u="sng" dirty="0">
                <a:hlinkClick r:id="rId2"/>
              </a:rPr>
              <a:t>https://ieeexplore.ieee.org/abstract/document/7581240</a:t>
            </a:r>
            <a:r>
              <a:rPr lang="en-US" sz="2200" dirty="0"/>
              <a:t>; S. </a:t>
            </a:r>
            <a:r>
              <a:rPr lang="en-US" sz="2200" dirty="0" err="1"/>
              <a:t>Mattiazzo</a:t>
            </a:r>
            <a:r>
              <a:rPr lang="en-US" sz="2200" dirty="0"/>
              <a:t>, </a:t>
            </a:r>
            <a:r>
              <a:rPr lang="en-US" sz="2200" i="1" dirty="0"/>
              <a:t>et al</a:t>
            </a:r>
            <a:r>
              <a:rPr lang="en-US" sz="2200" dirty="0"/>
              <a:t>., “</a:t>
            </a:r>
            <a:r>
              <a:rPr lang="en-GB" sz="2200" i="1" dirty="0"/>
              <a:t>Advanced proton imaging in computed tomography</a:t>
            </a:r>
            <a:r>
              <a:rPr lang="en-GB" sz="2200" dirty="0"/>
              <a:t>”, Radiation protection dosimetry 166.1 (2015) 388, </a:t>
            </a:r>
            <a:r>
              <a:rPr lang="en-GB" sz="2200" u="sng" dirty="0">
                <a:hlinkClick r:id="rId3"/>
              </a:rPr>
              <a:t> https://academic.oup.com/rpd/article/166/1-4/388/1612689</a:t>
            </a:r>
            <a:r>
              <a:rPr lang="en-GB" sz="2200" dirty="0"/>
              <a:t>;  </a:t>
            </a:r>
            <a:r>
              <a:rPr lang="en-US" sz="2200" dirty="0"/>
              <a:t>S. </a:t>
            </a:r>
            <a:r>
              <a:rPr lang="en-US" sz="2200" dirty="0" err="1"/>
              <a:t>Mattiazzo</a:t>
            </a:r>
            <a:r>
              <a:rPr lang="en-US" sz="2200" dirty="0"/>
              <a:t> </a:t>
            </a:r>
            <a:r>
              <a:rPr lang="en-US" sz="2200" i="1" dirty="0"/>
              <a:t>et al</a:t>
            </a:r>
            <a:r>
              <a:rPr lang="en-US" sz="2200" dirty="0"/>
              <a:t>., “</a:t>
            </a:r>
            <a:r>
              <a:rPr lang="en-GB" sz="2200" i="1" dirty="0"/>
              <a:t>The </a:t>
            </a:r>
            <a:r>
              <a:rPr lang="en-GB" sz="2200" i="1" dirty="0" err="1"/>
              <a:t>iMPACT</a:t>
            </a:r>
            <a:r>
              <a:rPr lang="en-GB" sz="2200" i="1" dirty="0"/>
              <a:t> project tracker and calorimeter</a:t>
            </a:r>
            <a:r>
              <a:rPr lang="en-GB" sz="2200" dirty="0"/>
              <a:t>”, </a:t>
            </a:r>
            <a:r>
              <a:rPr lang="en-GB" sz="2200" dirty="0" err="1"/>
              <a:t>Nucl</a:t>
            </a:r>
            <a:r>
              <a:rPr lang="en-GB" sz="2200" dirty="0"/>
              <a:t>. Instr. Meth. </a:t>
            </a:r>
            <a:r>
              <a:rPr lang="it-IT" sz="2200" dirty="0"/>
              <a:t>A845 (2017) 664, </a:t>
            </a:r>
            <a:r>
              <a:rPr lang="it-IT" sz="2200" u="sng" dirty="0">
                <a:hlinkClick r:id="rId4"/>
              </a:rPr>
              <a:t>https://www.sciencedirect.com/science/article/pii/S0168900216303412</a:t>
            </a:r>
            <a:r>
              <a:rPr lang="it-IT" sz="2200" dirty="0"/>
              <a:t>; N. </a:t>
            </a:r>
            <a:r>
              <a:rPr lang="it-IT" sz="2200" dirty="0" err="1"/>
              <a:t>Pozzobon</a:t>
            </a:r>
            <a:r>
              <a:rPr lang="it-IT" sz="2200" dirty="0"/>
              <a:t> </a:t>
            </a:r>
            <a:r>
              <a:rPr lang="it-IT" sz="2200" i="1" dirty="0"/>
              <a:t>et al</a:t>
            </a:r>
            <a:r>
              <a:rPr lang="it-IT" sz="2200" dirty="0"/>
              <a:t>. </a:t>
            </a:r>
            <a:r>
              <a:rPr lang="en-US" sz="2200" dirty="0"/>
              <a:t>“</a:t>
            </a:r>
            <a:r>
              <a:rPr lang="en-GB" sz="2200" i="1" dirty="0"/>
              <a:t>Calorimeter prototyping for the </a:t>
            </a:r>
            <a:r>
              <a:rPr lang="en-GB" sz="2200" i="1" dirty="0" err="1"/>
              <a:t>iMPACT</a:t>
            </a:r>
            <a:r>
              <a:rPr lang="en-GB" sz="2200" i="1" dirty="0"/>
              <a:t> project </a:t>
            </a:r>
            <a:r>
              <a:rPr lang="en-GB" sz="2200" i="1" dirty="0" err="1"/>
              <a:t>pCT</a:t>
            </a:r>
            <a:r>
              <a:rPr lang="en-GB" sz="2200" i="1" dirty="0"/>
              <a:t> scanner</a:t>
            </a:r>
            <a:r>
              <a:rPr lang="en-GB" sz="2200" dirty="0"/>
              <a:t>”, </a:t>
            </a:r>
            <a:r>
              <a:rPr lang="en-GB" sz="2200" dirty="0" err="1"/>
              <a:t>Nucl</a:t>
            </a:r>
            <a:r>
              <a:rPr lang="en-GB" sz="2200" dirty="0"/>
              <a:t>. Instr. Meth. </a:t>
            </a:r>
            <a:r>
              <a:rPr lang="en-US" sz="2200" dirty="0"/>
              <a:t>A</a:t>
            </a:r>
            <a:r>
              <a:rPr lang="en-GB" sz="2200" dirty="0"/>
              <a:t>936 (2019) 1, </a:t>
            </a:r>
            <a:r>
              <a:rPr lang="en-GB" sz="2200" u="sng" dirty="0">
                <a:hlinkClick r:id="rId5"/>
              </a:rPr>
              <a:t>https://ui.adsabs.harvard.edu/abs/2019NIMPA.936....1P/abstract</a:t>
            </a:r>
            <a:r>
              <a:rPr lang="en-GB" sz="2200" dirty="0"/>
              <a:t>. </a:t>
            </a:r>
            <a:endParaRPr lang="it-IT" sz="2200" dirty="0"/>
          </a:p>
          <a:p>
            <a:pPr marL="0" indent="0">
              <a:buNone/>
            </a:pPr>
            <a:r>
              <a:rPr lang="it-IT" sz="2200" b="1" dirty="0" smtClean="0">
                <a:solidFill>
                  <a:srgbClr val="C00000"/>
                </a:solidFill>
              </a:rPr>
              <a:t>20.</a:t>
            </a:r>
            <a:r>
              <a:rPr lang="it-IT" sz="2200" dirty="0" smtClean="0"/>
              <a:t> </a:t>
            </a:r>
            <a:r>
              <a:rPr lang="en-GB" sz="2200" dirty="0"/>
              <a:t>N. </a:t>
            </a:r>
            <a:r>
              <a:rPr lang="en-GB" sz="2200" dirty="0" err="1"/>
              <a:t>Bartosik</a:t>
            </a:r>
            <a:r>
              <a:rPr lang="en-GB" sz="2200" dirty="0"/>
              <a:t> </a:t>
            </a:r>
            <a:r>
              <a:rPr lang="en-GB" sz="2200" i="1" dirty="0"/>
              <a:t>et al</a:t>
            </a:r>
            <a:r>
              <a:rPr lang="en-GB" sz="2200" dirty="0"/>
              <a:t>., “</a:t>
            </a:r>
            <a:r>
              <a:rPr lang="en-GB" sz="2200" i="1" dirty="0"/>
              <a:t>Preliminary Report on the Study of Beam-Induced Background Effects at a Muon Collider</a:t>
            </a:r>
            <a:r>
              <a:rPr lang="en-GB" sz="2200" dirty="0"/>
              <a:t>,” </a:t>
            </a:r>
            <a:r>
              <a:rPr lang="en-GB" sz="2200" u="sng" dirty="0">
                <a:hlinkClick r:id="rId6"/>
              </a:rPr>
              <a:t>arXiv:1905.03725[hep-ex]</a:t>
            </a:r>
            <a:r>
              <a:rPr lang="en-GB" sz="2200" dirty="0"/>
              <a:t> (2019); N. </a:t>
            </a:r>
            <a:r>
              <a:rPr lang="en-GB" sz="2200" dirty="0" err="1"/>
              <a:t>Bartosik</a:t>
            </a:r>
            <a:r>
              <a:rPr lang="en-GB" sz="2200" dirty="0"/>
              <a:t> </a:t>
            </a:r>
            <a:r>
              <a:rPr lang="en-GB" sz="2200" i="1" dirty="0"/>
              <a:t>et al.</a:t>
            </a:r>
            <a:r>
              <a:rPr lang="en-GB" sz="2200" dirty="0"/>
              <a:t>, “</a:t>
            </a:r>
            <a:r>
              <a:rPr lang="en-GB" sz="2200" i="1" dirty="0"/>
              <a:t>Detector and Physics Performance at a Muon Collider</a:t>
            </a:r>
            <a:r>
              <a:rPr lang="en-GB" sz="2200" dirty="0"/>
              <a:t>,” J. Inst.</a:t>
            </a:r>
            <a:r>
              <a:rPr lang="en-GB" sz="2200" i="1" dirty="0"/>
              <a:t> </a:t>
            </a:r>
            <a:r>
              <a:rPr lang="en-GB" sz="2200" dirty="0"/>
              <a:t>15 (2020) P05001, </a:t>
            </a:r>
            <a:r>
              <a:rPr lang="en-GB" sz="2200" dirty="0" err="1"/>
              <a:t>doi</a:t>
            </a:r>
            <a:r>
              <a:rPr lang="en-GB" sz="2200" dirty="0"/>
              <a:t>: </a:t>
            </a:r>
            <a:r>
              <a:rPr lang="en-GB" sz="2200" u="sng">
                <a:hlinkClick r:id="rId7"/>
              </a:rPr>
              <a:t>10.1088/1748-0221/15/05/P05001</a:t>
            </a:r>
            <a:r>
              <a:rPr lang="en-GB" sz="2200" smtClean="0"/>
              <a:t>.</a:t>
            </a:r>
          </a:p>
          <a:p>
            <a:pPr marL="0" indent="0">
              <a:buNone/>
            </a:pPr>
            <a:r>
              <a:rPr lang="en-GB" sz="2200" b="1" smtClean="0">
                <a:solidFill>
                  <a:srgbClr val="C00000"/>
                </a:solidFill>
              </a:rPr>
              <a:t>21.</a:t>
            </a:r>
            <a:r>
              <a:rPr lang="en-GB" sz="2200" smtClean="0"/>
              <a:t> </a:t>
            </a:r>
            <a:r>
              <a:rPr lang="en-GB" sz="2200" b="1" smtClean="0"/>
              <a:t>A.G. Baydin </a:t>
            </a:r>
            <a:r>
              <a:rPr lang="en-GB" sz="2200" smtClean="0"/>
              <a:t>et al., </a:t>
            </a:r>
            <a:r>
              <a:rPr lang="en-GB" sz="2200" i="1" smtClean="0">
                <a:hlinkClick r:id="rId8"/>
              </a:rPr>
              <a:t>“Toward Machine Learning Optimization of Experimental Design</a:t>
            </a:r>
            <a:r>
              <a:rPr lang="en-GB" sz="2200" i="1" smtClean="0"/>
              <a:t>”</a:t>
            </a:r>
            <a:r>
              <a:rPr lang="en-GB" sz="2200" smtClean="0"/>
              <a:t>, submitted to Nuclear Physics News International, 2021.</a:t>
            </a:r>
            <a:endParaRPr lang="it-IT" sz="2200" dirty="0"/>
          </a:p>
          <a:p>
            <a:pPr marL="0" indent="0">
              <a:buNone/>
            </a:pPr>
            <a:endParaRPr lang="it-IT" dirty="0"/>
          </a:p>
          <a:p>
            <a:pPr marL="0" indent="0">
              <a:buNone/>
            </a:pPr>
            <a:endParaRPr lang="it-IT" dirty="0"/>
          </a:p>
        </p:txBody>
      </p:sp>
      <p:sp>
        <p:nvSpPr>
          <p:cNvPr id="4" name="Segnaposto data 3"/>
          <p:cNvSpPr>
            <a:spLocks noGrp="1"/>
          </p:cNvSpPr>
          <p:nvPr>
            <p:ph type="dt" sz="half" idx="10"/>
          </p:nvPr>
        </p:nvSpPr>
        <p:spPr/>
        <p:txBody>
          <a:bodyPr/>
          <a:lstStyle/>
          <a:p>
            <a:r>
              <a:rPr lang="it-IT" smtClean="0"/>
              <a:t>11/02/2021</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66</a:t>
            </a:fld>
            <a:endParaRPr lang="en-US"/>
          </a:p>
        </p:txBody>
      </p:sp>
      <p:sp>
        <p:nvSpPr>
          <p:cNvPr id="7" name="Segnaposto piè di pagina 6"/>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6367963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r>
              <a:rPr lang="it-IT" b="1" dirty="0" smtClean="0">
                <a:solidFill>
                  <a:srgbClr val="C00000"/>
                </a:solidFill>
              </a:rPr>
              <a:t> / </a:t>
            </a:r>
            <a:r>
              <a:rPr lang="it-IT" b="1" dirty="0" err="1" smtClean="0">
                <a:solidFill>
                  <a:srgbClr val="C00000"/>
                </a:solidFill>
              </a:rPr>
              <a:t>cont’d</a:t>
            </a:r>
            <a:endParaRPr lang="it-IT" b="1" dirty="0">
              <a:solidFill>
                <a:srgbClr val="C00000"/>
              </a:solidFill>
            </a:endParaRPr>
          </a:p>
        </p:txBody>
      </p:sp>
      <p:sp>
        <p:nvSpPr>
          <p:cNvPr id="3" name="Segnaposto contenuto 2"/>
          <p:cNvSpPr>
            <a:spLocks noGrp="1"/>
          </p:cNvSpPr>
          <p:nvPr>
            <p:ph idx="1"/>
          </p:nvPr>
        </p:nvSpPr>
        <p:spPr>
          <a:xfrm>
            <a:off x="838200" y="1825624"/>
            <a:ext cx="10515600" cy="4811843"/>
          </a:xfrm>
        </p:spPr>
        <p:txBody>
          <a:bodyPr>
            <a:normAutofit/>
          </a:bodyPr>
          <a:lstStyle/>
          <a:p>
            <a:pPr marL="0" indent="0">
              <a:buNone/>
            </a:pPr>
            <a:r>
              <a:rPr lang="it-IT" sz="2200" b="1" smtClean="0">
                <a:solidFill>
                  <a:srgbClr val="C00000"/>
                </a:solidFill>
              </a:rPr>
              <a:t>22.</a:t>
            </a:r>
            <a:r>
              <a:rPr lang="it-IT" sz="2200" smtClean="0"/>
              <a:t> </a:t>
            </a:r>
            <a:r>
              <a:rPr lang="en-US" sz="2200" smtClean="0"/>
              <a:t>W.K. Sakumoto et al., “</a:t>
            </a:r>
            <a:r>
              <a:rPr lang="en-US" sz="2200" i="1" smtClean="0"/>
              <a:t>Measurement of TeV muon energy loss in iron</a:t>
            </a:r>
            <a:r>
              <a:rPr lang="en-US" sz="2200" smtClean="0"/>
              <a:t>”, Phys. Rev. D 45, 9 (1992) 3042.</a:t>
            </a:r>
          </a:p>
          <a:p>
            <a:pPr marL="0" indent="0">
              <a:buNone/>
            </a:pPr>
            <a:r>
              <a:rPr lang="en-GB" sz="2200" b="1" smtClean="0">
                <a:solidFill>
                  <a:srgbClr val="C00000"/>
                </a:solidFill>
              </a:rPr>
              <a:t>23.</a:t>
            </a:r>
            <a:r>
              <a:rPr lang="en-GB" sz="2200" smtClean="0"/>
              <a:t> IceCube Collaboration, Contributions to the 30th International Cosmic Ray Conference (ICRC2007), Merida, Mexico, August 2007, arXiv:0711:0353v1</a:t>
            </a:r>
            <a:endParaRPr lang="it-IT" sz="2200" dirty="0"/>
          </a:p>
          <a:p>
            <a:pPr marL="0" indent="0">
              <a:buNone/>
            </a:pPr>
            <a:endParaRPr lang="it-IT" dirty="0"/>
          </a:p>
          <a:p>
            <a:pPr marL="0" indent="0">
              <a:buNone/>
            </a:pPr>
            <a:endParaRPr lang="it-IT" dirty="0"/>
          </a:p>
        </p:txBody>
      </p:sp>
      <p:sp>
        <p:nvSpPr>
          <p:cNvPr id="4" name="Segnaposto data 3"/>
          <p:cNvSpPr>
            <a:spLocks noGrp="1"/>
          </p:cNvSpPr>
          <p:nvPr>
            <p:ph type="dt" sz="half" idx="10"/>
          </p:nvPr>
        </p:nvSpPr>
        <p:spPr/>
        <p:txBody>
          <a:bodyPr/>
          <a:lstStyle/>
          <a:p>
            <a:r>
              <a:rPr lang="it-IT" smtClean="0"/>
              <a:t>11/02/2021</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67</a:t>
            </a:fld>
            <a:endParaRPr lang="en-US"/>
          </a:p>
        </p:txBody>
      </p:sp>
      <p:sp>
        <p:nvSpPr>
          <p:cNvPr id="7" name="Segnaposto piè di pagina 6"/>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27039864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What</a:t>
            </a:r>
            <a:r>
              <a:rPr lang="it-IT" b="1" dirty="0" smtClean="0">
                <a:solidFill>
                  <a:srgbClr val="C00000"/>
                </a:solidFill>
              </a:rPr>
              <a:t> </a:t>
            </a:r>
            <a:r>
              <a:rPr lang="it-IT" b="1" dirty="0" err="1" smtClean="0">
                <a:solidFill>
                  <a:srgbClr val="C00000"/>
                </a:solidFill>
              </a:rPr>
              <a:t>is</a:t>
            </a:r>
            <a:r>
              <a:rPr lang="it-IT" b="1" dirty="0" smtClean="0">
                <a:solidFill>
                  <a:srgbClr val="C00000"/>
                </a:solidFill>
              </a:rPr>
              <a:t> Intelligence ?</a:t>
            </a:r>
            <a:endParaRPr lang="it-IT" b="1" dirty="0">
              <a:solidFill>
                <a:srgbClr val="C00000"/>
              </a:solidFill>
            </a:endParaRPr>
          </a:p>
        </p:txBody>
      </p:sp>
      <p:sp>
        <p:nvSpPr>
          <p:cNvPr id="3" name="Segnaposto contenuto 2"/>
          <p:cNvSpPr>
            <a:spLocks noGrp="1"/>
          </p:cNvSpPr>
          <p:nvPr>
            <p:ph idx="1"/>
          </p:nvPr>
        </p:nvSpPr>
        <p:spPr>
          <a:xfrm>
            <a:off x="371273" y="1676961"/>
            <a:ext cx="11449454" cy="5167312"/>
          </a:xfrm>
        </p:spPr>
        <p:txBody>
          <a:bodyPr>
            <a:normAutofit fontScale="70000" lnSpcReduction="20000"/>
          </a:bodyPr>
          <a:lstStyle/>
          <a:p>
            <a:pPr marL="0" indent="0">
              <a:buNone/>
            </a:pPr>
            <a:r>
              <a:rPr lang="it-IT" dirty="0" err="1" smtClean="0">
                <a:solidFill>
                  <a:srgbClr val="0070C0"/>
                </a:solidFill>
              </a:rPr>
              <a:t>Before</a:t>
            </a:r>
            <a:r>
              <a:rPr lang="it-IT" dirty="0" smtClean="0">
                <a:solidFill>
                  <a:srgbClr val="0070C0"/>
                </a:solidFill>
              </a:rPr>
              <a:t> </a:t>
            </a:r>
            <a:r>
              <a:rPr lang="it-IT" dirty="0" err="1" smtClean="0">
                <a:solidFill>
                  <a:srgbClr val="0070C0"/>
                </a:solidFill>
              </a:rPr>
              <a:t>we</a:t>
            </a:r>
            <a:r>
              <a:rPr lang="it-IT" dirty="0" smtClean="0">
                <a:solidFill>
                  <a:srgbClr val="0070C0"/>
                </a:solidFill>
              </a:rPr>
              <a:t> </a:t>
            </a:r>
            <a:r>
              <a:rPr lang="it-IT" dirty="0" err="1" smtClean="0">
                <a:solidFill>
                  <a:srgbClr val="0070C0"/>
                </a:solidFill>
              </a:rPr>
              <a:t>discuss</a:t>
            </a:r>
            <a:r>
              <a:rPr lang="it-IT" dirty="0" smtClean="0">
                <a:solidFill>
                  <a:srgbClr val="0070C0"/>
                </a:solidFill>
              </a:rPr>
              <a:t> </a:t>
            </a:r>
            <a:r>
              <a:rPr lang="it-IT" i="1" dirty="0" err="1" smtClean="0">
                <a:solidFill>
                  <a:srgbClr val="0070C0"/>
                </a:solidFill>
              </a:rPr>
              <a:t>artificial</a:t>
            </a:r>
            <a:r>
              <a:rPr lang="it-IT" dirty="0" smtClean="0">
                <a:solidFill>
                  <a:srgbClr val="0070C0"/>
                </a:solidFill>
              </a:rPr>
              <a:t> intelligence</a:t>
            </a:r>
            <a:r>
              <a:rPr lang="it-IT" smtClean="0">
                <a:solidFill>
                  <a:srgbClr val="0070C0"/>
                </a:solidFill>
              </a:rPr>
              <a:t>, and how we are getting there today, we </a:t>
            </a:r>
            <a:r>
              <a:rPr lang="it-IT" dirty="0" err="1" smtClean="0">
                <a:solidFill>
                  <a:srgbClr val="0070C0"/>
                </a:solidFill>
              </a:rPr>
              <a:t>should</a:t>
            </a:r>
            <a:r>
              <a:rPr lang="it-IT" dirty="0" smtClean="0">
                <a:solidFill>
                  <a:srgbClr val="0070C0"/>
                </a:solidFill>
              </a:rPr>
              <a:t> </a:t>
            </a:r>
            <a:r>
              <a:rPr lang="it-IT" dirty="0" err="1" smtClean="0">
                <a:solidFill>
                  <a:srgbClr val="0070C0"/>
                </a:solidFill>
              </a:rPr>
              <a:t>agree</a:t>
            </a:r>
            <a:r>
              <a:rPr lang="it-IT" dirty="0" smtClean="0">
                <a:solidFill>
                  <a:srgbClr val="0070C0"/>
                </a:solidFill>
              </a:rPr>
              <a:t> on </a:t>
            </a:r>
            <a:r>
              <a:rPr lang="it-IT" dirty="0" err="1" smtClean="0">
                <a:solidFill>
                  <a:srgbClr val="0070C0"/>
                </a:solidFill>
              </a:rPr>
              <a:t>what</a:t>
            </a:r>
            <a:r>
              <a:rPr lang="it-IT" dirty="0" smtClean="0">
                <a:solidFill>
                  <a:srgbClr val="0070C0"/>
                </a:solidFill>
              </a:rPr>
              <a:t> </a:t>
            </a:r>
            <a:r>
              <a:rPr lang="it-IT" b="1" dirty="0" smtClean="0">
                <a:solidFill>
                  <a:srgbClr val="0070C0"/>
                </a:solidFill>
              </a:rPr>
              <a:t>intelligence</a:t>
            </a:r>
            <a:r>
              <a:rPr lang="it-IT" dirty="0" smtClean="0">
                <a:solidFill>
                  <a:srgbClr val="0070C0"/>
                </a:solidFill>
              </a:rPr>
              <a:t> </a:t>
            </a:r>
            <a:r>
              <a:rPr lang="it-IT" dirty="0" err="1" smtClean="0">
                <a:solidFill>
                  <a:srgbClr val="0070C0"/>
                </a:solidFill>
              </a:rPr>
              <a:t>is</a:t>
            </a:r>
            <a:r>
              <a:rPr lang="it-IT" dirty="0" smtClean="0">
                <a:solidFill>
                  <a:srgbClr val="0070C0"/>
                </a:solidFill>
              </a:rPr>
              <a:t> – and </a:t>
            </a:r>
            <a:r>
              <a:rPr lang="it-IT" dirty="0" err="1" smtClean="0">
                <a:solidFill>
                  <a:srgbClr val="0070C0"/>
                </a:solidFill>
              </a:rPr>
              <a:t>what</a:t>
            </a:r>
            <a:r>
              <a:rPr lang="it-IT" dirty="0" smtClean="0">
                <a:solidFill>
                  <a:srgbClr val="0070C0"/>
                </a:solidFill>
              </a:rPr>
              <a:t> </a:t>
            </a:r>
            <a:r>
              <a:rPr lang="it-IT" dirty="0" err="1" smtClean="0">
                <a:solidFill>
                  <a:srgbClr val="0070C0"/>
                </a:solidFill>
              </a:rPr>
              <a:t>isn’t</a:t>
            </a:r>
            <a:r>
              <a:rPr lang="it-IT" dirty="0" smtClean="0">
                <a:solidFill>
                  <a:srgbClr val="0070C0"/>
                </a:solidFill>
              </a:rPr>
              <a:t>.</a:t>
            </a:r>
          </a:p>
          <a:p>
            <a:r>
              <a:rPr lang="it-IT" dirty="0" smtClean="0"/>
              <a:t>The </a:t>
            </a:r>
            <a:r>
              <a:rPr lang="it-IT" dirty="0" err="1" smtClean="0"/>
              <a:t>term</a:t>
            </a:r>
            <a:r>
              <a:rPr lang="it-IT" dirty="0" smtClean="0"/>
              <a:t> «intelligence» </a:t>
            </a:r>
            <a:r>
              <a:rPr lang="it-IT" dirty="0" err="1" smtClean="0"/>
              <a:t>comes</a:t>
            </a:r>
            <a:r>
              <a:rPr lang="it-IT" dirty="0" smtClean="0"/>
              <a:t> from Latin </a:t>
            </a:r>
            <a:r>
              <a:rPr lang="en-GB" dirty="0" smtClean="0"/>
              <a:t>“</a:t>
            </a:r>
            <a:r>
              <a:rPr lang="en-GB" i="1" dirty="0" err="1" smtClean="0"/>
              <a:t>intelligo</a:t>
            </a:r>
            <a:r>
              <a:rPr lang="en-GB" dirty="0" smtClean="0"/>
              <a:t>” </a:t>
            </a:r>
          </a:p>
          <a:p>
            <a:pPr marL="0" indent="0">
              <a:buNone/>
            </a:pPr>
            <a:r>
              <a:rPr lang="en-GB" dirty="0">
                <a:sym typeface="Wingdings" panose="05000000000000000000" pitchFamily="2" charset="2"/>
              </a:rPr>
              <a:t>	</a:t>
            </a:r>
            <a:r>
              <a:rPr lang="it-IT" dirty="0" smtClean="0">
                <a:sym typeface="Wingdings" panose="05000000000000000000" pitchFamily="2" charset="2"/>
              </a:rPr>
              <a:t> to </a:t>
            </a:r>
            <a:r>
              <a:rPr lang="it-IT" dirty="0" err="1" smtClean="0">
                <a:sym typeface="Wingdings" panose="05000000000000000000" pitchFamily="2" charset="2"/>
              </a:rPr>
              <a:t>comprehend</a:t>
            </a:r>
            <a:r>
              <a:rPr lang="it-IT" dirty="0" smtClean="0">
                <a:sym typeface="Wingdings" panose="05000000000000000000" pitchFamily="2" charset="2"/>
              </a:rPr>
              <a:t>, to </a:t>
            </a:r>
            <a:r>
              <a:rPr lang="it-IT" dirty="0" err="1" smtClean="0">
                <a:sym typeface="Wingdings" panose="05000000000000000000" pitchFamily="2" charset="2"/>
              </a:rPr>
              <a:t>perceive</a:t>
            </a:r>
            <a:endParaRPr lang="it-IT" dirty="0" smtClean="0">
              <a:sym typeface="Wingdings" panose="05000000000000000000" pitchFamily="2" charset="2"/>
            </a:endParaRPr>
          </a:p>
          <a:p>
            <a:pPr marL="0" indent="0">
              <a:buNone/>
            </a:pPr>
            <a:r>
              <a:rPr lang="it-IT" dirty="0" smtClean="0">
                <a:sym typeface="Wingdings" panose="05000000000000000000" pitchFamily="2" charset="2"/>
              </a:rPr>
              <a:t>…</a:t>
            </a:r>
            <a:r>
              <a:rPr lang="it-IT" dirty="0" err="1" smtClean="0">
                <a:sym typeface="Wingdings" panose="05000000000000000000" pitchFamily="2" charset="2"/>
              </a:rPr>
              <a:t>but</a:t>
            </a:r>
            <a:r>
              <a:rPr lang="it-IT" dirty="0" smtClean="0">
                <a:sym typeface="Wingdings" panose="05000000000000000000" pitchFamily="2" charset="2"/>
              </a:rPr>
              <a:t> </a:t>
            </a:r>
            <a:r>
              <a:rPr lang="it-IT" dirty="0" err="1" smtClean="0">
                <a:sym typeface="Wingdings" panose="05000000000000000000" pitchFamily="2" charset="2"/>
              </a:rPr>
              <a:t>that</a:t>
            </a:r>
            <a:r>
              <a:rPr lang="it-IT" dirty="0" smtClean="0">
                <a:sym typeface="Wingdings" panose="05000000000000000000" pitchFamily="2" charset="2"/>
              </a:rPr>
              <a:t> </a:t>
            </a:r>
            <a:r>
              <a:rPr lang="it-IT" dirty="0" err="1" smtClean="0">
                <a:sym typeface="Wingdings" panose="05000000000000000000" pitchFamily="2" charset="2"/>
              </a:rPr>
              <a:t>does</a:t>
            </a:r>
            <a:r>
              <a:rPr lang="it-IT" dirty="0" smtClean="0">
                <a:sym typeface="Wingdings" panose="05000000000000000000" pitchFamily="2" charset="2"/>
              </a:rPr>
              <a:t> </a:t>
            </a:r>
            <a:r>
              <a:rPr lang="it-IT" dirty="0" err="1" smtClean="0">
                <a:sym typeface="Wingdings" panose="05000000000000000000" pitchFamily="2" charset="2"/>
              </a:rPr>
              <a:t>not</a:t>
            </a:r>
            <a:r>
              <a:rPr lang="it-IT" dirty="0" smtClean="0">
                <a:sym typeface="Wingdings" panose="05000000000000000000" pitchFamily="2" charset="2"/>
              </a:rPr>
              <a:t> help </a:t>
            </a:r>
            <a:r>
              <a:rPr lang="it-IT" dirty="0" err="1" smtClean="0">
                <a:sym typeface="Wingdings" panose="05000000000000000000" pitchFamily="2" charset="2"/>
              </a:rPr>
              <a:t>much</a:t>
            </a:r>
            <a:r>
              <a:rPr lang="it-IT" smtClean="0">
                <a:sym typeface="Wingdings" panose="05000000000000000000" pitchFamily="2" charset="2"/>
              </a:rPr>
              <a:t>. </a:t>
            </a:r>
            <a:r>
              <a:rPr lang="it-IT">
                <a:sym typeface="Wingdings" panose="05000000000000000000" pitchFamily="2" charset="2"/>
              </a:rPr>
              <a:t>C</a:t>
            </a:r>
            <a:r>
              <a:rPr lang="it-IT" smtClean="0">
                <a:sym typeface="Wingdings" panose="05000000000000000000" pitchFamily="2" charset="2"/>
              </a:rPr>
              <a:t>onsider </a:t>
            </a:r>
            <a:r>
              <a:rPr lang="it-IT" dirty="0" smtClean="0">
                <a:sym typeface="Wingdings" panose="05000000000000000000" pitchFamily="2" charset="2"/>
              </a:rPr>
              <a:t>the </a:t>
            </a:r>
            <a:r>
              <a:rPr lang="it-IT" dirty="0" err="1" smtClean="0">
                <a:sym typeface="Wingdings" panose="05000000000000000000" pitchFamily="2" charset="2"/>
              </a:rPr>
              <a:t>literature</a:t>
            </a:r>
            <a:r>
              <a:rPr lang="it-IT" dirty="0" smtClean="0">
                <a:sym typeface="Wingdings" panose="05000000000000000000" pitchFamily="2" charset="2"/>
              </a:rPr>
              <a:t> </a:t>
            </a:r>
            <a:r>
              <a:rPr lang="it-IT" smtClean="0">
                <a:sym typeface="Wingdings" panose="05000000000000000000" pitchFamily="2" charset="2"/>
              </a:rPr>
              <a:t>for help: we </a:t>
            </a:r>
            <a:r>
              <a:rPr lang="it-IT" dirty="0" err="1" smtClean="0">
                <a:sym typeface="Wingdings" panose="05000000000000000000" pitchFamily="2" charset="2"/>
              </a:rPr>
              <a:t>find</a:t>
            </a:r>
            <a:r>
              <a:rPr lang="it-IT" dirty="0" smtClean="0">
                <a:sym typeface="Wingdings" panose="05000000000000000000" pitchFamily="2" charset="2"/>
              </a:rPr>
              <a:t> </a:t>
            </a:r>
            <a:r>
              <a:rPr lang="it-IT" dirty="0" err="1" smtClean="0">
                <a:sym typeface="Wingdings" panose="05000000000000000000" pitchFamily="2" charset="2"/>
              </a:rPr>
              <a:t>that</a:t>
            </a:r>
            <a:r>
              <a:rPr lang="it-IT" dirty="0">
                <a:sym typeface="Wingdings" panose="05000000000000000000" pitchFamily="2" charset="2"/>
              </a:rPr>
              <a:t> </a:t>
            </a:r>
            <a:r>
              <a:rPr lang="it-IT" dirty="0" err="1" smtClean="0">
                <a:sym typeface="Wingdings" panose="05000000000000000000" pitchFamily="2" charset="2"/>
              </a:rPr>
              <a:t>notable</a:t>
            </a:r>
            <a:r>
              <a:rPr lang="it-IT" dirty="0" smtClean="0">
                <a:sym typeface="Wingdings" panose="05000000000000000000" pitchFamily="2" charset="2"/>
              </a:rPr>
              <a:t> </a:t>
            </a:r>
            <a:r>
              <a:rPr lang="it-IT" dirty="0" err="1" smtClean="0">
                <a:sym typeface="Wingdings" panose="05000000000000000000" pitchFamily="2" charset="2"/>
              </a:rPr>
              <a:t>definitions</a:t>
            </a:r>
            <a:r>
              <a:rPr lang="it-IT" dirty="0" smtClean="0">
                <a:sym typeface="Wingdings" panose="05000000000000000000" pitchFamily="2" charset="2"/>
              </a:rPr>
              <a:t> </a:t>
            </a:r>
            <a:r>
              <a:rPr lang="it-IT" dirty="0" err="1" smtClean="0">
                <a:sym typeface="Wingdings" panose="05000000000000000000" pitchFamily="2" charset="2"/>
              </a:rPr>
              <a:t>differ</a:t>
            </a:r>
            <a:r>
              <a:rPr lang="it-IT" dirty="0" smtClean="0">
                <a:sym typeface="Wingdings" panose="05000000000000000000" pitchFamily="2" charset="2"/>
              </a:rPr>
              <a:t> </a:t>
            </a:r>
            <a:r>
              <a:rPr lang="it-IT" dirty="0" err="1" smtClean="0">
                <a:sym typeface="Wingdings" panose="05000000000000000000" pitchFamily="2" charset="2"/>
              </a:rPr>
              <a:t>significantly</a:t>
            </a:r>
            <a:r>
              <a:rPr lang="it-IT" dirty="0" smtClean="0">
                <a:sym typeface="Wingdings" panose="05000000000000000000" pitchFamily="2" charset="2"/>
              </a:rPr>
              <a:t>, </a:t>
            </a:r>
            <a:r>
              <a:rPr lang="it-IT" dirty="0" err="1" smtClean="0">
                <a:sym typeface="Wingdings" panose="05000000000000000000" pitchFamily="2" charset="2"/>
              </a:rPr>
              <a:t>also</a:t>
            </a:r>
            <a:r>
              <a:rPr lang="it-IT" dirty="0" smtClean="0">
                <a:sym typeface="Wingdings" panose="05000000000000000000" pitchFamily="2" charset="2"/>
              </a:rPr>
              <a:t> in relation to </a:t>
            </a:r>
            <a:r>
              <a:rPr lang="it-IT" dirty="0" err="1" smtClean="0">
                <a:sym typeface="Wingdings" panose="05000000000000000000" pitchFamily="2" charset="2"/>
              </a:rPr>
              <a:t>what</a:t>
            </a:r>
            <a:r>
              <a:rPr lang="it-IT" dirty="0" smtClean="0">
                <a:sym typeface="Wingdings" panose="05000000000000000000" pitchFamily="2" charset="2"/>
              </a:rPr>
              <a:t> can be general and </a:t>
            </a:r>
            <a:r>
              <a:rPr lang="it-IT" dirty="0" err="1" smtClean="0">
                <a:sym typeface="Wingdings" panose="05000000000000000000" pitchFamily="2" charset="2"/>
              </a:rPr>
              <a:t>what</a:t>
            </a:r>
            <a:r>
              <a:rPr lang="it-IT" dirty="0" smtClean="0">
                <a:sym typeface="Wingdings" panose="05000000000000000000" pitchFamily="2" charset="2"/>
              </a:rPr>
              <a:t> </a:t>
            </a:r>
            <a:r>
              <a:rPr lang="it-IT" dirty="0" err="1" smtClean="0">
                <a:sym typeface="Wingdings" panose="05000000000000000000" pitchFamily="2" charset="2"/>
              </a:rPr>
              <a:t>is</a:t>
            </a:r>
            <a:r>
              <a:rPr lang="it-IT" dirty="0" smtClean="0">
                <a:sym typeface="Wingdings" panose="05000000000000000000" pitchFamily="2" charset="2"/>
              </a:rPr>
              <a:t> </a:t>
            </a:r>
            <a:r>
              <a:rPr lang="it-IT" dirty="0" err="1" smtClean="0">
                <a:sym typeface="Wingdings" panose="05000000000000000000" pitchFamily="2" charset="2"/>
              </a:rPr>
              <a:t>specific</a:t>
            </a:r>
            <a:r>
              <a:rPr lang="it-IT" dirty="0" smtClean="0">
                <a:sym typeface="Wingdings" panose="05000000000000000000" pitchFamily="2" charset="2"/>
              </a:rPr>
              <a:t> of human </a:t>
            </a:r>
            <a:r>
              <a:rPr lang="it-IT" dirty="0" err="1" smtClean="0">
                <a:sym typeface="Wingdings" panose="05000000000000000000" pitchFamily="2" charset="2"/>
              </a:rPr>
              <a:t>beings</a:t>
            </a:r>
            <a:r>
              <a:rPr lang="it-IT" dirty="0" smtClean="0">
                <a:sym typeface="Wingdings" panose="05000000000000000000" pitchFamily="2" charset="2"/>
              </a:rPr>
              <a:t>:</a:t>
            </a:r>
          </a:p>
          <a:p>
            <a:pPr>
              <a:buFont typeface="Wingdings" panose="05000000000000000000" pitchFamily="2" charset="2"/>
              <a:buChar char="Ø"/>
            </a:pPr>
            <a:endParaRPr lang="en-US" dirty="0" smtClean="0"/>
          </a:p>
          <a:p>
            <a:pPr>
              <a:buFont typeface="Wingdings" panose="05000000000000000000" pitchFamily="2" charset="2"/>
              <a:buChar char="Ø"/>
            </a:pPr>
            <a:r>
              <a:rPr lang="en-US" dirty="0" smtClean="0"/>
              <a:t>“</a:t>
            </a:r>
            <a:r>
              <a:rPr lang="en-US" i="1" dirty="0" smtClean="0"/>
              <a:t>The aggregate or global capacity of the individual to act purposefully, to think rationally, and to deal effectively with his environment</a:t>
            </a:r>
            <a:r>
              <a:rPr lang="en-US" dirty="0" smtClean="0"/>
              <a:t>” </a:t>
            </a:r>
            <a:r>
              <a:rPr lang="en-US" dirty="0" smtClean="0">
                <a:solidFill>
                  <a:srgbClr val="00B050"/>
                </a:solidFill>
              </a:rPr>
              <a:t>[Wechsler 1944]</a:t>
            </a:r>
            <a:endParaRPr lang="it-IT" dirty="0" smtClean="0">
              <a:solidFill>
                <a:srgbClr val="00B050"/>
              </a:solidFill>
              <a:sym typeface="Wingdings" panose="05000000000000000000" pitchFamily="2" charset="2"/>
            </a:endParaRPr>
          </a:p>
          <a:p>
            <a:pPr>
              <a:buFont typeface="Wingdings" panose="05000000000000000000" pitchFamily="2" charset="2"/>
              <a:buChar char="Ø"/>
            </a:pPr>
            <a:r>
              <a:rPr lang="en-US" dirty="0" smtClean="0"/>
              <a:t>“</a:t>
            </a:r>
            <a:r>
              <a:rPr lang="en-US" i="1" dirty="0" smtClean="0"/>
              <a:t>The </a:t>
            </a:r>
            <a:r>
              <a:rPr lang="en-US" i="1" dirty="0"/>
              <a:t>unique propensity of human beings to change or modify the structure of their cognitive functioning to adapt to the changing demands of a life </a:t>
            </a:r>
            <a:r>
              <a:rPr lang="en-US" i="1" dirty="0" smtClean="0"/>
              <a:t>situation</a:t>
            </a:r>
            <a:r>
              <a:rPr lang="en-US" dirty="0" smtClean="0"/>
              <a:t>” </a:t>
            </a:r>
            <a:r>
              <a:rPr lang="en-US" dirty="0" smtClean="0">
                <a:solidFill>
                  <a:srgbClr val="00B050"/>
                </a:solidFill>
              </a:rPr>
              <a:t>[Feuerstein 1990]</a:t>
            </a:r>
          </a:p>
          <a:p>
            <a:pPr>
              <a:buFont typeface="Wingdings" panose="05000000000000000000" pitchFamily="2" charset="2"/>
              <a:buChar char="Ø"/>
            </a:pPr>
            <a:endParaRPr lang="en-US" dirty="0" smtClean="0"/>
          </a:p>
          <a:p>
            <a:pPr marL="0" indent="0">
              <a:buNone/>
            </a:pPr>
            <a:r>
              <a:rPr lang="en-US" dirty="0" smtClean="0"/>
              <a:t>But also, and more useful to us, are more abstract definitions such as:</a:t>
            </a:r>
          </a:p>
          <a:p>
            <a:pPr marL="0" indent="0">
              <a:buNone/>
            </a:pPr>
            <a:endParaRPr lang="it-IT" dirty="0" smtClean="0"/>
          </a:p>
          <a:p>
            <a:pPr>
              <a:buFont typeface="Wingdings" panose="05000000000000000000" pitchFamily="2" charset="2"/>
              <a:buChar char="Ø"/>
            </a:pPr>
            <a:r>
              <a:rPr lang="en-US" dirty="0" smtClean="0"/>
              <a:t>“</a:t>
            </a:r>
            <a:r>
              <a:rPr lang="en-US" i="1" dirty="0" smtClean="0"/>
              <a:t>Intelligence </a:t>
            </a:r>
            <a:r>
              <a:rPr lang="en-US" i="1" dirty="0"/>
              <a:t>measures an agent's ability to achieve goals in a wide range of </a:t>
            </a:r>
            <a:r>
              <a:rPr lang="en-US" i="1" dirty="0" smtClean="0"/>
              <a:t>environments</a:t>
            </a:r>
            <a:r>
              <a:rPr lang="en-US" dirty="0" smtClean="0"/>
              <a:t>” </a:t>
            </a:r>
            <a:r>
              <a:rPr lang="en-US" dirty="0" smtClean="0">
                <a:solidFill>
                  <a:srgbClr val="00B050"/>
                </a:solidFill>
              </a:rPr>
              <a:t>[Legg 2007]</a:t>
            </a:r>
          </a:p>
          <a:p>
            <a:pPr>
              <a:buFont typeface="Wingdings" panose="05000000000000000000" pitchFamily="2" charset="2"/>
              <a:buChar char="Ø"/>
            </a:pPr>
            <a:r>
              <a:rPr lang="en-GB" dirty="0" smtClean="0"/>
              <a:t>“</a:t>
            </a:r>
            <a:r>
              <a:rPr lang="en-GB" i="1" dirty="0" smtClean="0"/>
              <a:t>Intelligence </a:t>
            </a:r>
            <a:r>
              <a:rPr lang="it-IT" i="1" dirty="0" err="1" smtClean="0"/>
              <a:t>is</a:t>
            </a:r>
            <a:r>
              <a:rPr lang="it-IT" i="1" dirty="0" smtClean="0"/>
              <a:t> goal-</a:t>
            </a:r>
            <a:r>
              <a:rPr lang="it-IT" i="1" dirty="0" err="1" smtClean="0"/>
              <a:t>directed</a:t>
            </a:r>
            <a:r>
              <a:rPr lang="it-IT" i="1" dirty="0" smtClean="0"/>
              <a:t> </a:t>
            </a:r>
            <a:r>
              <a:rPr lang="it-IT" i="1" dirty="0" err="1" smtClean="0"/>
              <a:t>adaptive</a:t>
            </a:r>
            <a:r>
              <a:rPr lang="it-IT" i="1" dirty="0" smtClean="0"/>
              <a:t> </a:t>
            </a:r>
            <a:r>
              <a:rPr lang="it-IT" i="1" dirty="0" err="1" smtClean="0"/>
              <a:t>behavior</a:t>
            </a:r>
            <a:r>
              <a:rPr lang="en-GB" dirty="0" smtClean="0"/>
              <a:t>” </a:t>
            </a:r>
            <a:r>
              <a:rPr lang="en-GB" dirty="0" smtClean="0">
                <a:solidFill>
                  <a:srgbClr val="00B050"/>
                </a:solidFill>
              </a:rPr>
              <a:t>[Sternberg 1982]</a:t>
            </a:r>
          </a:p>
          <a:p>
            <a:pPr>
              <a:buFont typeface="Wingdings" panose="05000000000000000000" pitchFamily="2" charset="2"/>
              <a:buChar char="Ø"/>
            </a:pPr>
            <a:endParaRPr lang="en-GB" dirty="0"/>
          </a:p>
          <a:p>
            <a:pPr marL="0" indent="0">
              <a:buNone/>
            </a:pPr>
            <a:endParaRPr lang="it-IT" dirty="0" smtClean="0"/>
          </a:p>
          <a:p>
            <a:pPr marL="0" indent="0">
              <a:buNone/>
            </a:pPr>
            <a:endParaRPr lang="it-IT" dirty="0" smtClean="0"/>
          </a:p>
          <a:p>
            <a:pPr marL="0" indent="0">
              <a:buNone/>
            </a:pPr>
            <a:endParaRPr lang="it-IT" dirty="0"/>
          </a:p>
        </p:txBody>
      </p:sp>
      <p:sp>
        <p:nvSpPr>
          <p:cNvPr id="5" name="Segnaposto numero diapositiva 4"/>
          <p:cNvSpPr>
            <a:spLocks noGrp="1"/>
          </p:cNvSpPr>
          <p:nvPr>
            <p:ph type="sldNum" sz="quarter" idx="12"/>
          </p:nvPr>
        </p:nvSpPr>
        <p:spPr/>
        <p:txBody>
          <a:bodyPr/>
          <a:lstStyle/>
          <a:p>
            <a:fld id="{C6657B89-A023-4184-86DD-540BD0318D04}" type="slidenum">
              <a:rPr lang="en-US" smtClean="0"/>
              <a:t>68</a:t>
            </a:fld>
            <a:endParaRPr lang="en-US"/>
          </a:p>
        </p:txBody>
      </p:sp>
    </p:spTree>
    <p:extLst>
      <p:ext uri="{BB962C8B-B14F-4D97-AF65-F5344CB8AC3E}">
        <p14:creationId xmlns:p14="http://schemas.microsoft.com/office/powerpoint/2010/main" val="32506394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What</a:t>
            </a:r>
            <a:r>
              <a:rPr lang="it-IT" b="1" dirty="0" smtClean="0">
                <a:solidFill>
                  <a:srgbClr val="C00000"/>
                </a:solidFill>
              </a:rPr>
              <a:t> </a:t>
            </a:r>
            <a:r>
              <a:rPr lang="it-IT" b="1" dirty="0" err="1" smtClean="0">
                <a:solidFill>
                  <a:srgbClr val="C00000"/>
                </a:solidFill>
              </a:rPr>
              <a:t>is</a:t>
            </a:r>
            <a:r>
              <a:rPr lang="it-IT" b="1" dirty="0" smtClean="0">
                <a:solidFill>
                  <a:srgbClr val="C00000"/>
                </a:solidFill>
              </a:rPr>
              <a:t> </a:t>
            </a:r>
            <a:r>
              <a:rPr lang="it-IT" b="1" dirty="0" err="1" smtClean="0">
                <a:solidFill>
                  <a:srgbClr val="C00000"/>
                </a:solidFill>
              </a:rPr>
              <a:t>Artificial</a:t>
            </a:r>
            <a:r>
              <a:rPr lang="it-IT" b="1" dirty="0" smtClean="0">
                <a:solidFill>
                  <a:srgbClr val="C00000"/>
                </a:solidFill>
              </a:rPr>
              <a:t> Intelligence ?</a:t>
            </a:r>
            <a:endParaRPr lang="it-IT" b="1" dirty="0">
              <a:solidFill>
                <a:srgbClr val="C00000"/>
              </a:solidFill>
            </a:endParaRPr>
          </a:p>
        </p:txBody>
      </p:sp>
      <p:sp>
        <p:nvSpPr>
          <p:cNvPr id="3" name="Segnaposto contenuto 2"/>
          <p:cNvSpPr>
            <a:spLocks noGrp="1"/>
          </p:cNvSpPr>
          <p:nvPr>
            <p:ph idx="1"/>
          </p:nvPr>
        </p:nvSpPr>
        <p:spPr>
          <a:xfrm>
            <a:off x="289932" y="1825625"/>
            <a:ext cx="11422170" cy="4935098"/>
          </a:xfrm>
        </p:spPr>
        <p:txBody>
          <a:bodyPr>
            <a:normAutofit fontScale="77500" lnSpcReduction="20000"/>
          </a:bodyPr>
          <a:lstStyle/>
          <a:p>
            <a:pPr marL="0" indent="0">
              <a:buNone/>
            </a:pPr>
            <a:r>
              <a:rPr lang="it-IT" dirty="0" err="1" smtClean="0"/>
              <a:t>Curiously</a:t>
            </a:r>
            <a:r>
              <a:rPr lang="it-IT" dirty="0" smtClean="0"/>
              <a:t>, a precise </a:t>
            </a:r>
            <a:r>
              <a:rPr lang="it-IT" dirty="0" err="1" smtClean="0"/>
              <a:t>definition</a:t>
            </a:r>
            <a:r>
              <a:rPr lang="it-IT" dirty="0" smtClean="0"/>
              <a:t> of </a:t>
            </a:r>
            <a:r>
              <a:rPr lang="it-IT" dirty="0" err="1" smtClean="0"/>
              <a:t>Artificial</a:t>
            </a:r>
            <a:r>
              <a:rPr lang="it-IT" dirty="0" smtClean="0"/>
              <a:t> Intelligence </a:t>
            </a:r>
            <a:r>
              <a:rPr lang="it-IT" dirty="0" err="1" smtClean="0"/>
              <a:t>is</a:t>
            </a:r>
            <a:r>
              <a:rPr lang="it-IT" dirty="0" smtClean="0"/>
              <a:t> </a:t>
            </a:r>
            <a:r>
              <a:rPr lang="it-IT" dirty="0" err="1" smtClean="0"/>
              <a:t>not</a:t>
            </a:r>
            <a:r>
              <a:rPr lang="it-IT" dirty="0" smtClean="0"/>
              <a:t> </a:t>
            </a:r>
            <a:r>
              <a:rPr lang="it-IT" dirty="0" err="1" smtClean="0"/>
              <a:t>less</a:t>
            </a:r>
            <a:r>
              <a:rPr lang="it-IT" dirty="0" smtClean="0"/>
              <a:t> </a:t>
            </a:r>
            <a:r>
              <a:rPr lang="it-IT" dirty="0" err="1" smtClean="0"/>
              <a:t>challenging</a:t>
            </a:r>
            <a:r>
              <a:rPr lang="it-IT" dirty="0" smtClean="0"/>
              <a:t> </a:t>
            </a:r>
            <a:r>
              <a:rPr lang="it-IT" dirty="0" err="1" smtClean="0"/>
              <a:t>than</a:t>
            </a:r>
            <a:r>
              <a:rPr lang="it-IT" dirty="0" smtClean="0"/>
              <a:t> </a:t>
            </a:r>
            <a:r>
              <a:rPr lang="it-IT" dirty="0" err="1" smtClean="0"/>
              <a:t>that</a:t>
            </a:r>
            <a:r>
              <a:rPr lang="it-IT" dirty="0" smtClean="0"/>
              <a:t> of Intelligence </a:t>
            </a:r>
            <a:r>
              <a:rPr lang="it-IT" dirty="0" err="1" smtClean="0"/>
              <a:t>at</a:t>
            </a:r>
            <a:r>
              <a:rPr lang="it-IT" dirty="0" smtClean="0"/>
              <a:t> large</a:t>
            </a:r>
            <a:endParaRPr lang="it-IT" dirty="0"/>
          </a:p>
          <a:p>
            <a:r>
              <a:rPr lang="it-IT" dirty="0" smtClean="0"/>
              <a:t>AI: </a:t>
            </a:r>
            <a:r>
              <a:rPr lang="en-GB" dirty="0" smtClean="0"/>
              <a:t>“</a:t>
            </a:r>
            <a:r>
              <a:rPr lang="it-IT" i="1" dirty="0" smtClean="0"/>
              <a:t>Intelligence </a:t>
            </a:r>
            <a:r>
              <a:rPr lang="it-IT" i="1" dirty="0" err="1" smtClean="0"/>
              <a:t>demonstrated</a:t>
            </a:r>
            <a:r>
              <a:rPr lang="it-IT" i="1" dirty="0" smtClean="0"/>
              <a:t> by </a:t>
            </a:r>
            <a:r>
              <a:rPr lang="it-IT" i="1" dirty="0" err="1" smtClean="0"/>
              <a:t>machines</a:t>
            </a:r>
            <a:r>
              <a:rPr lang="en-GB" i="1" dirty="0" smtClean="0"/>
              <a:t>”</a:t>
            </a:r>
            <a:r>
              <a:rPr lang="it-IT" dirty="0" smtClean="0"/>
              <a:t> – </a:t>
            </a:r>
            <a:r>
              <a:rPr lang="it-IT" dirty="0" err="1" smtClean="0"/>
              <a:t>devices</a:t>
            </a:r>
            <a:r>
              <a:rPr lang="it-IT" dirty="0" smtClean="0"/>
              <a:t> </a:t>
            </a:r>
            <a:r>
              <a:rPr lang="it-IT" dirty="0" err="1" smtClean="0"/>
              <a:t>that</a:t>
            </a:r>
            <a:r>
              <a:rPr lang="it-IT" dirty="0" smtClean="0"/>
              <a:t> </a:t>
            </a:r>
            <a:r>
              <a:rPr lang="it-IT" dirty="0" err="1" smtClean="0"/>
              <a:t>have</a:t>
            </a:r>
            <a:r>
              <a:rPr lang="it-IT" dirty="0" smtClean="0"/>
              <a:t> the </a:t>
            </a:r>
            <a:r>
              <a:rPr lang="it-IT" dirty="0" err="1" smtClean="0"/>
              <a:t>ability</a:t>
            </a:r>
            <a:r>
              <a:rPr lang="it-IT" dirty="0" smtClean="0"/>
              <a:t> to </a:t>
            </a:r>
            <a:r>
              <a:rPr lang="it-IT" dirty="0" err="1" smtClean="0"/>
              <a:t>perceive</a:t>
            </a:r>
            <a:r>
              <a:rPr lang="it-IT" dirty="0" smtClean="0"/>
              <a:t> the </a:t>
            </a:r>
            <a:r>
              <a:rPr lang="it-IT" dirty="0" err="1" smtClean="0"/>
              <a:t>environment</a:t>
            </a:r>
            <a:r>
              <a:rPr lang="it-IT" dirty="0" smtClean="0"/>
              <a:t> and take </a:t>
            </a:r>
            <a:r>
              <a:rPr lang="it-IT" dirty="0" err="1" smtClean="0"/>
              <a:t>actions</a:t>
            </a:r>
            <a:r>
              <a:rPr lang="it-IT" dirty="0" smtClean="0"/>
              <a:t> </a:t>
            </a:r>
            <a:r>
              <a:rPr lang="it-IT" dirty="0" err="1" smtClean="0"/>
              <a:t>toward</a:t>
            </a:r>
            <a:r>
              <a:rPr lang="it-IT" dirty="0" smtClean="0"/>
              <a:t> </a:t>
            </a:r>
            <a:r>
              <a:rPr lang="it-IT" dirty="0" err="1" smtClean="0"/>
              <a:t>achieving</a:t>
            </a:r>
            <a:r>
              <a:rPr lang="it-IT" dirty="0" smtClean="0"/>
              <a:t> some goal</a:t>
            </a:r>
          </a:p>
          <a:p>
            <a:pPr marL="457200" lvl="1" indent="0">
              <a:buNone/>
            </a:pPr>
            <a:r>
              <a:rPr lang="it-IT" dirty="0" smtClean="0">
                <a:solidFill>
                  <a:srgbClr val="0070C0"/>
                </a:solidFill>
              </a:rPr>
              <a:t>The </a:t>
            </a:r>
            <a:r>
              <a:rPr lang="it-IT" dirty="0" err="1" smtClean="0">
                <a:solidFill>
                  <a:srgbClr val="0070C0"/>
                </a:solidFill>
              </a:rPr>
              <a:t>above</a:t>
            </a:r>
            <a:r>
              <a:rPr lang="it-IT" dirty="0" smtClean="0">
                <a:solidFill>
                  <a:srgbClr val="0070C0"/>
                </a:solidFill>
              </a:rPr>
              <a:t> </a:t>
            </a:r>
            <a:r>
              <a:rPr lang="it-IT" dirty="0" err="1" smtClean="0">
                <a:solidFill>
                  <a:srgbClr val="0070C0"/>
                </a:solidFill>
              </a:rPr>
              <a:t>puts</a:t>
            </a:r>
            <a:r>
              <a:rPr lang="it-IT" dirty="0" smtClean="0">
                <a:solidFill>
                  <a:srgbClr val="0070C0"/>
                </a:solidFill>
              </a:rPr>
              <a:t> </a:t>
            </a:r>
            <a:r>
              <a:rPr lang="it-IT" dirty="0" err="1" smtClean="0">
                <a:solidFill>
                  <a:srgbClr val="0070C0"/>
                </a:solidFill>
              </a:rPr>
              <a:t>automatic</a:t>
            </a:r>
            <a:r>
              <a:rPr lang="it-IT" dirty="0" smtClean="0">
                <a:solidFill>
                  <a:srgbClr val="0070C0"/>
                </a:solidFill>
              </a:rPr>
              <a:t> </a:t>
            </a:r>
            <a:r>
              <a:rPr lang="it-IT" dirty="0" err="1" smtClean="0">
                <a:solidFill>
                  <a:srgbClr val="0070C0"/>
                </a:solidFill>
              </a:rPr>
              <a:t>wipers</a:t>
            </a:r>
            <a:r>
              <a:rPr lang="it-IT" dirty="0" smtClean="0">
                <a:solidFill>
                  <a:srgbClr val="0070C0"/>
                </a:solidFill>
              </a:rPr>
              <a:t> and </a:t>
            </a:r>
            <a:r>
              <a:rPr lang="it-IT" dirty="0" err="1" smtClean="0">
                <a:solidFill>
                  <a:srgbClr val="0070C0"/>
                </a:solidFill>
              </a:rPr>
              <a:t>thermostats</a:t>
            </a:r>
            <a:r>
              <a:rPr lang="it-IT" dirty="0" smtClean="0">
                <a:solidFill>
                  <a:srgbClr val="0070C0"/>
                </a:solidFill>
              </a:rPr>
              <a:t> in the AI </a:t>
            </a:r>
            <a:r>
              <a:rPr lang="it-IT" dirty="0" err="1" smtClean="0">
                <a:solidFill>
                  <a:srgbClr val="0070C0"/>
                </a:solidFill>
              </a:rPr>
              <a:t>category</a:t>
            </a:r>
            <a:r>
              <a:rPr lang="it-IT" dirty="0" smtClean="0">
                <a:solidFill>
                  <a:srgbClr val="0070C0"/>
                </a:solidFill>
              </a:rPr>
              <a:t>… </a:t>
            </a:r>
          </a:p>
          <a:p>
            <a:pPr marL="0" indent="0">
              <a:buNone/>
            </a:pPr>
            <a:endParaRPr lang="it-IT" dirty="0" smtClean="0">
              <a:solidFill>
                <a:srgbClr val="0070C0"/>
              </a:solidFill>
            </a:endParaRPr>
          </a:p>
          <a:p>
            <a:pPr marL="0" indent="0">
              <a:buNone/>
            </a:pPr>
            <a:r>
              <a:rPr lang="it-IT" dirty="0" smtClean="0"/>
              <a:t>Patricia </a:t>
            </a:r>
            <a:r>
              <a:rPr lang="it-IT" dirty="0" err="1" smtClean="0"/>
              <a:t>McCorduck</a:t>
            </a:r>
            <a:r>
              <a:rPr lang="it-IT" dirty="0" smtClean="0"/>
              <a:t> </a:t>
            </a:r>
            <a:r>
              <a:rPr lang="it-IT" dirty="0" err="1" smtClean="0"/>
              <a:t>describes</a:t>
            </a:r>
            <a:r>
              <a:rPr lang="it-IT" dirty="0" smtClean="0"/>
              <a:t> the AI </a:t>
            </a:r>
            <a:r>
              <a:rPr lang="it-IT" dirty="0" err="1" smtClean="0"/>
              <a:t>effect</a:t>
            </a:r>
            <a:r>
              <a:rPr lang="it-IT" dirty="0" smtClean="0"/>
              <a:t>: «</a:t>
            </a:r>
            <a:r>
              <a:rPr lang="it-IT" i="1" dirty="0" smtClean="0"/>
              <a:t>AI </a:t>
            </a:r>
            <a:r>
              <a:rPr lang="it-IT" i="1" dirty="0" err="1" smtClean="0"/>
              <a:t>is</a:t>
            </a:r>
            <a:r>
              <a:rPr lang="it-IT" i="1" dirty="0" smtClean="0"/>
              <a:t> </a:t>
            </a:r>
            <a:r>
              <a:rPr lang="it-IT" i="1" dirty="0" err="1" smtClean="0"/>
              <a:t>what</a:t>
            </a:r>
            <a:r>
              <a:rPr lang="it-IT" i="1" dirty="0" smtClean="0"/>
              <a:t> </a:t>
            </a:r>
            <a:r>
              <a:rPr lang="it-IT" i="1" dirty="0" err="1" smtClean="0"/>
              <a:t>hasn’t</a:t>
            </a:r>
            <a:r>
              <a:rPr lang="it-IT" i="1" dirty="0" smtClean="0"/>
              <a:t> </a:t>
            </a:r>
            <a:r>
              <a:rPr lang="it-IT" i="1" dirty="0" err="1" smtClean="0"/>
              <a:t>been</a:t>
            </a:r>
            <a:r>
              <a:rPr lang="it-IT" i="1" dirty="0" smtClean="0"/>
              <a:t> </a:t>
            </a:r>
            <a:r>
              <a:rPr lang="it-IT" i="1" dirty="0" err="1" smtClean="0"/>
              <a:t>done</a:t>
            </a:r>
            <a:r>
              <a:rPr lang="it-IT" i="1" dirty="0" smtClean="0"/>
              <a:t> </a:t>
            </a:r>
            <a:r>
              <a:rPr lang="it-IT" i="1" dirty="0" err="1" smtClean="0"/>
              <a:t>yet</a:t>
            </a:r>
            <a:r>
              <a:rPr lang="it-IT" dirty="0" smtClean="0"/>
              <a:t>» </a:t>
            </a:r>
            <a:r>
              <a:rPr lang="it-IT" dirty="0" smtClean="0">
                <a:solidFill>
                  <a:srgbClr val="00B050"/>
                </a:solidFill>
              </a:rPr>
              <a:t>[Mc </a:t>
            </a:r>
            <a:r>
              <a:rPr lang="it-IT" dirty="0" err="1" smtClean="0">
                <a:solidFill>
                  <a:srgbClr val="00B050"/>
                </a:solidFill>
              </a:rPr>
              <a:t>Corduck</a:t>
            </a:r>
            <a:r>
              <a:rPr lang="it-IT" dirty="0" smtClean="0">
                <a:solidFill>
                  <a:srgbClr val="00B050"/>
                </a:solidFill>
              </a:rPr>
              <a:t> </a:t>
            </a:r>
            <a:r>
              <a:rPr lang="it-IT" smtClean="0">
                <a:solidFill>
                  <a:srgbClr val="00B050"/>
                </a:solidFill>
              </a:rPr>
              <a:t>2004]</a:t>
            </a:r>
          </a:p>
          <a:p>
            <a:pPr marL="0" indent="0">
              <a:buNone/>
            </a:pPr>
            <a:endParaRPr lang="it-IT" dirty="0" smtClean="0">
              <a:solidFill>
                <a:srgbClr val="00B050"/>
              </a:solidFill>
            </a:endParaRPr>
          </a:p>
          <a:p>
            <a:pPr>
              <a:buFont typeface="Wingdings" panose="05000000000000000000" pitchFamily="2" charset="2"/>
              <a:buChar char="à"/>
            </a:pPr>
            <a:r>
              <a:rPr lang="it-IT" dirty="0" err="1" smtClean="0">
                <a:solidFill>
                  <a:srgbClr val="0070C0"/>
                </a:solidFill>
                <a:sym typeface="Wingdings" panose="05000000000000000000" pitchFamily="2" charset="2"/>
              </a:rPr>
              <a:t>We</a:t>
            </a:r>
            <a:r>
              <a:rPr lang="it-IT" dirty="0" smtClean="0">
                <a:solidFill>
                  <a:srgbClr val="0070C0"/>
                </a:solidFill>
                <a:sym typeface="Wingdings" panose="05000000000000000000" pitchFamily="2" charset="2"/>
              </a:rPr>
              <a:t> continue to </a:t>
            </a:r>
            <a:r>
              <a:rPr lang="it-IT" dirty="0" err="1" smtClean="0">
                <a:solidFill>
                  <a:srgbClr val="0070C0"/>
                </a:solidFill>
                <a:sym typeface="Wingdings" panose="05000000000000000000" pitchFamily="2" charset="2"/>
              </a:rPr>
              <a:t>raise</a:t>
            </a:r>
            <a:r>
              <a:rPr lang="it-IT" dirty="0" smtClean="0">
                <a:solidFill>
                  <a:srgbClr val="0070C0"/>
                </a:solidFill>
                <a:sym typeface="Wingdings" panose="05000000000000000000" pitchFamily="2" charset="2"/>
              </a:rPr>
              <a:t> the bar </a:t>
            </a:r>
            <a:r>
              <a:rPr lang="it-IT" dirty="0" err="1" smtClean="0">
                <a:solidFill>
                  <a:srgbClr val="0070C0"/>
                </a:solidFill>
                <a:sym typeface="Wingdings" panose="05000000000000000000" pitchFamily="2" charset="2"/>
              </a:rPr>
              <a:t>as</a:t>
            </a:r>
            <a:r>
              <a:rPr lang="it-IT" dirty="0" smtClean="0">
                <a:solidFill>
                  <a:srgbClr val="0070C0"/>
                </a:solidFill>
                <a:sym typeface="Wingdings" panose="05000000000000000000" pitchFamily="2" charset="2"/>
              </a:rPr>
              <a:t> </a:t>
            </a:r>
            <a:r>
              <a:rPr lang="it-IT" dirty="0" err="1" smtClean="0">
                <a:solidFill>
                  <a:srgbClr val="0070C0"/>
                </a:solidFill>
                <a:sym typeface="Wingdings" panose="05000000000000000000" pitchFamily="2" charset="2"/>
              </a:rPr>
              <a:t>we</a:t>
            </a:r>
            <a:r>
              <a:rPr lang="it-IT" dirty="0" smtClean="0">
                <a:solidFill>
                  <a:srgbClr val="0070C0"/>
                </a:solidFill>
                <a:sym typeface="Wingdings" panose="05000000000000000000" pitchFamily="2" charset="2"/>
              </a:rPr>
              <a:t> </a:t>
            </a:r>
            <a:r>
              <a:rPr lang="it-IT" dirty="0" err="1" smtClean="0">
                <a:solidFill>
                  <a:srgbClr val="0070C0"/>
                </a:solidFill>
                <a:sym typeface="Wingdings" panose="05000000000000000000" pitchFamily="2" charset="2"/>
              </a:rPr>
              <a:t>get</a:t>
            </a:r>
            <a:r>
              <a:rPr lang="it-IT" dirty="0" smtClean="0">
                <a:solidFill>
                  <a:srgbClr val="0070C0"/>
                </a:solidFill>
                <a:sym typeface="Wingdings" panose="05000000000000000000" pitchFamily="2" charset="2"/>
              </a:rPr>
              <a:t> </a:t>
            </a:r>
            <a:r>
              <a:rPr lang="it-IT" dirty="0" err="1" smtClean="0">
                <a:solidFill>
                  <a:srgbClr val="0070C0"/>
                </a:solidFill>
                <a:sym typeface="Wingdings" panose="05000000000000000000" pitchFamily="2" charset="2"/>
              </a:rPr>
              <a:t>accustomed</a:t>
            </a:r>
            <a:r>
              <a:rPr lang="it-IT" dirty="0" smtClean="0">
                <a:solidFill>
                  <a:srgbClr val="0070C0"/>
                </a:solidFill>
                <a:sym typeface="Wingdings" panose="05000000000000000000" pitchFamily="2" charset="2"/>
              </a:rPr>
              <a:t> </a:t>
            </a:r>
            <a:r>
              <a:rPr lang="it-IT" smtClean="0">
                <a:solidFill>
                  <a:srgbClr val="0070C0"/>
                </a:solidFill>
                <a:sym typeface="Wingdings" panose="05000000000000000000" pitchFamily="2" charset="2"/>
              </a:rPr>
              <a:t>to progress </a:t>
            </a:r>
            <a:r>
              <a:rPr lang="it-IT" dirty="0" smtClean="0">
                <a:solidFill>
                  <a:srgbClr val="0070C0"/>
                </a:solidFill>
                <a:sym typeface="Wingdings" panose="05000000000000000000" pitchFamily="2" charset="2"/>
              </a:rPr>
              <a:t>in </a:t>
            </a:r>
            <a:r>
              <a:rPr lang="it-IT" dirty="0" err="1" smtClean="0">
                <a:solidFill>
                  <a:srgbClr val="0070C0"/>
                </a:solidFill>
                <a:sym typeface="Wingdings" panose="05000000000000000000" pitchFamily="2" charset="2"/>
              </a:rPr>
              <a:t>artificial</a:t>
            </a:r>
            <a:r>
              <a:rPr lang="it-IT" dirty="0" smtClean="0">
                <a:solidFill>
                  <a:srgbClr val="0070C0"/>
                </a:solidFill>
                <a:sym typeface="Wingdings" panose="05000000000000000000" pitchFamily="2" charset="2"/>
              </a:rPr>
              <a:t> intelligence </a:t>
            </a:r>
            <a:r>
              <a:rPr lang="it-IT" dirty="0" err="1" smtClean="0">
                <a:solidFill>
                  <a:srgbClr val="0070C0"/>
                </a:solidFill>
                <a:sym typeface="Wingdings" panose="05000000000000000000" pitchFamily="2" charset="2"/>
              </a:rPr>
              <a:t>research</a:t>
            </a:r>
            <a:r>
              <a:rPr lang="it-IT" dirty="0" smtClean="0">
                <a:solidFill>
                  <a:srgbClr val="0070C0"/>
                </a:solidFill>
                <a:sym typeface="Wingdings" panose="05000000000000000000" pitchFamily="2" charset="2"/>
              </a:rPr>
              <a:t>:</a:t>
            </a:r>
          </a:p>
          <a:p>
            <a:pPr lvl="1">
              <a:buFontTx/>
              <a:buChar char="-"/>
            </a:pPr>
            <a:r>
              <a:rPr lang="it-IT" smtClean="0">
                <a:sym typeface="Wingdings" panose="05000000000000000000" pitchFamily="2" charset="2"/>
              </a:rPr>
              <a:t>Self-</a:t>
            </a:r>
            <a:r>
              <a:rPr lang="it-IT" err="1" smtClean="0">
                <a:sym typeface="Wingdings" panose="05000000000000000000" pitchFamily="2" charset="2"/>
              </a:rPr>
              <a:t>driving</a:t>
            </a:r>
            <a:r>
              <a:rPr lang="it-IT" smtClean="0">
                <a:sym typeface="Wingdings" panose="05000000000000000000" pitchFamily="2" charset="2"/>
              </a:rPr>
              <a:t> cars? </a:t>
            </a:r>
            <a:r>
              <a:rPr lang="it-IT" dirty="0" smtClean="0">
                <a:solidFill>
                  <a:srgbClr val="FF0000"/>
                </a:solidFill>
                <a:sym typeface="Wingdings" panose="05000000000000000000" pitchFamily="2" charset="2"/>
              </a:rPr>
              <a:t>Just a </a:t>
            </a:r>
            <a:r>
              <a:rPr lang="it-IT" dirty="0" err="1" smtClean="0">
                <a:solidFill>
                  <a:srgbClr val="FF0000"/>
                </a:solidFill>
                <a:sym typeface="Wingdings" panose="05000000000000000000" pitchFamily="2" charset="2"/>
              </a:rPr>
              <a:t>smart</a:t>
            </a:r>
            <a:r>
              <a:rPr lang="it-IT" dirty="0" smtClean="0">
                <a:solidFill>
                  <a:srgbClr val="FF0000"/>
                </a:solidFill>
                <a:sym typeface="Wingdings" panose="05000000000000000000" pitchFamily="2" charset="2"/>
              </a:rPr>
              <a:t> NN with </a:t>
            </a:r>
            <a:r>
              <a:rPr lang="it-IT" dirty="0" err="1" smtClean="0">
                <a:solidFill>
                  <a:srgbClr val="FF0000"/>
                </a:solidFill>
                <a:sym typeface="Wingdings" panose="05000000000000000000" pitchFamily="2" charset="2"/>
              </a:rPr>
              <a:t>lots</a:t>
            </a:r>
            <a:r>
              <a:rPr lang="it-IT" dirty="0" smtClean="0">
                <a:solidFill>
                  <a:srgbClr val="FF0000"/>
                </a:solidFill>
                <a:sym typeface="Wingdings" panose="05000000000000000000" pitchFamily="2" charset="2"/>
              </a:rPr>
              <a:t> of input data</a:t>
            </a:r>
          </a:p>
          <a:p>
            <a:pPr lvl="1">
              <a:buFontTx/>
              <a:buChar char="-"/>
            </a:pPr>
            <a:r>
              <a:rPr lang="it-IT" smtClean="0">
                <a:sym typeface="Wingdings" panose="05000000000000000000" pitchFamily="2" charset="2"/>
              </a:rPr>
              <a:t>Speech recognition? </a:t>
            </a:r>
            <a:r>
              <a:rPr lang="it-IT" dirty="0" err="1" smtClean="0">
                <a:solidFill>
                  <a:srgbClr val="FF0000"/>
                </a:solidFill>
                <a:sym typeface="Wingdings" panose="05000000000000000000" pitchFamily="2" charset="2"/>
              </a:rPr>
              <a:t>Only</a:t>
            </a:r>
            <a:r>
              <a:rPr lang="it-IT" dirty="0" smtClean="0">
                <a:solidFill>
                  <a:srgbClr val="FF0000"/>
                </a:solidFill>
                <a:sym typeface="Wingdings" panose="05000000000000000000" pitchFamily="2" charset="2"/>
              </a:rPr>
              <a:t> an </a:t>
            </a:r>
            <a:r>
              <a:rPr lang="it-IT" dirty="0" err="1" smtClean="0">
                <a:solidFill>
                  <a:srgbClr val="FF0000"/>
                </a:solidFill>
                <a:sym typeface="Wingdings" panose="05000000000000000000" pitchFamily="2" charset="2"/>
              </a:rPr>
              <a:t>algorithm</a:t>
            </a:r>
            <a:r>
              <a:rPr lang="it-IT" dirty="0" smtClean="0">
                <a:solidFill>
                  <a:srgbClr val="FF0000"/>
                </a:solidFill>
                <a:sym typeface="Wingdings" panose="05000000000000000000" pitchFamily="2" charset="2"/>
              </a:rPr>
              <a:t>, </a:t>
            </a:r>
            <a:r>
              <a:rPr lang="it-IT" dirty="0" err="1" smtClean="0">
                <a:solidFill>
                  <a:srgbClr val="FF0000"/>
                </a:solidFill>
                <a:sym typeface="Wingdings" panose="05000000000000000000" pitchFamily="2" charset="2"/>
              </a:rPr>
              <a:t>not</a:t>
            </a:r>
            <a:r>
              <a:rPr lang="it-IT" dirty="0" smtClean="0">
                <a:solidFill>
                  <a:srgbClr val="FF0000"/>
                </a:solidFill>
                <a:sym typeface="Wingdings" panose="05000000000000000000" pitchFamily="2" charset="2"/>
              </a:rPr>
              <a:t> </a:t>
            </a:r>
            <a:r>
              <a:rPr lang="it-IT" dirty="0" err="1" smtClean="0">
                <a:solidFill>
                  <a:srgbClr val="FF0000"/>
                </a:solidFill>
                <a:sym typeface="Wingdings" panose="05000000000000000000" pitchFamily="2" charset="2"/>
              </a:rPr>
              <a:t>real</a:t>
            </a:r>
            <a:r>
              <a:rPr lang="it-IT" dirty="0" smtClean="0">
                <a:solidFill>
                  <a:srgbClr val="FF0000"/>
                </a:solidFill>
                <a:sym typeface="Wingdings" panose="05000000000000000000" pitchFamily="2" charset="2"/>
              </a:rPr>
              <a:t> AI</a:t>
            </a:r>
          </a:p>
          <a:p>
            <a:pPr lvl="1">
              <a:buFontTx/>
              <a:buChar char="-"/>
            </a:pPr>
            <a:r>
              <a:rPr lang="it-IT" dirty="0" err="1" smtClean="0">
                <a:sym typeface="Wingdings" panose="05000000000000000000" pitchFamily="2" charset="2"/>
              </a:rPr>
              <a:t>Facebook</a:t>
            </a:r>
            <a:r>
              <a:rPr lang="it-IT" dirty="0" smtClean="0">
                <a:sym typeface="Wingdings" panose="05000000000000000000" pitchFamily="2" charset="2"/>
              </a:rPr>
              <a:t> </a:t>
            </a:r>
            <a:r>
              <a:rPr lang="it-IT" dirty="0" err="1" smtClean="0">
                <a:sym typeface="Wingdings" panose="05000000000000000000" pitchFamily="2" charset="2"/>
              </a:rPr>
              <a:t>targeted</a:t>
            </a:r>
            <a:r>
              <a:rPr lang="it-IT" dirty="0" smtClean="0">
                <a:sym typeface="Wingdings" panose="05000000000000000000" pitchFamily="2" charset="2"/>
              </a:rPr>
              <a:t> </a:t>
            </a:r>
            <a:r>
              <a:rPr lang="it-IT" dirty="0" err="1" smtClean="0">
                <a:sym typeface="Wingdings" panose="05000000000000000000" pitchFamily="2" charset="2"/>
              </a:rPr>
              <a:t>ads</a:t>
            </a:r>
            <a:r>
              <a:rPr lang="it-IT" dirty="0" smtClean="0">
                <a:sym typeface="Wingdings" panose="05000000000000000000" pitchFamily="2" charset="2"/>
              </a:rPr>
              <a:t>, </a:t>
            </a:r>
            <a:r>
              <a:rPr lang="it-IT" dirty="0" err="1" smtClean="0">
                <a:sym typeface="Wingdings" panose="05000000000000000000" pitchFamily="2" charset="2"/>
              </a:rPr>
              <a:t>gmail</a:t>
            </a:r>
            <a:r>
              <a:rPr lang="it-IT" dirty="0" smtClean="0">
                <a:sym typeface="Wingdings" panose="05000000000000000000" pitchFamily="2" charset="2"/>
              </a:rPr>
              <a:t> </a:t>
            </a:r>
            <a:r>
              <a:rPr lang="it-IT" smtClean="0">
                <a:sym typeface="Wingdings" panose="05000000000000000000" pitchFamily="2" charset="2"/>
              </a:rPr>
              <a:t>text completion? </a:t>
            </a:r>
            <a:r>
              <a:rPr lang="it-IT" dirty="0" err="1" smtClean="0">
                <a:solidFill>
                  <a:srgbClr val="FF0000"/>
                </a:solidFill>
                <a:sym typeface="Wingdings" panose="05000000000000000000" pitchFamily="2" charset="2"/>
              </a:rPr>
              <a:t>Specialized</a:t>
            </a:r>
            <a:r>
              <a:rPr lang="it-IT" dirty="0" smtClean="0">
                <a:solidFill>
                  <a:srgbClr val="FF0000"/>
                </a:solidFill>
                <a:sym typeface="Wingdings" panose="05000000000000000000" pitchFamily="2" charset="2"/>
              </a:rPr>
              <a:t> data-</a:t>
            </a:r>
            <a:r>
              <a:rPr lang="it-IT" dirty="0" err="1" smtClean="0">
                <a:solidFill>
                  <a:srgbClr val="FF0000"/>
                </a:solidFill>
                <a:sym typeface="Wingdings" panose="05000000000000000000" pitchFamily="2" charset="2"/>
              </a:rPr>
              <a:t>crunching</a:t>
            </a:r>
            <a:r>
              <a:rPr lang="it-IT" dirty="0" smtClean="0">
                <a:solidFill>
                  <a:srgbClr val="FF0000"/>
                </a:solidFill>
                <a:sym typeface="Wingdings" panose="05000000000000000000" pitchFamily="2" charset="2"/>
              </a:rPr>
              <a:t>, </a:t>
            </a:r>
            <a:r>
              <a:rPr lang="it-IT" dirty="0" err="1" smtClean="0">
                <a:solidFill>
                  <a:srgbClr val="FF0000"/>
                </a:solidFill>
                <a:sym typeface="Wingdings" panose="05000000000000000000" pitchFamily="2" charset="2"/>
              </a:rPr>
              <a:t>little</a:t>
            </a:r>
            <a:r>
              <a:rPr lang="it-IT" dirty="0" smtClean="0">
                <a:solidFill>
                  <a:srgbClr val="FF0000"/>
                </a:solidFill>
                <a:sym typeface="Wingdings" panose="05000000000000000000" pitchFamily="2" charset="2"/>
              </a:rPr>
              <a:t> more </a:t>
            </a:r>
            <a:r>
              <a:rPr lang="it-IT" dirty="0" err="1" smtClean="0">
                <a:solidFill>
                  <a:srgbClr val="FF0000"/>
                </a:solidFill>
                <a:sym typeface="Wingdings" panose="05000000000000000000" pitchFamily="2" charset="2"/>
              </a:rPr>
              <a:t>than</a:t>
            </a:r>
            <a:r>
              <a:rPr lang="it-IT" dirty="0" smtClean="0">
                <a:solidFill>
                  <a:srgbClr val="FF0000"/>
                </a:solidFill>
                <a:sym typeface="Wingdings" panose="05000000000000000000" pitchFamily="2" charset="2"/>
              </a:rPr>
              <a:t> </a:t>
            </a:r>
            <a:r>
              <a:rPr lang="it-IT" dirty="0" err="1" smtClean="0">
                <a:solidFill>
                  <a:srgbClr val="FF0000"/>
                </a:solidFill>
                <a:sym typeface="Wingdings" panose="05000000000000000000" pitchFamily="2" charset="2"/>
              </a:rPr>
              <a:t>nearest-neighbor</a:t>
            </a:r>
            <a:r>
              <a:rPr lang="it-IT" dirty="0" smtClean="0">
                <a:solidFill>
                  <a:srgbClr val="FF0000"/>
                </a:solidFill>
                <a:sym typeface="Wingdings" panose="05000000000000000000" pitchFamily="2" charset="2"/>
              </a:rPr>
              <a:t> </a:t>
            </a:r>
            <a:r>
              <a:rPr lang="it-IT" dirty="0" err="1" smtClean="0">
                <a:solidFill>
                  <a:srgbClr val="FF0000"/>
                </a:solidFill>
                <a:sym typeface="Wingdings" panose="05000000000000000000" pitchFamily="2" charset="2"/>
              </a:rPr>
              <a:t>techniques</a:t>
            </a:r>
            <a:r>
              <a:rPr lang="it-IT" dirty="0" smtClean="0">
                <a:solidFill>
                  <a:srgbClr val="FF0000"/>
                </a:solidFill>
                <a:sym typeface="Wingdings" panose="05000000000000000000" pitchFamily="2" charset="2"/>
              </a:rPr>
              <a:t> </a:t>
            </a:r>
          </a:p>
          <a:p>
            <a:pPr lvl="1">
              <a:buFontTx/>
              <a:buChar char="-"/>
            </a:pPr>
            <a:endParaRPr lang="it-IT" dirty="0">
              <a:sym typeface="Wingdings" panose="05000000000000000000" pitchFamily="2" charset="2"/>
            </a:endParaRPr>
          </a:p>
          <a:p>
            <a:pPr marL="0" indent="0">
              <a:buNone/>
            </a:pPr>
            <a:r>
              <a:rPr lang="it-IT" dirty="0" smtClean="0">
                <a:sym typeface="Wingdings" panose="05000000000000000000" pitchFamily="2" charset="2"/>
              </a:rPr>
              <a:t>At the </a:t>
            </a:r>
            <a:r>
              <a:rPr lang="it-IT" dirty="0" err="1" smtClean="0">
                <a:sym typeface="Wingdings" panose="05000000000000000000" pitchFamily="2" charset="2"/>
              </a:rPr>
              <a:t>basis</a:t>
            </a:r>
            <a:r>
              <a:rPr lang="it-IT" dirty="0" smtClean="0">
                <a:sym typeface="Wingdings" panose="05000000000000000000" pitchFamily="2" charset="2"/>
              </a:rPr>
              <a:t> of </a:t>
            </a:r>
            <a:r>
              <a:rPr lang="it-IT" dirty="0" err="1" smtClean="0">
                <a:sym typeface="Wingdings" panose="05000000000000000000" pitchFamily="2" charset="2"/>
              </a:rPr>
              <a:t>this</a:t>
            </a:r>
            <a:r>
              <a:rPr lang="it-IT" dirty="0" smtClean="0">
                <a:sym typeface="Wingdings" panose="05000000000000000000" pitchFamily="2" charset="2"/>
              </a:rPr>
              <a:t> </a:t>
            </a:r>
            <a:r>
              <a:rPr lang="it-IT" dirty="0" err="1" smtClean="0">
                <a:sym typeface="Wingdings" panose="05000000000000000000" pitchFamily="2" charset="2"/>
              </a:rPr>
              <a:t>is</a:t>
            </a:r>
            <a:r>
              <a:rPr lang="it-IT" dirty="0" smtClean="0">
                <a:sym typeface="Wingdings" panose="05000000000000000000" pitchFamily="2" charset="2"/>
              </a:rPr>
              <a:t> the </a:t>
            </a:r>
            <a:r>
              <a:rPr lang="it-IT" dirty="0" err="1" smtClean="0">
                <a:sym typeface="Wingdings" panose="05000000000000000000" pitchFamily="2" charset="2"/>
              </a:rPr>
              <a:t>perception</a:t>
            </a:r>
            <a:r>
              <a:rPr lang="it-IT" dirty="0" smtClean="0">
                <a:sym typeface="Wingdings" panose="05000000000000000000" pitchFamily="2" charset="2"/>
              </a:rPr>
              <a:t> </a:t>
            </a:r>
            <a:r>
              <a:rPr lang="it-IT" dirty="0" err="1" smtClean="0">
                <a:sym typeface="Wingdings" panose="05000000000000000000" pitchFamily="2" charset="2"/>
              </a:rPr>
              <a:t>that</a:t>
            </a:r>
            <a:r>
              <a:rPr lang="it-IT" dirty="0" smtClean="0">
                <a:sym typeface="Wingdings" panose="05000000000000000000" pitchFamily="2" charset="2"/>
              </a:rPr>
              <a:t> </a:t>
            </a:r>
            <a:r>
              <a:rPr lang="it-IT" dirty="0" err="1" smtClean="0">
                <a:sym typeface="Wingdings" panose="05000000000000000000" pitchFamily="2" charset="2"/>
              </a:rPr>
              <a:t>we</a:t>
            </a:r>
            <a:r>
              <a:rPr lang="it-IT" dirty="0" smtClean="0">
                <a:sym typeface="Wingdings" panose="05000000000000000000" pitchFamily="2" charset="2"/>
              </a:rPr>
              <a:t>, </a:t>
            </a:r>
            <a:r>
              <a:rPr lang="it-IT" dirty="0" err="1" smtClean="0">
                <a:sym typeface="Wingdings" panose="05000000000000000000" pitchFamily="2" charset="2"/>
              </a:rPr>
              <a:t>as</a:t>
            </a:r>
            <a:r>
              <a:rPr lang="it-IT" dirty="0" smtClean="0">
                <a:sym typeface="Wingdings" panose="05000000000000000000" pitchFamily="2" charset="2"/>
              </a:rPr>
              <a:t> </a:t>
            </a:r>
            <a:r>
              <a:rPr lang="it-IT" dirty="0" err="1" smtClean="0">
                <a:sym typeface="Wingdings" panose="05000000000000000000" pitchFamily="2" charset="2"/>
              </a:rPr>
              <a:t>sentient</a:t>
            </a:r>
            <a:r>
              <a:rPr lang="it-IT" dirty="0" smtClean="0">
                <a:sym typeface="Wingdings" panose="05000000000000000000" pitchFamily="2" charset="2"/>
              </a:rPr>
              <a:t> </a:t>
            </a:r>
            <a:r>
              <a:rPr lang="it-IT" dirty="0" err="1" smtClean="0">
                <a:sym typeface="Wingdings" panose="05000000000000000000" pitchFamily="2" charset="2"/>
              </a:rPr>
              <a:t>beings</a:t>
            </a:r>
            <a:r>
              <a:rPr lang="it-IT" dirty="0" smtClean="0">
                <a:sym typeface="Wingdings" panose="05000000000000000000" pitchFamily="2" charset="2"/>
              </a:rPr>
              <a:t>, «</a:t>
            </a:r>
            <a:r>
              <a:rPr lang="it-IT" b="1" dirty="0" err="1">
                <a:sym typeface="Wingdings" panose="05000000000000000000" pitchFamily="2" charset="2"/>
              </a:rPr>
              <a:t>k</a:t>
            </a:r>
            <a:r>
              <a:rPr lang="it-IT" b="1" dirty="0" err="1" smtClean="0">
                <a:sym typeface="Wingdings" panose="05000000000000000000" pitchFamily="2" charset="2"/>
              </a:rPr>
              <a:t>now</a:t>
            </a:r>
            <a:r>
              <a:rPr lang="it-IT" dirty="0" smtClean="0">
                <a:sym typeface="Wingdings" panose="05000000000000000000" pitchFamily="2" charset="2"/>
              </a:rPr>
              <a:t>» </a:t>
            </a:r>
            <a:r>
              <a:rPr lang="it-IT" dirty="0" err="1" smtClean="0">
                <a:sym typeface="Wingdings" panose="05000000000000000000" pitchFamily="2" charset="2"/>
              </a:rPr>
              <a:t>what</a:t>
            </a:r>
            <a:r>
              <a:rPr lang="it-IT" dirty="0" smtClean="0">
                <a:sym typeface="Wingdings" panose="05000000000000000000" pitchFamily="2" charset="2"/>
              </a:rPr>
              <a:t> </a:t>
            </a:r>
            <a:r>
              <a:rPr lang="it-IT" dirty="0" err="1" smtClean="0">
                <a:sym typeface="Wingdings" panose="05000000000000000000" pitchFamily="2" charset="2"/>
              </a:rPr>
              <a:t>we</a:t>
            </a:r>
            <a:r>
              <a:rPr lang="it-IT" dirty="0" smtClean="0">
                <a:sym typeface="Wingdings" panose="05000000000000000000" pitchFamily="2" charset="2"/>
              </a:rPr>
              <a:t> are </a:t>
            </a:r>
            <a:r>
              <a:rPr lang="it-IT" dirty="0" err="1" smtClean="0">
                <a:sym typeface="Wingdings" panose="05000000000000000000" pitchFamily="2" charset="2"/>
              </a:rPr>
              <a:t>doing</a:t>
            </a:r>
            <a:r>
              <a:rPr lang="it-IT" dirty="0" smtClean="0">
                <a:sym typeface="Wingdings" panose="05000000000000000000" pitchFamily="2" charset="2"/>
              </a:rPr>
              <a:t>. </a:t>
            </a:r>
            <a:r>
              <a:rPr lang="it-IT" dirty="0" err="1" smtClean="0">
                <a:sym typeface="Wingdings" panose="05000000000000000000" pitchFamily="2" charset="2"/>
              </a:rPr>
              <a:t>But</a:t>
            </a:r>
            <a:r>
              <a:rPr lang="it-IT" dirty="0" smtClean="0">
                <a:sym typeface="Wingdings" panose="05000000000000000000" pitchFamily="2" charset="2"/>
              </a:rPr>
              <a:t> </a:t>
            </a:r>
            <a:r>
              <a:rPr lang="it-IT" dirty="0" err="1" smtClean="0">
                <a:sym typeface="Wingdings" panose="05000000000000000000" pitchFamily="2" charset="2"/>
              </a:rPr>
              <a:t>we</a:t>
            </a:r>
            <a:r>
              <a:rPr lang="it-IT" dirty="0" smtClean="0">
                <a:sym typeface="Wingdings" panose="05000000000000000000" pitchFamily="2" charset="2"/>
              </a:rPr>
              <a:t>, </a:t>
            </a:r>
            <a:r>
              <a:rPr lang="it-IT" dirty="0" err="1" smtClean="0">
                <a:sym typeface="Wingdings" panose="05000000000000000000" pitchFamily="2" charset="2"/>
              </a:rPr>
              <a:t>too</a:t>
            </a:r>
            <a:r>
              <a:rPr lang="it-IT" dirty="0" smtClean="0">
                <a:sym typeface="Wingdings" panose="05000000000000000000" pitchFamily="2" charset="2"/>
              </a:rPr>
              <a:t>, are </a:t>
            </a:r>
            <a:r>
              <a:rPr lang="it-IT" dirty="0" err="1" smtClean="0">
                <a:sym typeface="Wingdings" panose="05000000000000000000" pitchFamily="2" charset="2"/>
              </a:rPr>
              <a:t>machines</a:t>
            </a:r>
            <a:r>
              <a:rPr lang="it-IT" dirty="0">
                <a:sym typeface="Wingdings" panose="05000000000000000000" pitchFamily="2" charset="2"/>
              </a:rPr>
              <a:t>!</a:t>
            </a:r>
            <a:endParaRPr lang="it-IT" dirty="0"/>
          </a:p>
          <a:p>
            <a:pPr marL="0" indent="0">
              <a:buNone/>
            </a:pPr>
            <a:endParaRPr lang="it-IT" dirty="0" smtClean="0"/>
          </a:p>
        </p:txBody>
      </p:sp>
      <p:sp>
        <p:nvSpPr>
          <p:cNvPr id="4" name="Segnaposto piè di pagina 3"/>
          <p:cNvSpPr>
            <a:spLocks noGrp="1"/>
          </p:cNvSpPr>
          <p:nvPr>
            <p:ph type="ftr" sz="quarter" idx="11"/>
          </p:nvPr>
        </p:nvSpPr>
        <p:spPr/>
        <p:txBody>
          <a:bodyPr/>
          <a:lstStyle/>
          <a:p>
            <a:r>
              <a:rPr lang="en-US" smtClean="0"/>
              <a:t>T. Dorigo, Differentiable Programming for Fundamental Physics</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69</a:t>
            </a:fld>
            <a:endParaRPr lang="en-US"/>
          </a:p>
        </p:txBody>
      </p:sp>
    </p:spTree>
    <p:extLst>
      <p:ext uri="{BB962C8B-B14F-4D97-AF65-F5344CB8AC3E}">
        <p14:creationId xmlns:p14="http://schemas.microsoft.com/office/powerpoint/2010/main" val="304814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 calcmode="lin" valueType="num">
                                      <p:cBhvr additive="base">
                                        <p:cTn id="2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 calcmode="lin" valueType="num">
                                      <p:cBhvr additive="base">
                                        <p:cTn id="2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txBox="1">
            <a:spLocks noGrp="1"/>
          </p:cNvSpPr>
          <p:nvPr>
            <p:ph idx="1"/>
          </p:nvPr>
        </p:nvSpPr>
        <p:spPr>
          <a:xfrm>
            <a:off x="699975" y="1683951"/>
            <a:ext cx="1119785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smtClean="0"/>
              <a:t>A 1969 book by Minsky and </a:t>
            </a:r>
            <a:r>
              <a:rPr lang="en-US" sz="2200" dirty="0" err="1" smtClean="0"/>
              <a:t>Papert</a:t>
            </a:r>
            <a:r>
              <a:rPr lang="en-US" sz="2200" dirty="0" smtClean="0"/>
              <a:t> [</a:t>
            </a:r>
            <a:r>
              <a:rPr lang="en-US" sz="2200" dirty="0" smtClean="0">
                <a:solidFill>
                  <a:srgbClr val="00B050"/>
                </a:solidFill>
              </a:rPr>
              <a:t>Minsky 1969] </a:t>
            </a:r>
            <a:r>
              <a:rPr lang="en-US" sz="2200" dirty="0" smtClean="0"/>
              <a:t>threw serious doubt on the capability of such systems. This had a huge influence on the general perception of AI.</a:t>
            </a:r>
            <a:endParaRPr lang="it-IT" sz="2200" dirty="0" smtClean="0"/>
          </a:p>
          <a:p>
            <a:pPr marL="0" indent="0">
              <a:buFont typeface="Arial" panose="020B0604020202020204" pitchFamily="34" charset="0"/>
              <a:buNone/>
            </a:pPr>
            <a:r>
              <a:rPr lang="it-IT" sz="2200" dirty="0" smtClean="0"/>
              <a:t>In the </a:t>
            </a:r>
            <a:r>
              <a:rPr lang="it-IT" sz="2200" dirty="0" err="1" smtClean="0"/>
              <a:t>early</a:t>
            </a:r>
            <a:r>
              <a:rPr lang="it-IT" sz="2200" dirty="0" smtClean="0"/>
              <a:t> 1970s the </a:t>
            </a:r>
            <a:r>
              <a:rPr lang="it-IT" sz="2200" dirty="0" err="1" smtClean="0"/>
              <a:t>lack</a:t>
            </a:r>
            <a:r>
              <a:rPr lang="it-IT" sz="2200" dirty="0" smtClean="0"/>
              <a:t> of </a:t>
            </a:r>
            <a:r>
              <a:rPr lang="it-IT" sz="2200" dirty="0" err="1" smtClean="0"/>
              <a:t>results</a:t>
            </a:r>
            <a:r>
              <a:rPr lang="it-IT" sz="2200" dirty="0" smtClean="0"/>
              <a:t> </a:t>
            </a:r>
            <a:r>
              <a:rPr lang="it-IT" sz="2200" dirty="0" err="1" smtClean="0"/>
              <a:t>given</a:t>
            </a:r>
            <a:r>
              <a:rPr lang="it-IT" sz="2200" dirty="0" smtClean="0"/>
              <a:t> the high </a:t>
            </a:r>
            <a:r>
              <a:rPr lang="it-IT" sz="2200" dirty="0" err="1" smtClean="0"/>
              <a:t>expectations</a:t>
            </a:r>
            <a:r>
              <a:rPr lang="it-IT" sz="2200" dirty="0" smtClean="0"/>
              <a:t>, and the </a:t>
            </a:r>
            <a:r>
              <a:rPr lang="it-IT" sz="2200" dirty="0" err="1" smtClean="0"/>
              <a:t>lack</a:t>
            </a:r>
            <a:r>
              <a:rPr lang="it-IT" sz="2200" dirty="0" smtClean="0"/>
              <a:t> of </a:t>
            </a:r>
            <a:r>
              <a:rPr lang="it-IT" sz="2200" dirty="0" err="1" smtClean="0"/>
              <a:t>sufficient</a:t>
            </a:r>
            <a:r>
              <a:rPr lang="it-IT" sz="2200" dirty="0" smtClean="0"/>
              <a:t> </a:t>
            </a:r>
            <a:r>
              <a:rPr lang="it-IT" sz="2200" dirty="0" err="1" smtClean="0"/>
              <a:t>computing</a:t>
            </a:r>
            <a:r>
              <a:rPr lang="it-IT" sz="2200" dirty="0" smtClean="0"/>
              <a:t> </a:t>
            </a:r>
            <a:r>
              <a:rPr lang="it-IT" sz="2200" dirty="0" err="1" smtClean="0"/>
              <a:t>power</a:t>
            </a:r>
            <a:r>
              <a:rPr lang="it-IT" sz="2200" dirty="0" smtClean="0"/>
              <a:t> to </a:t>
            </a:r>
            <a:r>
              <a:rPr lang="it-IT" sz="2200" dirty="0" err="1" smtClean="0"/>
              <a:t>handle</a:t>
            </a:r>
            <a:r>
              <a:rPr lang="it-IT" sz="2200" dirty="0" smtClean="0"/>
              <a:t> </a:t>
            </a:r>
            <a:r>
              <a:rPr lang="it-IT" sz="2200" dirty="0" err="1" smtClean="0"/>
              <a:t>anything</a:t>
            </a:r>
            <a:r>
              <a:rPr lang="it-IT" sz="2200" dirty="0" smtClean="0"/>
              <a:t> </a:t>
            </a:r>
            <a:r>
              <a:rPr lang="it-IT" sz="2200" dirty="0" err="1" smtClean="0"/>
              <a:t>but</a:t>
            </a:r>
            <a:r>
              <a:rPr lang="it-IT" sz="2200" dirty="0" smtClean="0"/>
              <a:t> </a:t>
            </a:r>
            <a:r>
              <a:rPr lang="it-IT" sz="2200" err="1" smtClean="0"/>
              <a:t>toy</a:t>
            </a:r>
            <a:r>
              <a:rPr lang="it-IT" sz="2200" smtClean="0"/>
              <a:t> applications, </a:t>
            </a:r>
            <a:r>
              <a:rPr lang="it-IT" sz="2200" dirty="0" err="1" smtClean="0"/>
              <a:t>started</a:t>
            </a:r>
            <a:r>
              <a:rPr lang="it-IT" sz="2200" dirty="0" smtClean="0"/>
              <a:t> a </a:t>
            </a:r>
            <a:r>
              <a:rPr lang="it-IT" sz="2200" dirty="0" err="1" smtClean="0"/>
              <a:t>period</a:t>
            </a:r>
            <a:r>
              <a:rPr lang="it-IT" sz="2200" dirty="0" smtClean="0"/>
              <a:t> of </a:t>
            </a:r>
            <a:r>
              <a:rPr lang="it-IT" sz="2200" dirty="0" err="1" smtClean="0"/>
              <a:t>almost</a:t>
            </a:r>
            <a:r>
              <a:rPr lang="it-IT" sz="2200" dirty="0" smtClean="0"/>
              <a:t> zero </a:t>
            </a:r>
            <a:r>
              <a:rPr lang="it-IT" sz="2200" dirty="0" err="1" smtClean="0"/>
              <a:t>funding</a:t>
            </a:r>
            <a:r>
              <a:rPr lang="it-IT" sz="2200" dirty="0" smtClean="0"/>
              <a:t> and </a:t>
            </a:r>
            <a:r>
              <a:rPr lang="it-IT" sz="2200" dirty="0" err="1" smtClean="0"/>
              <a:t>academic</a:t>
            </a:r>
            <a:r>
              <a:rPr lang="it-IT" sz="2200" dirty="0" smtClean="0"/>
              <a:t> </a:t>
            </a:r>
            <a:r>
              <a:rPr lang="it-IT" sz="2200" dirty="0" err="1" smtClean="0"/>
              <a:t>interest</a:t>
            </a:r>
            <a:r>
              <a:rPr lang="it-IT" sz="2200" dirty="0" smtClean="0"/>
              <a:t> (the «AI </a:t>
            </a:r>
            <a:r>
              <a:rPr lang="it-IT" sz="2200" dirty="0" err="1" smtClean="0"/>
              <a:t>Winter</a:t>
            </a:r>
            <a:r>
              <a:rPr lang="it-IT" sz="2200" dirty="0" smtClean="0"/>
              <a:t>»).</a:t>
            </a:r>
          </a:p>
        </p:txBody>
      </p:sp>
      <p:pic>
        <p:nvPicPr>
          <p:cNvPr id="5" name="Immagine 4"/>
          <p:cNvPicPr>
            <a:picLocks noChangeAspect="1"/>
          </p:cNvPicPr>
          <p:nvPr/>
        </p:nvPicPr>
        <p:blipFill>
          <a:blip r:embed="rId2"/>
          <a:stretch>
            <a:fillRect/>
          </a:stretch>
        </p:blipFill>
        <p:spPr>
          <a:xfrm>
            <a:off x="7306961" y="3859620"/>
            <a:ext cx="4732369" cy="2839422"/>
          </a:xfrm>
          <a:prstGeom prst="rect">
            <a:avLst/>
          </a:prstGeom>
        </p:spPr>
      </p:pic>
      <p:sp>
        <p:nvSpPr>
          <p:cNvPr id="6" name="Segnaposto contenuto 2"/>
          <p:cNvSpPr txBox="1">
            <a:spLocks/>
          </p:cNvSpPr>
          <p:nvPr/>
        </p:nvSpPr>
        <p:spPr>
          <a:xfrm>
            <a:off x="699975" y="3859620"/>
            <a:ext cx="6405849" cy="25939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200" dirty="0" smtClean="0"/>
              <a:t>A short revival of </a:t>
            </a:r>
            <a:r>
              <a:rPr lang="it-IT" sz="2200" dirty="0" err="1" smtClean="0"/>
              <a:t>interest</a:t>
            </a:r>
            <a:r>
              <a:rPr lang="it-IT" sz="2200" dirty="0" smtClean="0"/>
              <a:t> in AI </a:t>
            </a:r>
            <a:r>
              <a:rPr lang="it-IT" sz="2200" dirty="0" err="1" smtClean="0"/>
              <a:t>research</a:t>
            </a:r>
            <a:r>
              <a:rPr lang="it-IT" sz="2200" dirty="0" smtClean="0"/>
              <a:t> </a:t>
            </a:r>
            <a:r>
              <a:rPr lang="it-IT" sz="2200" dirty="0" err="1" smtClean="0"/>
              <a:t>came</a:t>
            </a:r>
            <a:r>
              <a:rPr lang="it-IT" sz="2200" dirty="0" smtClean="0"/>
              <a:t> in the 1980s, with the focus on «</a:t>
            </a:r>
            <a:r>
              <a:rPr lang="it-IT" sz="2200" b="1" dirty="0" err="1" smtClean="0"/>
              <a:t>expert</a:t>
            </a:r>
            <a:r>
              <a:rPr lang="it-IT" sz="2200" b="1" dirty="0" smtClean="0"/>
              <a:t> </a:t>
            </a:r>
            <a:r>
              <a:rPr lang="it-IT" sz="2200" b="1" dirty="0" err="1" smtClean="0"/>
              <a:t>systems</a:t>
            </a:r>
            <a:r>
              <a:rPr lang="it-IT" sz="2200" dirty="0" smtClean="0"/>
              <a:t>» - </a:t>
            </a:r>
            <a:r>
              <a:rPr lang="en-US" sz="2200" dirty="0" smtClean="0"/>
              <a:t>computer programs that </a:t>
            </a:r>
            <a:r>
              <a:rPr lang="en-US" sz="2200" dirty="0" smtClean="0">
                <a:solidFill>
                  <a:srgbClr val="0070C0"/>
                </a:solidFill>
              </a:rPr>
              <a:t>answer questions or solve problems about a specific domain of knowledge, using logical rules derived from the knowledge of experts</a:t>
            </a:r>
            <a:r>
              <a:rPr lang="en-US" sz="2200" dirty="0" smtClean="0"/>
              <a:t>. </a:t>
            </a:r>
          </a:p>
          <a:p>
            <a:pPr marL="0" indent="0">
              <a:buFont typeface="Arial" panose="020B0604020202020204" pitchFamily="34" charset="0"/>
              <a:buNone/>
            </a:pPr>
            <a:r>
              <a:rPr lang="en-US" sz="2200" dirty="0" smtClean="0"/>
              <a:t>But that was also short-lasting, due also to the high cost of specialized hardware and a </a:t>
            </a:r>
            <a:r>
              <a:rPr lang="en-US" sz="2200" dirty="0" err="1" smtClean="0"/>
              <a:t>unfavourable</a:t>
            </a:r>
            <a:r>
              <a:rPr lang="en-US" sz="2200" dirty="0" smtClean="0"/>
              <a:t> economic juncture 	</a:t>
            </a:r>
            <a:r>
              <a:rPr lang="en-US" sz="2200" smtClean="0">
                <a:sym typeface="Wingdings" panose="05000000000000000000" pitchFamily="2" charset="2"/>
              </a:rPr>
              <a:t> </a:t>
            </a:r>
            <a:r>
              <a:rPr lang="en-US" sz="2200" b="1" dirty="0">
                <a:sym typeface="Wingdings" panose="05000000000000000000" pitchFamily="2" charset="2"/>
              </a:rPr>
              <a:t>s</a:t>
            </a:r>
            <a:r>
              <a:rPr lang="en-US" sz="2200" b="1" smtClean="0">
                <a:sym typeface="Wingdings" panose="05000000000000000000" pitchFamily="2" charset="2"/>
              </a:rPr>
              <a:t>econd </a:t>
            </a:r>
            <a:r>
              <a:rPr lang="en-US" sz="2200" b="1" dirty="0" smtClean="0">
                <a:sym typeface="Wingdings" panose="05000000000000000000" pitchFamily="2" charset="2"/>
              </a:rPr>
              <a:t>AI winter</a:t>
            </a:r>
            <a:endParaRPr lang="it-IT" sz="2200" b="1" dirty="0"/>
          </a:p>
        </p:txBody>
      </p:sp>
      <p:sp>
        <p:nvSpPr>
          <p:cNvPr id="7" name="Segnaposto numero diapositiva 6"/>
          <p:cNvSpPr>
            <a:spLocks noGrp="1"/>
          </p:cNvSpPr>
          <p:nvPr>
            <p:ph type="sldNum" sz="quarter" idx="12"/>
          </p:nvPr>
        </p:nvSpPr>
        <p:spPr/>
        <p:txBody>
          <a:bodyPr/>
          <a:lstStyle/>
          <a:p>
            <a:fld id="{C6657B89-A023-4184-86DD-540BD0318D04}" type="slidenum">
              <a:rPr lang="en-US" smtClean="0"/>
              <a:t>7</a:t>
            </a:fld>
            <a:endParaRPr lang="en-US"/>
          </a:p>
        </p:txBody>
      </p:sp>
      <p:sp>
        <p:nvSpPr>
          <p:cNvPr id="9" name="Titolo 1"/>
          <p:cNvSpPr>
            <a:spLocks noGrp="1"/>
          </p:cNvSpPr>
          <p:nvPr>
            <p:ph type="title"/>
          </p:nvPr>
        </p:nvSpPr>
        <p:spPr>
          <a:xfrm>
            <a:off x="838200" y="365125"/>
            <a:ext cx="10515600" cy="1325563"/>
          </a:xfrm>
        </p:spPr>
        <p:txBody>
          <a:bodyPr/>
          <a:lstStyle/>
          <a:p>
            <a:r>
              <a:rPr lang="it-IT" b="1" dirty="0" smtClean="0">
                <a:solidFill>
                  <a:srgbClr val="C00000"/>
                </a:solidFill>
              </a:rPr>
              <a:t>AI </a:t>
            </a:r>
            <a:r>
              <a:rPr lang="it-IT" b="1" dirty="0" err="1" smtClean="0">
                <a:solidFill>
                  <a:srgbClr val="C00000"/>
                </a:solidFill>
              </a:rPr>
              <a:t>History</a:t>
            </a:r>
            <a:r>
              <a:rPr lang="it-IT" b="1" dirty="0" smtClean="0">
                <a:solidFill>
                  <a:srgbClr val="C00000"/>
                </a:solidFill>
              </a:rPr>
              <a:t>: </a:t>
            </a:r>
            <a:r>
              <a:rPr lang="it-IT" b="1" smtClean="0">
                <a:solidFill>
                  <a:srgbClr val="C00000"/>
                </a:solidFill>
              </a:rPr>
              <a:t>4 </a:t>
            </a:r>
            <a:r>
              <a:rPr lang="it-IT" b="1" smtClean="0">
                <a:solidFill>
                  <a:srgbClr val="C00000"/>
                </a:solidFill>
              </a:rPr>
              <a:t>– ... and Winters</a:t>
            </a:r>
            <a:endParaRPr lang="it-IT" b="1" dirty="0">
              <a:solidFill>
                <a:srgbClr val="C00000"/>
              </a:solidFill>
            </a:endParaRPr>
          </a:p>
        </p:txBody>
      </p:sp>
    </p:spTree>
    <p:extLst>
      <p:ext uri="{BB962C8B-B14F-4D97-AF65-F5344CB8AC3E}">
        <p14:creationId xmlns:p14="http://schemas.microsoft.com/office/powerpoint/2010/main" val="302042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81000" y="365125"/>
            <a:ext cx="10515600" cy="1325563"/>
          </a:xfrm>
        </p:spPr>
        <p:txBody>
          <a:bodyPr/>
          <a:lstStyle/>
          <a:p>
            <a:r>
              <a:rPr lang="it-IT" b="1" smtClean="0">
                <a:solidFill>
                  <a:srgbClr val="C00000"/>
                </a:solidFill>
              </a:rPr>
              <a:t>A Digression: Statistical vs Machine Learning</a:t>
            </a:r>
            <a:endParaRPr lang="it-IT" b="1">
              <a:solidFill>
                <a:srgbClr val="C00000"/>
              </a:solidFill>
            </a:endParaRPr>
          </a:p>
        </p:txBody>
      </p:sp>
      <p:sp>
        <p:nvSpPr>
          <p:cNvPr id="3" name="Segnaposto contenuto 2"/>
          <p:cNvSpPr>
            <a:spLocks noGrp="1"/>
          </p:cNvSpPr>
          <p:nvPr>
            <p:ph idx="1"/>
          </p:nvPr>
        </p:nvSpPr>
        <p:spPr>
          <a:xfrm>
            <a:off x="381000" y="1636871"/>
            <a:ext cx="10093960" cy="2296160"/>
          </a:xfrm>
        </p:spPr>
        <p:txBody>
          <a:bodyPr>
            <a:normAutofit/>
          </a:bodyPr>
          <a:lstStyle/>
          <a:p>
            <a:pPr marL="0" indent="0">
              <a:buNone/>
            </a:pPr>
            <a:r>
              <a:rPr lang="it-IT" sz="2400" smtClean="0"/>
              <a:t>While the progress of AI research was going through the above described roller-coaster, statisticians were happily using tools that we today have repurposed into modern machine learning ones – no revolution, from their perspective</a:t>
            </a:r>
          </a:p>
          <a:p>
            <a:pPr marL="0" indent="0">
              <a:buNone/>
            </a:pPr>
            <a:r>
              <a:rPr lang="it-IT" sz="2400" smtClean="0"/>
              <a:t>Indeed</a:t>
            </a:r>
            <a:r>
              <a:rPr lang="it-IT" sz="2400"/>
              <a:t>, one can really </a:t>
            </a:r>
            <a:r>
              <a:rPr lang="it-IT" sz="2400" smtClean="0"/>
              <a:t>just as well do </a:t>
            </a:r>
            <a:r>
              <a:rPr lang="it-IT" sz="2400"/>
              <a:t>«learning» </a:t>
            </a:r>
            <a:r>
              <a:rPr lang="it-IT" sz="2400" smtClean="0"/>
              <a:t>with </a:t>
            </a:r>
            <a:r>
              <a:rPr lang="it-IT" sz="2400"/>
              <a:t>old-fashioned, century-old tools. </a:t>
            </a:r>
            <a:r>
              <a:rPr lang="it-IT" sz="2400" smtClean="0">
                <a:solidFill>
                  <a:srgbClr val="0070C0"/>
                </a:solidFill>
              </a:rPr>
              <a:t>Take </a:t>
            </a:r>
            <a:r>
              <a:rPr lang="it-IT" sz="2400">
                <a:solidFill>
                  <a:srgbClr val="0070C0"/>
                </a:solidFill>
              </a:rPr>
              <a:t>a k-nearest neighbor algorithm, for example: a classic SL tool</a:t>
            </a:r>
            <a:r>
              <a:rPr lang="it-IT" sz="2400"/>
              <a:t>.</a:t>
            </a:r>
          </a:p>
          <a:p>
            <a:pPr marL="0" indent="0">
              <a:buNone/>
            </a:pPr>
            <a:endParaRPr lang="it-IT" sz="2400" smtClean="0"/>
          </a:p>
        </p:txBody>
      </p:sp>
      <p:sp>
        <p:nvSpPr>
          <p:cNvPr id="6" name="Segnaposto numero diapositiva 5"/>
          <p:cNvSpPr>
            <a:spLocks noGrp="1"/>
          </p:cNvSpPr>
          <p:nvPr>
            <p:ph type="sldNum" sz="quarter" idx="12"/>
          </p:nvPr>
        </p:nvSpPr>
        <p:spPr/>
        <p:txBody>
          <a:bodyPr/>
          <a:lstStyle/>
          <a:p>
            <a:fld id="{C6657B89-A023-4184-86DD-540BD0318D04}" type="slidenum">
              <a:rPr lang="en-US" smtClean="0"/>
              <a:t>70</a:t>
            </a:fld>
            <a:endParaRPr lang="en-US"/>
          </a:p>
        </p:txBody>
      </p:sp>
      <p:pic>
        <p:nvPicPr>
          <p:cNvPr id="7" name="Immagine 6"/>
          <p:cNvPicPr>
            <a:picLocks noChangeAspect="1"/>
          </p:cNvPicPr>
          <p:nvPr/>
        </p:nvPicPr>
        <p:blipFill>
          <a:blip r:embed="rId2"/>
          <a:stretch>
            <a:fillRect/>
          </a:stretch>
        </p:blipFill>
        <p:spPr>
          <a:xfrm>
            <a:off x="10740188" y="1"/>
            <a:ext cx="1451812" cy="3374072"/>
          </a:xfrm>
          <a:prstGeom prst="rect">
            <a:avLst/>
          </a:prstGeom>
        </p:spPr>
      </p:pic>
      <p:pic>
        <p:nvPicPr>
          <p:cNvPr id="8" name="Immagine 7"/>
          <p:cNvPicPr>
            <a:picLocks noChangeAspect="1"/>
          </p:cNvPicPr>
          <p:nvPr/>
        </p:nvPicPr>
        <p:blipFill>
          <a:blip r:embed="rId3"/>
          <a:stretch>
            <a:fillRect/>
          </a:stretch>
        </p:blipFill>
        <p:spPr>
          <a:xfrm>
            <a:off x="9265920" y="3608322"/>
            <a:ext cx="2926080" cy="3248089"/>
          </a:xfrm>
          <a:prstGeom prst="rect">
            <a:avLst/>
          </a:prstGeom>
        </p:spPr>
      </p:pic>
      <mc:AlternateContent xmlns:mc="http://schemas.openxmlformats.org/markup-compatibility/2006" xmlns:a14="http://schemas.microsoft.com/office/drawing/2010/main">
        <mc:Choice Requires="a14">
          <p:sp>
            <p:nvSpPr>
              <p:cNvPr id="9" name="Segnaposto contenuto 2"/>
              <p:cNvSpPr txBox="1">
                <a:spLocks/>
              </p:cNvSpPr>
              <p:nvPr/>
            </p:nvSpPr>
            <p:spPr>
              <a:xfrm>
                <a:off x="553720" y="3975417"/>
                <a:ext cx="8153400" cy="274605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mtClean="0"/>
                  <a:t>In a recent study (to be published soon) I showed* how the regressor can be overparametrized by assigning a weight w</a:t>
                </a:r>
                <a:r>
                  <a:rPr lang="it-IT" baseline="-25000" smtClean="0"/>
                  <a:t>i</a:t>
                </a:r>
                <a:r>
                  <a:rPr lang="it-IT" smtClean="0"/>
                  <a:t> and a bias b</a:t>
                </a:r>
                <a:r>
                  <a:rPr lang="it-IT" baseline="-25000" smtClean="0"/>
                  <a:t>i</a:t>
                </a:r>
                <a:r>
                  <a:rPr lang="it-IT" smtClean="0"/>
                  <a:t> to </a:t>
                </a:r>
                <a:r>
                  <a:rPr lang="it-IT" smtClean="0">
                    <a:solidFill>
                      <a:srgbClr val="FF0000"/>
                    </a:solidFill>
                  </a:rPr>
                  <a:t>every training event </a:t>
                </a:r>
                <a:r>
                  <a:rPr lang="it-IT" smtClean="0"/>
                  <a:t>i=1...N:</a:t>
                </a:r>
              </a:p>
              <a:p>
                <a:pPr marL="0" indent="0">
                  <a:buFont typeface="Arial" panose="020B0604020202020204" pitchFamily="34" charset="0"/>
                  <a:buNone/>
                </a:pPr>
                <a:r>
                  <a:rPr lang="it-IT" smtClean="0"/>
                  <a:t>	</a:t>
                </a:r>
                <a14:m>
                  <m:oMath xmlns:m="http://schemas.openxmlformats.org/officeDocument/2006/math">
                    <m:acc>
                      <m:accPr>
                        <m:chr m:val="̂"/>
                        <m:ctrlPr>
                          <a:rPr lang="it-IT" i="1" smtClean="0">
                            <a:latin typeface="Cambria Math" panose="02040503050406030204" pitchFamily="18" charset="0"/>
                          </a:rPr>
                        </m:ctrlPr>
                      </m:accPr>
                      <m:e>
                        <m:r>
                          <a:rPr lang="it-IT" i="1" smtClean="0">
                            <a:latin typeface="Cambria Math" panose="02040503050406030204" pitchFamily="18" charset="0"/>
                          </a:rPr>
                          <m:t>𝑥</m:t>
                        </m:r>
                      </m:e>
                    </m:acc>
                    <m:r>
                      <a:rPr lang="it-IT" i="1" smtClean="0">
                        <a:latin typeface="Cambria Math" panose="02040503050406030204" pitchFamily="18" charset="0"/>
                      </a:rPr>
                      <m:t>=</m:t>
                    </m:r>
                    <m:nary>
                      <m:naryPr>
                        <m:chr m:val="∑"/>
                        <m:ctrlPr>
                          <a:rPr lang="it-IT" i="1" smtClean="0">
                            <a:latin typeface="Cambria Math" panose="02040503050406030204" pitchFamily="18" charset="0"/>
                          </a:rPr>
                        </m:ctrlPr>
                      </m:naryPr>
                      <m:sub>
                        <m:r>
                          <m:rPr>
                            <m:brk m:alnAt="23"/>
                          </m:rPr>
                          <a:rPr lang="it-IT" i="1" smtClean="0">
                            <a:latin typeface="Cambria Math" panose="02040503050406030204" pitchFamily="18" charset="0"/>
                          </a:rPr>
                          <m:t>𝑖</m:t>
                        </m:r>
                        <m:r>
                          <a:rPr lang="it-IT" i="1" smtClean="0">
                            <a:latin typeface="Cambria Math" panose="02040503050406030204" pitchFamily="18" charset="0"/>
                          </a:rPr>
                          <m:t>=1</m:t>
                        </m:r>
                      </m:sub>
                      <m:sup>
                        <m:r>
                          <a:rPr lang="it-IT" i="1" smtClean="0">
                            <a:latin typeface="Cambria Math" panose="02040503050406030204" pitchFamily="18" charset="0"/>
                          </a:rPr>
                          <m:t>𝑘</m:t>
                        </m:r>
                      </m:sup>
                      <m:e>
                        <m:sSub>
                          <m:sSubPr>
                            <m:ctrlPr>
                              <a:rPr lang="it-IT" i="1" smtClean="0">
                                <a:latin typeface="Cambria Math" panose="02040503050406030204" pitchFamily="18" charset="0"/>
                              </a:rPr>
                            </m:ctrlPr>
                          </m:sSubPr>
                          <m:e>
                            <m:r>
                              <a:rPr lang="it-IT" i="1" smtClean="0">
                                <a:latin typeface="Cambria Math" panose="02040503050406030204" pitchFamily="18" charset="0"/>
                              </a:rPr>
                              <m:t>𝑥</m:t>
                            </m:r>
                          </m:e>
                          <m:sub>
                            <m:r>
                              <a:rPr lang="it-IT" i="1" smtClean="0">
                                <a:latin typeface="Cambria Math" panose="02040503050406030204" pitchFamily="18" charset="0"/>
                              </a:rPr>
                              <m:t>𝑖</m:t>
                            </m:r>
                          </m:sub>
                        </m:sSub>
                      </m:e>
                    </m:nary>
                  </m:oMath>
                </a14:m>
                <a:r>
                  <a:rPr lang="it-IT" smtClean="0"/>
                  <a:t> 		</a:t>
                </a:r>
                <a:r>
                  <a:rPr lang="it-IT" smtClean="0">
                    <a:sym typeface="Wingdings" panose="05000000000000000000" pitchFamily="2" charset="2"/>
                  </a:rPr>
                  <a:t>  	</a:t>
                </a:r>
                <a14:m>
                  <m:oMath xmlns:m="http://schemas.openxmlformats.org/officeDocument/2006/math">
                    <m:acc>
                      <m:accPr>
                        <m:chr m:val="̂"/>
                        <m:ctrlPr>
                          <a:rPr lang="it-IT" i="1" smtClean="0">
                            <a:latin typeface="Cambria Math" panose="02040503050406030204" pitchFamily="18" charset="0"/>
                            <a:sym typeface="Wingdings" panose="05000000000000000000" pitchFamily="2" charset="2"/>
                          </a:rPr>
                        </m:ctrlPr>
                      </m:accPr>
                      <m:e>
                        <m:r>
                          <a:rPr lang="it-IT" i="1" smtClean="0">
                            <a:latin typeface="Cambria Math" panose="02040503050406030204" pitchFamily="18" charset="0"/>
                            <a:sym typeface="Wingdings" panose="05000000000000000000" pitchFamily="2" charset="2"/>
                          </a:rPr>
                          <m:t>𝑥</m:t>
                        </m:r>
                      </m:e>
                    </m:acc>
                    <m:r>
                      <a:rPr lang="it-IT" i="1" smtClean="0">
                        <a:latin typeface="Cambria Math" panose="02040503050406030204" pitchFamily="18" charset="0"/>
                        <a:sym typeface="Wingdings" panose="05000000000000000000" pitchFamily="2" charset="2"/>
                      </a:rPr>
                      <m:t>=</m:t>
                    </m:r>
                    <m:nary>
                      <m:naryPr>
                        <m:chr m:val="∑"/>
                        <m:limLoc m:val="subSup"/>
                        <m:ctrlPr>
                          <a:rPr lang="it-IT" i="1" smtClean="0">
                            <a:latin typeface="Cambria Math" panose="02040503050406030204" pitchFamily="18" charset="0"/>
                            <a:sym typeface="Wingdings" panose="05000000000000000000" pitchFamily="2" charset="2"/>
                          </a:rPr>
                        </m:ctrlPr>
                      </m:naryPr>
                      <m:sub>
                        <m:r>
                          <m:rPr>
                            <m:brk m:alnAt="25"/>
                          </m:rPr>
                          <a:rPr lang="it-IT" i="1" smtClean="0">
                            <a:latin typeface="Cambria Math" panose="02040503050406030204" pitchFamily="18" charset="0"/>
                            <a:sym typeface="Wingdings" panose="05000000000000000000" pitchFamily="2" charset="2"/>
                          </a:rPr>
                          <m:t>𝑖</m:t>
                        </m:r>
                        <m:r>
                          <a:rPr lang="it-IT" i="1" smtClean="0">
                            <a:latin typeface="Cambria Math" panose="02040503050406030204" pitchFamily="18" charset="0"/>
                            <a:sym typeface="Wingdings" panose="05000000000000000000" pitchFamily="2" charset="2"/>
                          </a:rPr>
                          <m:t>=1</m:t>
                        </m:r>
                      </m:sub>
                      <m:sup>
                        <m:r>
                          <a:rPr lang="it-IT" i="1" smtClean="0">
                            <a:latin typeface="Cambria Math" panose="02040503050406030204" pitchFamily="18" charset="0"/>
                            <a:sym typeface="Wingdings" panose="05000000000000000000" pitchFamily="2" charset="2"/>
                          </a:rPr>
                          <m:t>𝑘</m:t>
                        </m:r>
                      </m:sup>
                      <m:e>
                        <m:r>
                          <a:rPr lang="it-IT" i="1" smtClean="0">
                            <a:latin typeface="Cambria Math" panose="02040503050406030204" pitchFamily="18" charset="0"/>
                            <a:sym typeface="Wingdings" panose="05000000000000000000" pitchFamily="2" charset="2"/>
                          </a:rPr>
                          <m:t>(</m:t>
                        </m:r>
                        <m:sSub>
                          <m:sSubPr>
                            <m:ctrlPr>
                              <a:rPr lang="it-IT" i="1" smtClean="0">
                                <a:latin typeface="Cambria Math" panose="02040503050406030204" pitchFamily="18" charset="0"/>
                                <a:sym typeface="Wingdings" panose="05000000000000000000" pitchFamily="2" charset="2"/>
                              </a:rPr>
                            </m:ctrlPr>
                          </m:sSubPr>
                          <m:e>
                            <m:r>
                              <a:rPr lang="it-IT" i="1" smtClean="0">
                                <a:latin typeface="Cambria Math" panose="02040503050406030204" pitchFamily="18" charset="0"/>
                                <a:sym typeface="Wingdings" panose="05000000000000000000" pitchFamily="2" charset="2"/>
                              </a:rPr>
                              <m:t>𝑤</m:t>
                            </m:r>
                          </m:e>
                          <m:sub>
                            <m:r>
                              <a:rPr lang="it-IT" i="1" smtClean="0">
                                <a:latin typeface="Cambria Math" panose="02040503050406030204" pitchFamily="18" charset="0"/>
                                <a:sym typeface="Wingdings" panose="05000000000000000000" pitchFamily="2" charset="2"/>
                              </a:rPr>
                              <m:t>𝑖</m:t>
                            </m:r>
                          </m:sub>
                        </m:sSub>
                        <m:sSub>
                          <m:sSubPr>
                            <m:ctrlPr>
                              <a:rPr lang="it-IT" i="1" smtClean="0">
                                <a:latin typeface="Cambria Math" panose="02040503050406030204" pitchFamily="18" charset="0"/>
                                <a:sym typeface="Wingdings" panose="05000000000000000000" pitchFamily="2" charset="2"/>
                              </a:rPr>
                            </m:ctrlPr>
                          </m:sSubPr>
                          <m:e>
                            <m:r>
                              <a:rPr lang="it-IT" i="1" smtClean="0">
                                <a:latin typeface="Cambria Math" panose="02040503050406030204" pitchFamily="18" charset="0"/>
                                <a:sym typeface="Wingdings" panose="05000000000000000000" pitchFamily="2" charset="2"/>
                              </a:rPr>
                              <m:t>𝑥</m:t>
                            </m:r>
                          </m:e>
                          <m:sub>
                            <m:r>
                              <a:rPr lang="it-IT" i="1" smtClean="0">
                                <a:latin typeface="Cambria Math" panose="02040503050406030204" pitchFamily="18" charset="0"/>
                                <a:sym typeface="Wingdings" panose="05000000000000000000" pitchFamily="2" charset="2"/>
                              </a:rPr>
                              <m:t>𝑖</m:t>
                            </m:r>
                          </m:sub>
                        </m:sSub>
                        <m:r>
                          <a:rPr lang="it-IT" i="1" smtClean="0">
                            <a:latin typeface="Cambria Math" panose="02040503050406030204" pitchFamily="18" charset="0"/>
                            <a:sym typeface="Wingdings" panose="05000000000000000000" pitchFamily="2" charset="2"/>
                          </a:rPr>
                          <m:t>+</m:t>
                        </m:r>
                        <m:sSub>
                          <m:sSubPr>
                            <m:ctrlPr>
                              <a:rPr lang="it-IT" i="1" smtClean="0">
                                <a:latin typeface="Cambria Math" panose="02040503050406030204" pitchFamily="18" charset="0"/>
                                <a:sym typeface="Wingdings" panose="05000000000000000000" pitchFamily="2" charset="2"/>
                              </a:rPr>
                            </m:ctrlPr>
                          </m:sSubPr>
                          <m:e>
                            <m:r>
                              <a:rPr lang="it-IT" i="1" smtClean="0">
                                <a:latin typeface="Cambria Math" panose="02040503050406030204" pitchFamily="18" charset="0"/>
                                <a:sym typeface="Wingdings" panose="05000000000000000000" pitchFamily="2" charset="2"/>
                              </a:rPr>
                              <m:t>𝑏</m:t>
                            </m:r>
                          </m:e>
                          <m:sub>
                            <m:r>
                              <a:rPr lang="it-IT" i="1" smtClean="0">
                                <a:latin typeface="Cambria Math" panose="02040503050406030204" pitchFamily="18" charset="0"/>
                                <a:sym typeface="Wingdings" panose="05000000000000000000" pitchFamily="2" charset="2"/>
                              </a:rPr>
                              <m:t>𝑖</m:t>
                            </m:r>
                          </m:sub>
                        </m:sSub>
                        <m:r>
                          <a:rPr lang="it-IT" i="1" smtClean="0">
                            <a:latin typeface="Cambria Math" panose="02040503050406030204" pitchFamily="18" charset="0"/>
                            <a:sym typeface="Wingdings" panose="05000000000000000000" pitchFamily="2" charset="2"/>
                          </a:rPr>
                          <m:t>)</m:t>
                        </m:r>
                      </m:e>
                    </m:nary>
                  </m:oMath>
                </a14:m>
                <a:endParaRPr lang="it-IT" smtClean="0">
                  <a:sym typeface="Wingdings" panose="05000000000000000000" pitchFamily="2" charset="2"/>
                </a:endParaRPr>
              </a:p>
              <a:p>
                <a:pPr marL="0" indent="0">
                  <a:buFont typeface="Arial" panose="020B0604020202020204" pitchFamily="34" charset="0"/>
                  <a:buNone/>
                </a:pPr>
                <a:endParaRPr lang="it-IT" smtClean="0">
                  <a:solidFill>
                    <a:srgbClr val="FF0000"/>
                  </a:solidFill>
                  <a:sym typeface="Wingdings" panose="05000000000000000000" pitchFamily="2" charset="2"/>
                </a:endParaRPr>
              </a:p>
              <a:p>
                <a:pPr marL="0" indent="0">
                  <a:buFont typeface="Arial" panose="020B0604020202020204" pitchFamily="34" charset="0"/>
                  <a:buNone/>
                </a:pPr>
                <a:r>
                  <a:rPr lang="it-IT" smtClean="0">
                    <a:solidFill>
                      <a:srgbClr val="FF0000"/>
                    </a:solidFill>
                    <a:sym typeface="Wingdings" panose="05000000000000000000" pitchFamily="2" charset="2"/>
                  </a:rPr>
                  <a:t>This introduces 2N = O(1M) tunable parameters</a:t>
                </a:r>
                <a:r>
                  <a:rPr lang="it-IT" smtClean="0">
                    <a:sym typeface="Wingdings" panose="05000000000000000000" pitchFamily="2" charset="2"/>
                  </a:rPr>
                  <a:t>, which </a:t>
                </a:r>
                <a:r>
                  <a:rPr lang="it-IT" smtClean="0">
                    <a:solidFill>
                      <a:srgbClr val="0070C0"/>
                    </a:solidFill>
                    <a:sym typeface="Wingdings" panose="05000000000000000000" pitchFamily="2" charset="2"/>
                  </a:rPr>
                  <a:t>can be optimized by stochastic gradient descent to the minimum of a loss function exactly as a neural network does</a:t>
                </a:r>
                <a:r>
                  <a:rPr lang="it-IT" smtClean="0">
                    <a:sym typeface="Wingdings" panose="05000000000000000000" pitchFamily="2" charset="2"/>
                  </a:rPr>
                  <a:t>. Nonlinearity is introduced through locality of multi-D metric for distance.</a:t>
                </a:r>
              </a:p>
            </p:txBody>
          </p:sp>
        </mc:Choice>
        <mc:Fallback xmlns="">
          <p:sp>
            <p:nvSpPr>
              <p:cNvPr id="9" name="Segnaposto contenuto 2"/>
              <p:cNvSpPr txBox="1">
                <a:spLocks noRot="1" noChangeAspect="1" noMove="1" noResize="1" noEditPoints="1" noAdjustHandles="1" noChangeArrowheads="1" noChangeShapeType="1" noTextEdit="1"/>
              </p:cNvSpPr>
              <p:nvPr/>
            </p:nvSpPr>
            <p:spPr>
              <a:xfrm>
                <a:off x="553720" y="3975417"/>
                <a:ext cx="8153400" cy="2746058"/>
              </a:xfrm>
              <a:prstGeom prst="rect">
                <a:avLst/>
              </a:prstGeom>
              <a:blipFill>
                <a:blip r:embed="rId4"/>
                <a:stretch>
                  <a:fillRect l="-972" t="-4656" r="-150"/>
                </a:stretch>
              </a:blipFill>
            </p:spPr>
            <p:txBody>
              <a:bodyPr/>
              <a:lstStyle/>
              <a:p>
                <a:r>
                  <a:rPr lang="it-IT">
                    <a:noFill/>
                  </a:rPr>
                  <a:t> </a:t>
                </a:r>
              </a:p>
            </p:txBody>
          </p:sp>
        </mc:Fallback>
      </mc:AlternateContent>
    </p:spTree>
    <p:extLst>
      <p:ext uri="{BB962C8B-B14F-4D97-AF65-F5344CB8AC3E}">
        <p14:creationId xmlns:p14="http://schemas.microsoft.com/office/powerpoint/2010/main" val="377827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 calcmode="lin" valueType="num">
                                      <p:cBhvr additive="base">
                                        <p:cTn id="2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Looking deeper into the best solution</a:t>
            </a:r>
            <a:endParaRPr lang="it-IT" b="1">
              <a:solidFill>
                <a:srgbClr val="C00000"/>
              </a:solidFill>
            </a:endParaRPr>
          </a:p>
        </p:txBody>
      </p:sp>
      <p:sp>
        <p:nvSpPr>
          <p:cNvPr id="3" name="Segnaposto contenuto 2"/>
          <p:cNvSpPr>
            <a:spLocks noGrp="1"/>
          </p:cNvSpPr>
          <p:nvPr>
            <p:ph idx="1"/>
          </p:nvPr>
        </p:nvSpPr>
        <p:spPr>
          <a:xfrm>
            <a:off x="358224" y="1690688"/>
            <a:ext cx="7225555" cy="3254718"/>
          </a:xfrm>
        </p:spPr>
        <p:txBody>
          <a:bodyPr>
            <a:normAutofit fontScale="62500" lnSpcReduction="20000"/>
          </a:bodyPr>
          <a:lstStyle/>
          <a:p>
            <a:pPr marL="0" indent="0">
              <a:buNone/>
            </a:pPr>
            <a:r>
              <a:rPr lang="it-IT" smtClean="0"/>
              <a:t>In a recent study</a:t>
            </a:r>
            <a:r>
              <a:rPr lang="it-IT" smtClean="0">
                <a:solidFill>
                  <a:srgbClr val="00B050"/>
                </a:solidFill>
              </a:rPr>
              <a:t>[Strong 2020]</a:t>
            </a:r>
            <a:r>
              <a:rPr lang="it-IT" smtClean="0"/>
              <a:t>, Giles C. Strong reproduced Gabor Melis’ performance with a similar but much more GPU-efficient setup.</a:t>
            </a:r>
          </a:p>
          <a:p>
            <a:pPr marL="0" indent="0">
              <a:buNone/>
            </a:pPr>
            <a:r>
              <a:rPr lang="it-IT" smtClean="0"/>
              <a:t>He could thus study the ingredients which were the most useful to improve the solution: </a:t>
            </a:r>
            <a:r>
              <a:rPr lang="it-IT" smtClean="0">
                <a:hlinkClick r:id="rId2"/>
              </a:rPr>
              <a:t>Data augmentation</a:t>
            </a:r>
            <a:r>
              <a:rPr lang="it-IT" smtClean="0"/>
              <a:t> + </a:t>
            </a:r>
            <a:r>
              <a:rPr lang="it-IT" smtClean="0">
                <a:hlinkClick r:id="rId3"/>
              </a:rPr>
              <a:t>Swish activation</a:t>
            </a:r>
            <a:r>
              <a:rPr lang="it-IT" smtClean="0"/>
              <a:t> + </a:t>
            </a:r>
            <a:r>
              <a:rPr lang="it-IT" smtClean="0">
                <a:hlinkClick r:id="rId2"/>
              </a:rPr>
              <a:t>Densely connected layers</a:t>
            </a:r>
            <a:r>
              <a:rPr lang="it-IT" smtClean="0"/>
              <a:t> = </a:t>
            </a:r>
            <a:r>
              <a:rPr lang="it-IT"/>
              <a:t>more performant </a:t>
            </a:r>
            <a:r>
              <a:rPr lang="it-IT" smtClean="0"/>
              <a:t>model</a:t>
            </a:r>
            <a:endParaRPr lang="it-IT"/>
          </a:p>
          <a:p>
            <a:pPr lvl="1" fontAlgn="base"/>
            <a:r>
              <a:rPr lang="it-IT"/>
              <a:t>Require fewer models in ensemble to achieve same performance (10 versus 70)</a:t>
            </a:r>
          </a:p>
          <a:p>
            <a:pPr lvl="1" fontAlgn="base"/>
            <a:r>
              <a:rPr lang="it-IT"/>
              <a:t>Ensemble much quicker to apply at inference time</a:t>
            </a:r>
          </a:p>
          <a:p>
            <a:pPr fontAlgn="base"/>
            <a:r>
              <a:rPr lang="it-IT"/>
              <a:t>Fewer models + </a:t>
            </a:r>
            <a:r>
              <a:rPr lang="it-IT" u="sng">
                <a:hlinkClick r:id="rId4"/>
              </a:rPr>
              <a:t>1-cycle schedule</a:t>
            </a:r>
            <a:r>
              <a:rPr lang="it-IT"/>
              <a:t> = quicker to train</a:t>
            </a:r>
          </a:p>
          <a:p>
            <a:pPr fontAlgn="base"/>
            <a:r>
              <a:rPr lang="it-IT"/>
              <a:t>Accounting for difference in GPU (Titan → 1080 Ti) processing power, new solution:</a:t>
            </a:r>
          </a:p>
          <a:p>
            <a:pPr lvl="1" fontAlgn="base"/>
            <a:r>
              <a:rPr lang="it-IT"/>
              <a:t>13x quicker to train on </a:t>
            </a:r>
            <a:r>
              <a:rPr lang="it-IT" smtClean="0"/>
              <a:t>GPU, 7x </a:t>
            </a:r>
            <a:r>
              <a:rPr lang="it-IT"/>
              <a:t>quicker on laptop CPU </a:t>
            </a:r>
            <a:endParaRPr lang="it-IT" smtClean="0"/>
          </a:p>
          <a:p>
            <a:pPr lvl="1" fontAlgn="base"/>
            <a:r>
              <a:rPr lang="it-IT" smtClean="0"/>
              <a:t>33x </a:t>
            </a:r>
            <a:r>
              <a:rPr lang="it-IT"/>
              <a:t>quicker to apply on </a:t>
            </a:r>
            <a:r>
              <a:rPr lang="it-IT" smtClean="0"/>
              <a:t>GPU, 3x </a:t>
            </a:r>
            <a:r>
              <a:rPr lang="it-IT"/>
              <a:t>quicker on laptop </a:t>
            </a:r>
            <a:r>
              <a:rPr lang="it-IT" smtClean="0"/>
              <a:t>CPU</a:t>
            </a:r>
            <a:endParaRPr lang="it-IT"/>
          </a:p>
        </p:txBody>
      </p:sp>
      <p:sp>
        <p:nvSpPr>
          <p:cNvPr id="5" name="Segnaposto numero diapositiva 4"/>
          <p:cNvSpPr>
            <a:spLocks noGrp="1"/>
          </p:cNvSpPr>
          <p:nvPr>
            <p:ph type="sldNum" sz="quarter" idx="12"/>
          </p:nvPr>
        </p:nvSpPr>
        <p:spPr/>
        <p:txBody>
          <a:bodyPr/>
          <a:lstStyle/>
          <a:p>
            <a:fld id="{C6657B89-A023-4184-86DD-540BD0318D04}" type="slidenum">
              <a:rPr lang="en-US" smtClean="0"/>
              <a:t>71</a:t>
            </a:fld>
            <a:endParaRPr lang="en-US"/>
          </a:p>
        </p:txBody>
      </p:sp>
      <p:pic>
        <p:nvPicPr>
          <p:cNvPr id="2050" name="Picture 2" descr="https://lh4.googleusercontent.com/Yc729oNUfLTd0SviAeIcqLArU1PvVlCzHetYR1CV-3Vo-WRTWKFhnPbEEUWKA52P7PcIfQ6h6JRosRacemqs5QzPGy4Xf2hk7O2hc3FkHzIaAhS0L3JsI5iw4G_H9w8BEWwv13Rp1J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3689" y="4177179"/>
            <a:ext cx="4337021" cy="26808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4.googleusercontent.com/t1cqK256XwD0FIEC6IjGwa6ig9M6BaTxRTj2NfXtO8D6kr3y1O8RxAz928_Wt1jC_6naqVNmW1QPKxtm5amFAONy_YtKDiDb93gEVPsopQMh_fi9wE9aWVu9Ng8Xb6r0PZkExdDeXK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9975" y="1491881"/>
            <a:ext cx="3974539" cy="26852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5.googleusercontent.com/kI3nLsnTmAqQj8xdxrOi_iyPsANkxScfEVO3sMxxzrB9fX2mY_QpTw0f-uMeKQVNP5bRUWxWsbFe9COiNHq3rmYSHi-eBjWhTPNJsoQB4QpFd3czd8cBT-CchzuuifeI_iPoiQdkox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998" y="4945406"/>
            <a:ext cx="5334002" cy="164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0776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Tracking Particles in Dense Environments</a:t>
            </a:r>
            <a:endParaRPr lang="it-IT" b="1">
              <a:solidFill>
                <a:srgbClr val="C00000"/>
              </a:solidFill>
            </a:endParaRPr>
          </a:p>
        </p:txBody>
      </p:sp>
      <p:sp>
        <p:nvSpPr>
          <p:cNvPr id="3" name="Segnaposto contenuto 2"/>
          <p:cNvSpPr>
            <a:spLocks noGrp="1"/>
          </p:cNvSpPr>
          <p:nvPr>
            <p:ph idx="1"/>
          </p:nvPr>
        </p:nvSpPr>
        <p:spPr>
          <a:xfrm>
            <a:off x="367553" y="1963271"/>
            <a:ext cx="7342094" cy="4351338"/>
          </a:xfrm>
        </p:spPr>
        <p:txBody>
          <a:bodyPr>
            <a:normAutofit fontScale="77500" lnSpcReduction="20000"/>
          </a:bodyPr>
          <a:lstStyle/>
          <a:p>
            <a:pPr marL="0" indent="0">
              <a:buNone/>
            </a:pPr>
            <a:r>
              <a:rPr lang="it-IT" smtClean="0"/>
              <a:t>CMS reconstructs particles emerging from collision events using a technique called «particle flow»</a:t>
            </a:r>
            <a:r>
              <a:rPr lang="it-IT" smtClean="0">
                <a:solidFill>
                  <a:srgbClr val="00B050"/>
                </a:solidFill>
              </a:rPr>
              <a:t>[10]</a:t>
            </a:r>
            <a:r>
              <a:rPr lang="it-IT" smtClean="0"/>
              <a:t>, where every charged as well as neutral particle is assigned energy deposits and </a:t>
            </a:r>
            <a:r>
              <a:rPr lang="it-IT" smtClean="0"/>
              <a:t>hits</a:t>
            </a:r>
          </a:p>
          <a:p>
            <a:pPr marL="0" indent="0">
              <a:buNone/>
            </a:pPr>
            <a:endParaRPr lang="it-IT" smtClean="0"/>
          </a:p>
          <a:p>
            <a:r>
              <a:rPr lang="it-IT" smtClean="0"/>
              <a:t>This is </a:t>
            </a:r>
            <a:r>
              <a:rPr lang="it-IT" smtClean="0">
                <a:solidFill>
                  <a:srgbClr val="0070C0"/>
                </a:solidFill>
              </a:rPr>
              <a:t>challenging when there is overlap of many collisions in the same «bunch crossing» </a:t>
            </a:r>
            <a:r>
              <a:rPr lang="it-IT" smtClean="0"/>
              <a:t>– but that’s precisely where we are heading with HL-LHC</a:t>
            </a:r>
          </a:p>
          <a:p>
            <a:pPr lvl="1"/>
            <a:r>
              <a:rPr lang="it-IT" smtClean="0">
                <a:solidFill>
                  <a:srgbClr val="FF0000"/>
                </a:solidFill>
              </a:rPr>
              <a:t>To study deeper in the structure of matter we need more luminosity</a:t>
            </a:r>
            <a:r>
              <a:rPr lang="it-IT" smtClean="0"/>
              <a:t>, as explorers in a dark </a:t>
            </a:r>
            <a:r>
              <a:rPr lang="it-IT" smtClean="0"/>
              <a:t>cavern</a:t>
            </a:r>
          </a:p>
          <a:p>
            <a:pPr marL="457200" lvl="1" indent="0">
              <a:buNone/>
            </a:pPr>
            <a:endParaRPr lang="it-IT" smtClean="0"/>
          </a:p>
          <a:p>
            <a:pPr marL="0" indent="0">
              <a:buNone/>
            </a:pPr>
            <a:r>
              <a:rPr lang="it-IT" smtClean="0"/>
              <a:t>To preserve the performance of our reconstruction methods in O(200) pileup conditions, Jan Kieseler has proposed a technique</a:t>
            </a:r>
            <a:r>
              <a:rPr lang="it-IT" smtClean="0">
                <a:solidFill>
                  <a:srgbClr val="00B050"/>
                </a:solidFill>
              </a:rPr>
              <a:t>[Kieseler2020]</a:t>
            </a:r>
            <a:r>
              <a:rPr lang="it-IT" smtClean="0"/>
              <a:t> based on object condensation, showing increases in the performance of particle flow </a:t>
            </a:r>
            <a:r>
              <a:rPr lang="it-IT" smtClean="0"/>
              <a:t>method</a:t>
            </a:r>
            <a:endParaRPr lang="it-IT"/>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72</a:t>
            </a:fld>
            <a:endParaRPr lang="en-US"/>
          </a:p>
        </p:txBody>
      </p:sp>
      <p:pic>
        <p:nvPicPr>
          <p:cNvPr id="7" name="Picture 2" descr="Particle-flow reconstruction and global event description with the CMS  detector - CERN Document Ser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5798" y="1963271"/>
            <a:ext cx="4558335" cy="4045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5635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Jan Kieseler"/>
          <p:cNvSpPr txBox="1"/>
          <p:nvPr/>
        </p:nvSpPr>
        <p:spPr>
          <a:xfrm>
            <a:off x="500043" y="6422886"/>
            <a:ext cx="3677509" cy="2849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spAutoFit/>
          </a:bodyPr>
          <a:lstStyle>
            <a:lvl1pPr algn="l" defTabSz="1160859">
              <a:buClr>
                <a:srgbClr val="000000"/>
              </a:buClr>
              <a:defRPr sz="3000">
                <a:solidFill>
                  <a:srgbClr val="929292"/>
                </a:solidFill>
                <a:latin typeface="Arial"/>
                <a:ea typeface="Arial"/>
                <a:cs typeface="Arial"/>
                <a:sym typeface="Arial"/>
              </a:defRPr>
            </a:lvl1pPr>
          </a:lstStyle>
          <a:p>
            <a:r>
              <a:rPr lang="it-IT" sz="1500" smtClean="0"/>
              <a:t>Slide contents are courtesy </a:t>
            </a:r>
            <a:r>
              <a:rPr sz="1500" smtClean="0"/>
              <a:t>Jan </a:t>
            </a:r>
            <a:r>
              <a:rPr sz="1500"/>
              <a:t>Kieseler</a:t>
            </a:r>
          </a:p>
        </p:txBody>
      </p:sp>
      <p:sp>
        <p:nvSpPr>
          <p:cNvPr id="168" name="Object condensation"/>
          <p:cNvSpPr txBox="1">
            <a:spLocks noGrp="1"/>
          </p:cNvSpPr>
          <p:nvPr>
            <p:ph type="title"/>
          </p:nvPr>
        </p:nvSpPr>
        <p:spPr>
          <a:prstGeom prst="rect">
            <a:avLst/>
          </a:prstGeom>
        </p:spPr>
        <p:txBody>
          <a:bodyPr/>
          <a:lstStyle/>
          <a:p>
            <a:r>
              <a:rPr b="1">
                <a:solidFill>
                  <a:srgbClr val="C00000"/>
                </a:solidFill>
              </a:rPr>
              <a:t>Object condensation</a:t>
            </a:r>
          </a:p>
        </p:txBody>
      </p:sp>
      <p:sp>
        <p:nvSpPr>
          <p:cNvPr id="170" name="Aim…"/>
          <p:cNvSpPr txBox="1">
            <a:spLocks noGrp="1"/>
          </p:cNvSpPr>
          <p:nvPr>
            <p:ph type="body" idx="1"/>
          </p:nvPr>
        </p:nvSpPr>
        <p:spPr>
          <a:xfrm>
            <a:off x="309413" y="1825843"/>
            <a:ext cx="10515600" cy="4351338"/>
          </a:xfrm>
          <a:prstGeom prst="rect">
            <a:avLst/>
          </a:prstGeom>
        </p:spPr>
        <p:txBody>
          <a:bodyPr>
            <a:normAutofit fontScale="85000" lnSpcReduction="20000"/>
          </a:bodyPr>
          <a:lstStyle/>
          <a:p>
            <a:pPr marL="457200" lvl="1" indent="0">
              <a:buNone/>
            </a:pPr>
            <a:r>
              <a:rPr smtClean="0"/>
              <a:t>Aim</a:t>
            </a:r>
            <a:r>
              <a:rPr lang="it-IT" smtClean="0"/>
              <a:t>:</a:t>
            </a:r>
            <a:endParaRPr/>
          </a:p>
          <a:p>
            <a:pPr lvl="2"/>
            <a:r>
              <a:t>Determine object properties (e.g</a:t>
            </a:r>
            <a:r>
              <a:rPr/>
              <a:t>. </a:t>
            </a:r>
            <a:r>
              <a:rPr smtClean="0"/>
              <a:t>particle</a:t>
            </a:r>
            <a:r>
              <a:rPr lang="it-IT" smtClean="0"/>
              <a:t>s</a:t>
            </a:r>
            <a:r>
              <a:rPr smtClean="0"/>
              <a:t> 4</a:t>
            </a:r>
            <a:r>
              <a:rPr lang="it-IT" smtClean="0"/>
              <a:t>-</a:t>
            </a:r>
            <a:r>
              <a:rPr smtClean="0"/>
              <a:t>momenta</a:t>
            </a:r>
            <a:r>
              <a:t>, ID</a:t>
            </a:r>
            <a:r>
              <a:rPr/>
              <a:t>) </a:t>
            </a:r>
            <a:endParaRPr lang="it-IT" smtClean="0"/>
          </a:p>
          <a:p>
            <a:pPr lvl="2"/>
            <a:r>
              <a:rPr smtClean="0"/>
              <a:t>One </a:t>
            </a:r>
            <a:r>
              <a:t>shot: no seeding</a:t>
            </a:r>
          </a:p>
          <a:p>
            <a:pPr lvl="2">
              <a:defRPr b="1"/>
            </a:pPr>
            <a:r>
              <a:t>Aggregate all object properties in representative 'condensation point’</a:t>
            </a:r>
          </a:p>
          <a:p>
            <a:pPr lvl="2"/>
            <a:r>
              <a:rPr smtClean="0"/>
              <a:t>Allow </a:t>
            </a:r>
            <a:r>
              <a:t>for fractional/ambiguous assignments</a:t>
            </a:r>
          </a:p>
          <a:p>
            <a:pPr marL="914400" lvl="2" indent="0">
              <a:buNone/>
            </a:pPr>
            <a:endParaRPr/>
          </a:p>
          <a:p>
            <a:pPr lvl="1"/>
            <a:r>
              <a:t>Define truth:</a:t>
            </a:r>
          </a:p>
          <a:p>
            <a:pPr lvl="2"/>
            <a:r>
              <a:rPr>
                <a:solidFill>
                  <a:srgbClr val="0070C0"/>
                </a:solidFill>
              </a:rPr>
              <a:t>Assign each vertex to one object </a:t>
            </a:r>
            <a:r>
              <a:t>(e.g. highest fraction)</a:t>
            </a:r>
          </a:p>
          <a:p>
            <a:pPr lvl="2"/>
            <a:r>
              <a:t>Assign all object properties to each assigned vertex</a:t>
            </a:r>
          </a:p>
          <a:p>
            <a:pPr marL="914400" lvl="2" indent="0">
              <a:buNone/>
            </a:pPr>
            <a:endParaRPr/>
          </a:p>
          <a:p>
            <a:pPr lvl="1"/>
            <a:r>
              <a:t>Predict per vertex</a:t>
            </a:r>
          </a:p>
          <a:p>
            <a:pPr lvl="2"/>
            <a:r>
              <a:rPr/>
              <a:t>Object </a:t>
            </a:r>
            <a:r>
              <a:rPr smtClean="0"/>
              <a:t>properties</a:t>
            </a:r>
            <a:r>
              <a:rPr lang="it-IT" smtClean="0"/>
              <a:t> are collective of all clustered points</a:t>
            </a:r>
            <a:endParaRPr/>
          </a:p>
          <a:p>
            <a:pPr lvl="2"/>
            <a:r>
              <a:rPr/>
              <a:t>Confidence </a:t>
            </a:r>
            <a:r>
              <a:rPr smtClean="0"/>
              <a:t>β</a:t>
            </a:r>
            <a:r>
              <a:rPr lang="it-IT" smtClean="0"/>
              <a:t> of assignment</a:t>
            </a:r>
            <a:endParaRPr/>
          </a:p>
          <a:p>
            <a:pPr lvl="2"/>
            <a:r>
              <a:t>Cluster coordinates x</a:t>
            </a:r>
          </a:p>
          <a:p>
            <a:pPr lvl="2"/>
            <a:endParaRPr/>
          </a:p>
          <a:p>
            <a:pPr marL="457200" lvl="1" indent="0">
              <a:buNone/>
            </a:pPr>
            <a:r>
              <a:t>Define charge, attractive and </a:t>
            </a:r>
            <a:r>
              <a:rPr/>
              <a:t>repulsive </a:t>
            </a:r>
            <a:r>
              <a:rPr smtClean="0"/>
              <a:t>potential</a:t>
            </a:r>
            <a:r>
              <a:rPr lang="it-IT" smtClean="0"/>
              <a:t> which allows to</a:t>
            </a:r>
          </a:p>
          <a:p>
            <a:pPr marL="457200" lvl="1" indent="0">
              <a:buNone/>
            </a:pPr>
            <a:r>
              <a:rPr lang="it-IT" smtClean="0"/>
              <a:t>condense objects in loss minimum</a:t>
            </a:r>
          </a:p>
        </p:txBody>
      </p:sp>
      <p:pic>
        <p:nvPicPr>
          <p:cNvPr id="171" name="Potential_sq_lin.pdf" descr="Potential_sq_lin.pdf"/>
          <p:cNvPicPr>
            <a:picLocks noChangeAspect="1"/>
          </p:cNvPicPr>
          <p:nvPr/>
        </p:nvPicPr>
        <p:blipFill>
          <a:blip r:embed="rId2">
            <a:extLst/>
          </a:blip>
          <a:srcRect l="10610" t="16092" r="5184" b="19447"/>
          <a:stretch>
            <a:fillRect/>
          </a:stretch>
        </p:blipFill>
        <p:spPr>
          <a:xfrm>
            <a:off x="8263776" y="3375232"/>
            <a:ext cx="3486772" cy="2474499"/>
          </a:xfrm>
          <a:custGeom>
            <a:avLst/>
            <a:gdLst/>
            <a:ahLst/>
            <a:cxnLst>
              <a:cxn ang="0">
                <a:pos x="wd2" y="hd2"/>
              </a:cxn>
              <a:cxn ang="5400000">
                <a:pos x="wd2" y="hd2"/>
              </a:cxn>
              <a:cxn ang="10800000">
                <a:pos x="wd2" y="hd2"/>
              </a:cxn>
              <a:cxn ang="16200000">
                <a:pos x="wd2" y="hd2"/>
              </a:cxn>
            </a:cxnLst>
            <a:rect l="0" t="0" r="r" b="b"/>
            <a:pathLst>
              <a:path w="21586" h="21559" extrusionOk="0">
                <a:moveTo>
                  <a:pt x="12179" y="4"/>
                </a:moveTo>
                <a:cubicBezTo>
                  <a:pt x="12138" y="-36"/>
                  <a:pt x="12021" y="210"/>
                  <a:pt x="11624" y="1140"/>
                </a:cubicBezTo>
                <a:cubicBezTo>
                  <a:pt x="11330" y="1830"/>
                  <a:pt x="10992" y="2592"/>
                  <a:pt x="10874" y="2830"/>
                </a:cubicBezTo>
                <a:cubicBezTo>
                  <a:pt x="10599" y="3386"/>
                  <a:pt x="9958" y="4578"/>
                  <a:pt x="9889" y="4665"/>
                </a:cubicBezTo>
                <a:cubicBezTo>
                  <a:pt x="9860" y="4701"/>
                  <a:pt x="9689" y="4968"/>
                  <a:pt x="9509" y="5255"/>
                </a:cubicBezTo>
                <a:cubicBezTo>
                  <a:pt x="9154" y="5819"/>
                  <a:pt x="8408" y="6707"/>
                  <a:pt x="7914" y="7152"/>
                </a:cubicBezTo>
                <a:cubicBezTo>
                  <a:pt x="6416" y="8500"/>
                  <a:pt x="4600" y="8550"/>
                  <a:pt x="2570" y="7298"/>
                </a:cubicBezTo>
                <a:cubicBezTo>
                  <a:pt x="1873" y="6868"/>
                  <a:pt x="1176" y="6329"/>
                  <a:pt x="443" y="5656"/>
                </a:cubicBezTo>
                <a:cubicBezTo>
                  <a:pt x="185" y="5419"/>
                  <a:pt x="-14" y="5263"/>
                  <a:pt x="1" y="5311"/>
                </a:cubicBezTo>
                <a:cubicBezTo>
                  <a:pt x="15" y="5360"/>
                  <a:pt x="94" y="5640"/>
                  <a:pt x="175" y="5934"/>
                </a:cubicBezTo>
                <a:cubicBezTo>
                  <a:pt x="256" y="6227"/>
                  <a:pt x="350" y="6557"/>
                  <a:pt x="385" y="6667"/>
                </a:cubicBezTo>
                <a:cubicBezTo>
                  <a:pt x="420" y="6778"/>
                  <a:pt x="487" y="7019"/>
                  <a:pt x="534" y="7203"/>
                </a:cubicBezTo>
                <a:cubicBezTo>
                  <a:pt x="581" y="7386"/>
                  <a:pt x="633" y="7565"/>
                  <a:pt x="650" y="7602"/>
                </a:cubicBezTo>
                <a:cubicBezTo>
                  <a:pt x="667" y="7639"/>
                  <a:pt x="720" y="7820"/>
                  <a:pt x="767" y="8003"/>
                </a:cubicBezTo>
                <a:cubicBezTo>
                  <a:pt x="814" y="8187"/>
                  <a:pt x="881" y="8426"/>
                  <a:pt x="915" y="8536"/>
                </a:cubicBezTo>
                <a:cubicBezTo>
                  <a:pt x="950" y="8647"/>
                  <a:pt x="1086" y="9113"/>
                  <a:pt x="1219" y="9572"/>
                </a:cubicBezTo>
                <a:cubicBezTo>
                  <a:pt x="1587" y="10841"/>
                  <a:pt x="1744" y="11368"/>
                  <a:pt x="1892" y="11830"/>
                </a:cubicBezTo>
                <a:cubicBezTo>
                  <a:pt x="1966" y="12062"/>
                  <a:pt x="2027" y="12269"/>
                  <a:pt x="2027" y="12291"/>
                </a:cubicBezTo>
                <a:cubicBezTo>
                  <a:pt x="2027" y="12312"/>
                  <a:pt x="2099" y="12542"/>
                  <a:pt x="2187" y="12803"/>
                </a:cubicBezTo>
                <a:cubicBezTo>
                  <a:pt x="2275" y="13064"/>
                  <a:pt x="2397" y="13443"/>
                  <a:pt x="2459" y="13645"/>
                </a:cubicBezTo>
                <a:cubicBezTo>
                  <a:pt x="2707" y="14445"/>
                  <a:pt x="3570" y="16840"/>
                  <a:pt x="3812" y="17399"/>
                </a:cubicBezTo>
                <a:cubicBezTo>
                  <a:pt x="3953" y="17724"/>
                  <a:pt x="4068" y="18004"/>
                  <a:pt x="4068" y="18019"/>
                </a:cubicBezTo>
                <a:cubicBezTo>
                  <a:pt x="4068" y="18089"/>
                  <a:pt x="4679" y="19239"/>
                  <a:pt x="4885" y="19556"/>
                </a:cubicBezTo>
                <a:cubicBezTo>
                  <a:pt x="5012" y="19750"/>
                  <a:pt x="5227" y="20012"/>
                  <a:pt x="5363" y="20139"/>
                </a:cubicBezTo>
                <a:cubicBezTo>
                  <a:pt x="5754" y="20504"/>
                  <a:pt x="6978" y="21051"/>
                  <a:pt x="7937" y="21289"/>
                </a:cubicBezTo>
                <a:cubicBezTo>
                  <a:pt x="8544" y="21439"/>
                  <a:pt x="8924" y="21523"/>
                  <a:pt x="9101" y="21546"/>
                </a:cubicBezTo>
                <a:cubicBezTo>
                  <a:pt x="9218" y="21561"/>
                  <a:pt x="9774" y="21564"/>
                  <a:pt x="10335" y="21552"/>
                </a:cubicBezTo>
                <a:cubicBezTo>
                  <a:pt x="11358" y="21531"/>
                  <a:pt x="11734" y="21464"/>
                  <a:pt x="12494" y="21165"/>
                </a:cubicBezTo>
                <a:cubicBezTo>
                  <a:pt x="13485" y="20776"/>
                  <a:pt x="14745" y="19843"/>
                  <a:pt x="15747" y="18757"/>
                </a:cubicBezTo>
                <a:cubicBezTo>
                  <a:pt x="16734" y="17687"/>
                  <a:pt x="17942" y="16073"/>
                  <a:pt x="18907" y="14539"/>
                </a:cubicBezTo>
                <a:cubicBezTo>
                  <a:pt x="19594" y="13446"/>
                  <a:pt x="20286" y="12300"/>
                  <a:pt x="20720" y="11532"/>
                </a:cubicBezTo>
                <a:cubicBezTo>
                  <a:pt x="20884" y="11244"/>
                  <a:pt x="21144" y="10783"/>
                  <a:pt x="21301" y="10509"/>
                </a:cubicBezTo>
                <a:cubicBezTo>
                  <a:pt x="21457" y="10234"/>
                  <a:pt x="21586" y="9990"/>
                  <a:pt x="21586" y="9968"/>
                </a:cubicBezTo>
                <a:cubicBezTo>
                  <a:pt x="21586" y="9945"/>
                  <a:pt x="21335" y="10067"/>
                  <a:pt x="21029" y="10239"/>
                </a:cubicBezTo>
                <a:cubicBezTo>
                  <a:pt x="20262" y="10669"/>
                  <a:pt x="19537" y="10946"/>
                  <a:pt x="18822" y="11084"/>
                </a:cubicBezTo>
                <a:cubicBezTo>
                  <a:pt x="18298" y="11185"/>
                  <a:pt x="18160" y="11190"/>
                  <a:pt x="17778" y="11117"/>
                </a:cubicBezTo>
                <a:cubicBezTo>
                  <a:pt x="17182" y="11003"/>
                  <a:pt x="16885" y="10882"/>
                  <a:pt x="16435" y="10570"/>
                </a:cubicBezTo>
                <a:cubicBezTo>
                  <a:pt x="15569" y="9967"/>
                  <a:pt x="14697" y="8678"/>
                  <a:pt x="14112" y="7136"/>
                </a:cubicBezTo>
                <a:cubicBezTo>
                  <a:pt x="14042" y="6952"/>
                  <a:pt x="13965" y="6757"/>
                  <a:pt x="13941" y="6702"/>
                </a:cubicBezTo>
                <a:cubicBezTo>
                  <a:pt x="13916" y="6647"/>
                  <a:pt x="13787" y="6271"/>
                  <a:pt x="13655" y="5867"/>
                </a:cubicBezTo>
                <a:cubicBezTo>
                  <a:pt x="13524" y="5463"/>
                  <a:pt x="13396" y="5073"/>
                  <a:pt x="13372" y="4999"/>
                </a:cubicBezTo>
                <a:cubicBezTo>
                  <a:pt x="13299" y="4783"/>
                  <a:pt x="12944" y="3436"/>
                  <a:pt x="12827" y="2930"/>
                </a:cubicBezTo>
                <a:cubicBezTo>
                  <a:pt x="12623" y="2047"/>
                  <a:pt x="12434" y="1194"/>
                  <a:pt x="12330" y="694"/>
                </a:cubicBezTo>
                <a:cubicBezTo>
                  <a:pt x="12273" y="418"/>
                  <a:pt x="12211" y="124"/>
                  <a:pt x="12193" y="39"/>
                </a:cubicBezTo>
                <a:cubicBezTo>
                  <a:pt x="12190" y="23"/>
                  <a:pt x="12185" y="10"/>
                  <a:pt x="12179" y="4"/>
                </a:cubicBezTo>
                <a:close/>
              </a:path>
            </a:pathLst>
          </a:custGeom>
          <a:ln w="12700">
            <a:miter lim="400000"/>
          </a:ln>
        </p:spPr>
      </p:pic>
      <p:grpSp>
        <p:nvGrpSpPr>
          <p:cNvPr id="177" name="Group"/>
          <p:cNvGrpSpPr/>
          <p:nvPr/>
        </p:nvGrpSpPr>
        <p:grpSpPr>
          <a:xfrm>
            <a:off x="8263818" y="399914"/>
            <a:ext cx="3515848" cy="2338554"/>
            <a:chOff x="0" y="0"/>
            <a:chExt cx="5168319" cy="3326519"/>
          </a:xfrm>
        </p:grpSpPr>
        <p:pic>
          <p:nvPicPr>
            <p:cNvPr id="172" name="Image" descr="Image"/>
            <p:cNvPicPr>
              <a:picLocks noChangeAspect="1"/>
            </p:cNvPicPr>
            <p:nvPr/>
          </p:nvPicPr>
          <p:blipFill>
            <a:blip r:embed="rId3">
              <a:extLst/>
            </a:blip>
            <a:stretch>
              <a:fillRect/>
            </a:stretch>
          </p:blipFill>
          <p:spPr>
            <a:xfrm>
              <a:off x="0" y="0"/>
              <a:ext cx="5168320" cy="3326519"/>
            </a:xfrm>
            <a:prstGeom prst="rect">
              <a:avLst/>
            </a:prstGeom>
            <a:ln w="12700" cap="flat">
              <a:solidFill>
                <a:srgbClr val="000000"/>
              </a:solidFill>
              <a:prstDash val="solid"/>
              <a:miter lim="400000"/>
            </a:ln>
            <a:effectLst/>
          </p:spPr>
        </p:pic>
        <p:sp>
          <p:nvSpPr>
            <p:cNvPr id="173" name="Circle"/>
            <p:cNvSpPr/>
            <p:nvPr/>
          </p:nvSpPr>
          <p:spPr>
            <a:xfrm>
              <a:off x="626232" y="2057555"/>
              <a:ext cx="526329" cy="522928"/>
            </a:xfrm>
            <a:prstGeom prst="ellipse">
              <a:avLst/>
            </a:prstGeom>
            <a:noFill/>
            <a:ln w="25400" cap="flat">
              <a:solidFill>
                <a:srgbClr val="C82506"/>
              </a:solidFill>
              <a:prstDash val="solid"/>
              <a:miter lim="400000"/>
            </a:ln>
            <a:effectLst/>
          </p:spPr>
          <p:txBody>
            <a:bodyPr wrap="square" lIns="35719" tIns="35719" rIns="35719" bIns="35719" numCol="1" anchor="ctr">
              <a:noAutofit/>
            </a:bodyPr>
            <a:lstStyle/>
            <a:p>
              <a:pPr defTabSz="455414">
                <a:buClr>
                  <a:srgbClr val="000000"/>
                </a:buClr>
                <a:defRPr sz="3200">
                  <a:solidFill>
                    <a:srgbClr val="000000"/>
                  </a:solidFill>
                  <a:uFill>
                    <a:solidFill>
                      <a:srgbClr val="000000"/>
                    </a:solidFill>
                  </a:uFill>
                  <a:latin typeface="Calibri"/>
                  <a:ea typeface="Calibri"/>
                  <a:cs typeface="Calibri"/>
                  <a:sym typeface="Calibri"/>
                </a:defRPr>
              </a:pPr>
              <a:endParaRPr sz="1600"/>
            </a:p>
          </p:txBody>
        </p:sp>
        <p:sp>
          <p:nvSpPr>
            <p:cNvPr id="174" name="Circle"/>
            <p:cNvSpPr/>
            <p:nvPr/>
          </p:nvSpPr>
          <p:spPr>
            <a:xfrm>
              <a:off x="1763009" y="1883164"/>
              <a:ext cx="526329" cy="522928"/>
            </a:xfrm>
            <a:prstGeom prst="ellipse">
              <a:avLst/>
            </a:prstGeom>
            <a:noFill/>
            <a:ln w="25400" cap="flat">
              <a:solidFill>
                <a:srgbClr val="0365C0"/>
              </a:solidFill>
              <a:prstDash val="solid"/>
              <a:miter lim="400000"/>
            </a:ln>
            <a:effectLst/>
          </p:spPr>
          <p:txBody>
            <a:bodyPr wrap="square" lIns="35719" tIns="35719" rIns="35719" bIns="35719" numCol="1" anchor="ctr">
              <a:noAutofit/>
            </a:bodyPr>
            <a:lstStyle/>
            <a:p>
              <a:pPr defTabSz="455414">
                <a:buClr>
                  <a:srgbClr val="000000"/>
                </a:buClr>
                <a:defRPr sz="3200">
                  <a:solidFill>
                    <a:srgbClr val="000000"/>
                  </a:solidFill>
                  <a:uFill>
                    <a:solidFill>
                      <a:srgbClr val="000000"/>
                    </a:solidFill>
                  </a:uFill>
                  <a:latin typeface="Calibri"/>
                  <a:ea typeface="Calibri"/>
                  <a:cs typeface="Calibri"/>
                  <a:sym typeface="Calibri"/>
                </a:defRPr>
              </a:pPr>
              <a:endParaRPr sz="1600"/>
            </a:p>
          </p:txBody>
        </p:sp>
        <p:sp>
          <p:nvSpPr>
            <p:cNvPr id="175" name="Circle"/>
            <p:cNvSpPr/>
            <p:nvPr/>
          </p:nvSpPr>
          <p:spPr>
            <a:xfrm>
              <a:off x="3745400" y="1341430"/>
              <a:ext cx="526329" cy="522928"/>
            </a:xfrm>
            <a:prstGeom prst="ellipse">
              <a:avLst/>
            </a:prstGeom>
            <a:noFill/>
            <a:ln w="25400" cap="flat">
              <a:solidFill>
                <a:srgbClr val="B36AE2"/>
              </a:solidFill>
              <a:prstDash val="solid"/>
              <a:miter lim="400000"/>
            </a:ln>
            <a:effectLst/>
          </p:spPr>
          <p:txBody>
            <a:bodyPr wrap="square" lIns="35719" tIns="35719" rIns="35719" bIns="35719" numCol="1" anchor="ctr">
              <a:noAutofit/>
            </a:bodyPr>
            <a:lstStyle/>
            <a:p>
              <a:pPr defTabSz="455414">
                <a:buClr>
                  <a:srgbClr val="000000"/>
                </a:buClr>
                <a:defRPr sz="3200">
                  <a:solidFill>
                    <a:srgbClr val="000000"/>
                  </a:solidFill>
                  <a:uFill>
                    <a:solidFill>
                      <a:srgbClr val="000000"/>
                    </a:solidFill>
                  </a:uFill>
                  <a:latin typeface="Calibri"/>
                  <a:ea typeface="Calibri"/>
                  <a:cs typeface="Calibri"/>
                  <a:sym typeface="Calibri"/>
                </a:defRPr>
              </a:pPr>
              <a:endParaRPr sz="1600"/>
            </a:p>
          </p:txBody>
        </p:sp>
        <p:sp>
          <p:nvSpPr>
            <p:cNvPr id="176" name="Circle"/>
            <p:cNvSpPr/>
            <p:nvPr/>
          </p:nvSpPr>
          <p:spPr>
            <a:xfrm>
              <a:off x="2822665" y="930955"/>
              <a:ext cx="526329" cy="522928"/>
            </a:xfrm>
            <a:prstGeom prst="ellipse">
              <a:avLst/>
            </a:prstGeom>
            <a:noFill/>
            <a:ln w="25400" cap="flat">
              <a:solidFill>
                <a:srgbClr val="00882B"/>
              </a:solidFill>
              <a:prstDash val="solid"/>
              <a:miter lim="400000"/>
            </a:ln>
            <a:effectLst/>
          </p:spPr>
          <p:txBody>
            <a:bodyPr wrap="square" lIns="35719" tIns="35719" rIns="35719" bIns="35719" numCol="1" anchor="ctr">
              <a:noAutofit/>
            </a:bodyPr>
            <a:lstStyle/>
            <a:p>
              <a:pPr defTabSz="455414">
                <a:buClr>
                  <a:srgbClr val="000000"/>
                </a:buClr>
                <a:defRPr sz="3200">
                  <a:solidFill>
                    <a:srgbClr val="000000"/>
                  </a:solidFill>
                  <a:uFill>
                    <a:solidFill>
                      <a:srgbClr val="000000"/>
                    </a:solidFill>
                  </a:uFill>
                  <a:latin typeface="Calibri"/>
                  <a:ea typeface="Calibri"/>
                  <a:cs typeface="Calibri"/>
                  <a:sym typeface="Calibri"/>
                </a:defRPr>
              </a:pPr>
              <a:endParaRPr sz="1600"/>
            </a:p>
          </p:txBody>
        </p:sp>
      </p:grpSp>
      <p:sp>
        <p:nvSpPr>
          <p:cNvPr id="2" name="CasellaDiTesto 1"/>
          <p:cNvSpPr txBox="1"/>
          <p:nvPr/>
        </p:nvSpPr>
        <p:spPr>
          <a:xfrm>
            <a:off x="8263776" y="6061489"/>
            <a:ext cx="3887667" cy="646331"/>
          </a:xfrm>
          <a:prstGeom prst="rect">
            <a:avLst/>
          </a:prstGeom>
          <a:noFill/>
        </p:spPr>
        <p:txBody>
          <a:bodyPr wrap="none" rtlCol="0">
            <a:spAutoFit/>
          </a:bodyPr>
          <a:lstStyle/>
          <a:p>
            <a:r>
              <a:rPr lang="it-IT" smtClean="0"/>
              <a:t>Attractive potential for an object in the </a:t>
            </a:r>
          </a:p>
          <a:p>
            <a:r>
              <a:rPr lang="it-IT" smtClean="0"/>
              <a:t>presence of three other objects nearby</a:t>
            </a:r>
            <a:endParaRPr lang="it-IT"/>
          </a:p>
        </p:txBody>
      </p:sp>
      <p:sp>
        <p:nvSpPr>
          <p:cNvPr id="3" name="Rettangolo 2"/>
          <p:cNvSpPr/>
          <p:nvPr/>
        </p:nvSpPr>
        <p:spPr>
          <a:xfrm>
            <a:off x="8717754" y="2944861"/>
            <a:ext cx="3290516" cy="369332"/>
          </a:xfrm>
          <a:prstGeom prst="rect">
            <a:avLst/>
          </a:prstGeom>
        </p:spPr>
        <p:txBody>
          <a:bodyPr wrap="none">
            <a:spAutoFit/>
          </a:bodyPr>
          <a:lstStyle/>
          <a:p>
            <a:r>
              <a:rPr lang="it-IT" smtClean="0"/>
              <a:t>J.Kieseler, </a:t>
            </a:r>
            <a:r>
              <a:rPr lang="it-IT"/>
              <a:t>arxiv:2002.03605, EPJC</a:t>
            </a:r>
          </a:p>
        </p:txBody>
      </p:sp>
    </p:spTree>
    <p:extLst>
      <p:ext uri="{BB962C8B-B14F-4D97-AF65-F5344CB8AC3E}">
        <p14:creationId xmlns:p14="http://schemas.microsoft.com/office/powerpoint/2010/main" val="3475290147"/>
      </p:ext>
    </p:extLst>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Example on image data"/>
          <p:cNvSpPr txBox="1">
            <a:spLocks noGrp="1"/>
          </p:cNvSpPr>
          <p:nvPr>
            <p:ph type="title"/>
          </p:nvPr>
        </p:nvSpPr>
        <p:spPr>
          <a:prstGeom prst="rect">
            <a:avLst/>
          </a:prstGeom>
        </p:spPr>
        <p:txBody>
          <a:bodyPr/>
          <a:lstStyle/>
          <a:p>
            <a:r>
              <a:rPr lang="it-IT" b="1" smtClean="0">
                <a:solidFill>
                  <a:srgbClr val="C00000"/>
                </a:solidFill>
              </a:rPr>
              <a:t>Object condensation / 2 – </a:t>
            </a:r>
            <a:br>
              <a:rPr lang="it-IT" b="1" smtClean="0">
                <a:solidFill>
                  <a:srgbClr val="C00000"/>
                </a:solidFill>
              </a:rPr>
            </a:br>
            <a:r>
              <a:rPr b="1" smtClean="0">
                <a:solidFill>
                  <a:srgbClr val="C00000"/>
                </a:solidFill>
              </a:rPr>
              <a:t>Example </a:t>
            </a:r>
            <a:r>
              <a:rPr b="1">
                <a:solidFill>
                  <a:srgbClr val="C00000"/>
                </a:solidFill>
              </a:rPr>
              <a:t>on image data</a:t>
            </a:r>
          </a:p>
        </p:txBody>
      </p:sp>
      <p:sp>
        <p:nvSpPr>
          <p:cNvPr id="202" name="Proof of principle using images with large overlaps…"/>
          <p:cNvSpPr txBox="1">
            <a:spLocks noGrp="1"/>
          </p:cNvSpPr>
          <p:nvPr>
            <p:ph type="body" sz="half" idx="1"/>
          </p:nvPr>
        </p:nvSpPr>
        <p:spPr>
          <a:xfrm>
            <a:off x="27249" y="2384612"/>
            <a:ext cx="5115268" cy="3406158"/>
          </a:xfrm>
          <a:prstGeom prst="rect">
            <a:avLst/>
          </a:prstGeom>
        </p:spPr>
        <p:txBody>
          <a:bodyPr>
            <a:normAutofit fontScale="85000" lnSpcReduction="20000"/>
          </a:bodyPr>
          <a:lstStyle/>
          <a:p>
            <a:pPr marL="457200" lvl="1" indent="0">
              <a:buNone/>
            </a:pPr>
            <a:r>
              <a:t>Proof of principle using images with </a:t>
            </a:r>
            <a:r>
              <a:rPr/>
              <a:t>large </a:t>
            </a:r>
            <a:r>
              <a:rPr smtClean="0"/>
              <a:t>overlaps</a:t>
            </a:r>
            <a:r>
              <a:rPr lang="it-IT" smtClean="0"/>
              <a:t> (&lt;=90%)</a:t>
            </a:r>
            <a:endParaRPr/>
          </a:p>
          <a:p>
            <a:pPr lvl="2"/>
            <a:r>
              <a:t>Condensation, object ID</a:t>
            </a:r>
          </a:p>
          <a:p>
            <a:pPr lvl="2"/>
            <a:r>
              <a:t>Rather </a:t>
            </a:r>
            <a:r>
              <a:rPr/>
              <a:t>simple </a:t>
            </a:r>
            <a:r>
              <a:rPr smtClean="0"/>
              <a:t>CN</a:t>
            </a:r>
            <a:r>
              <a:rPr lang="it-IT" smtClean="0"/>
              <a:t>N</a:t>
            </a:r>
          </a:p>
          <a:p>
            <a:pPr lvl="2"/>
            <a:endParaRPr lang="it-IT"/>
          </a:p>
          <a:p>
            <a:pPr marL="457200" lvl="1" indent="0">
              <a:buNone/>
            </a:pPr>
            <a:r>
              <a:rPr lang="it-IT" smtClean="0">
                <a:solidFill>
                  <a:srgbClr val="0070C0"/>
                </a:solidFill>
              </a:rPr>
              <a:t>TASK: identify objects of different kind, associate each to a condensation point representative of the object</a:t>
            </a:r>
          </a:p>
          <a:p>
            <a:pPr lvl="2"/>
            <a:endParaRPr/>
          </a:p>
          <a:p>
            <a:pPr marL="457200" lvl="1" indent="0">
              <a:buNone/>
            </a:pPr>
            <a:r>
              <a:t>Inference</a:t>
            </a:r>
          </a:p>
          <a:p>
            <a:pPr lvl="2"/>
            <a:r>
              <a:t>Start with highest β vertex, </a:t>
            </a:r>
            <a:r>
              <a:rPr/>
              <a:t>collect </a:t>
            </a:r>
            <a:r>
              <a:rPr smtClean="0"/>
              <a:t>points</a:t>
            </a:r>
            <a:r>
              <a:rPr lang="it-IT"/>
              <a:t> </a:t>
            </a:r>
            <a:endParaRPr lang="it-IT" smtClean="0"/>
          </a:p>
          <a:p>
            <a:pPr lvl="2"/>
            <a:r>
              <a:rPr smtClean="0"/>
              <a:t>Get </a:t>
            </a:r>
            <a:r>
              <a:t>object properties</a:t>
            </a:r>
          </a:p>
          <a:p>
            <a:pPr lvl="2"/>
            <a:r>
              <a:t>Repeat until β</a:t>
            </a:r>
            <a:r>
              <a:rPr baseline="-5999"/>
              <a:t>min</a:t>
            </a:r>
            <a:r>
              <a:t>≅0.1</a:t>
            </a:r>
          </a:p>
        </p:txBody>
      </p:sp>
      <p:sp>
        <p:nvSpPr>
          <p:cNvPr id="203" name="JK, arxiv:2002.03605, EPJC"/>
          <p:cNvSpPr txBox="1"/>
          <p:nvPr/>
        </p:nvSpPr>
        <p:spPr>
          <a:xfrm>
            <a:off x="5760738" y="6151032"/>
            <a:ext cx="2313134"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defTabSz="1160859">
              <a:buClr>
                <a:srgbClr val="000000"/>
              </a:buClr>
              <a:defRPr sz="2800">
                <a:solidFill>
                  <a:srgbClr val="53585F"/>
                </a:solidFill>
                <a:latin typeface="Arial"/>
                <a:ea typeface="Arial"/>
                <a:cs typeface="Arial"/>
                <a:sym typeface="Arial"/>
              </a:defRPr>
            </a:lvl1pPr>
          </a:lstStyle>
          <a:p>
            <a:r>
              <a:rPr sz="1400"/>
              <a:t>JK, arxiv:2002.03605, EPJC</a:t>
            </a:r>
          </a:p>
        </p:txBody>
      </p:sp>
      <p:pic>
        <p:nvPicPr>
          <p:cNvPr id="204" name="My_Movie.mp4" descr="My_Movie.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5544763" y="3134546"/>
            <a:ext cx="6295441" cy="3541186"/>
          </a:xfrm>
          <a:prstGeom prst="rect">
            <a:avLst/>
          </a:prstGeom>
          <a:ln w="25400">
            <a:solidFill>
              <a:srgbClr val="85888D"/>
            </a:solidFill>
            <a:miter lim="400000"/>
          </a:ln>
        </p:spPr>
      </p:pic>
      <p:sp>
        <p:nvSpPr>
          <p:cNvPr id="205" name="Cluster coordinates"/>
          <p:cNvSpPr txBox="1"/>
          <p:nvPr/>
        </p:nvSpPr>
        <p:spPr>
          <a:xfrm>
            <a:off x="9957038" y="2846966"/>
            <a:ext cx="1614224"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1160859">
              <a:buClr>
                <a:srgbClr val="000000"/>
              </a:buClr>
              <a:defRPr sz="2800">
                <a:solidFill>
                  <a:srgbClr val="000000"/>
                </a:solidFill>
                <a:latin typeface="Arial"/>
                <a:ea typeface="Arial"/>
                <a:cs typeface="Arial"/>
                <a:sym typeface="Arial"/>
              </a:defRPr>
            </a:lvl1pPr>
          </a:lstStyle>
          <a:p>
            <a:r>
              <a:rPr sz="1400"/>
              <a:t>Cluster coordinates</a:t>
            </a:r>
          </a:p>
        </p:txBody>
      </p:sp>
      <p:sp>
        <p:nvSpPr>
          <p:cNvPr id="206" name="Pixel class"/>
          <p:cNvSpPr txBox="1"/>
          <p:nvPr/>
        </p:nvSpPr>
        <p:spPr>
          <a:xfrm>
            <a:off x="8232420" y="2872841"/>
            <a:ext cx="920125"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1160859">
              <a:buClr>
                <a:srgbClr val="000000"/>
              </a:buClr>
              <a:defRPr sz="2800">
                <a:solidFill>
                  <a:srgbClr val="000000"/>
                </a:solidFill>
                <a:latin typeface="Arial"/>
                <a:ea typeface="Arial"/>
                <a:cs typeface="Arial"/>
                <a:sym typeface="Arial"/>
              </a:defRPr>
            </a:lvl1pPr>
          </a:lstStyle>
          <a:p>
            <a:r>
              <a:rPr sz="1400"/>
              <a:t>Pixel class</a:t>
            </a:r>
          </a:p>
        </p:txBody>
      </p:sp>
      <p:sp>
        <p:nvSpPr>
          <p:cNvPr id="207" name="Image+condensation points"/>
          <p:cNvSpPr txBox="1"/>
          <p:nvPr/>
        </p:nvSpPr>
        <p:spPr>
          <a:xfrm>
            <a:off x="5544763" y="2846967"/>
            <a:ext cx="2265044"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1160859">
              <a:buClr>
                <a:srgbClr val="000000"/>
              </a:buClr>
              <a:defRPr sz="2800">
                <a:solidFill>
                  <a:srgbClr val="000000"/>
                </a:solidFill>
                <a:latin typeface="Arial"/>
                <a:ea typeface="Arial"/>
                <a:cs typeface="Arial"/>
                <a:sym typeface="Arial"/>
              </a:defRPr>
            </a:lvl1pPr>
          </a:lstStyle>
          <a:p>
            <a:r>
              <a:rPr sz="1400"/>
              <a:t>Image+condensation points</a:t>
            </a:r>
          </a:p>
        </p:txBody>
      </p:sp>
      <p:sp>
        <p:nvSpPr>
          <p:cNvPr id="208" name="Test image during training"/>
          <p:cNvSpPr txBox="1"/>
          <p:nvPr/>
        </p:nvSpPr>
        <p:spPr>
          <a:xfrm>
            <a:off x="7836906" y="6344713"/>
            <a:ext cx="2120132"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1160859">
              <a:buClr>
                <a:srgbClr val="000000"/>
              </a:buClr>
              <a:defRPr sz="2800">
                <a:solidFill>
                  <a:srgbClr val="FFFFFF"/>
                </a:solidFill>
                <a:latin typeface="Arial"/>
                <a:ea typeface="Arial"/>
                <a:cs typeface="Arial"/>
                <a:sym typeface="Arial"/>
              </a:defRPr>
            </a:lvl1pPr>
          </a:lstStyle>
          <a:p>
            <a:r>
              <a:rPr sz="1400"/>
              <a:t>Test image during training</a:t>
            </a:r>
          </a:p>
        </p:txBody>
      </p:sp>
      <p:sp>
        <p:nvSpPr>
          <p:cNvPr id="15" name="Jan Kieseler"/>
          <p:cNvSpPr txBox="1"/>
          <p:nvPr/>
        </p:nvSpPr>
        <p:spPr>
          <a:xfrm>
            <a:off x="500043" y="6422886"/>
            <a:ext cx="3677509" cy="2849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spAutoFit/>
          </a:bodyPr>
          <a:lstStyle>
            <a:lvl1pPr algn="l" defTabSz="1160859">
              <a:buClr>
                <a:srgbClr val="000000"/>
              </a:buClr>
              <a:defRPr sz="3000">
                <a:solidFill>
                  <a:srgbClr val="929292"/>
                </a:solidFill>
                <a:latin typeface="Arial"/>
                <a:ea typeface="Arial"/>
                <a:cs typeface="Arial"/>
                <a:sym typeface="Arial"/>
              </a:defRPr>
            </a:lvl1pPr>
          </a:lstStyle>
          <a:p>
            <a:r>
              <a:rPr lang="it-IT" sz="1500" smtClean="0"/>
              <a:t>Slide contents are courtesy </a:t>
            </a:r>
            <a:r>
              <a:rPr sz="1500" smtClean="0"/>
              <a:t>Jan </a:t>
            </a:r>
            <a:r>
              <a:rPr sz="1500"/>
              <a:t>Kieseler</a:t>
            </a:r>
          </a:p>
        </p:txBody>
      </p:sp>
    </p:spTree>
    <p:extLst>
      <p:ext uri="{BB962C8B-B14F-4D97-AF65-F5344CB8AC3E}">
        <p14:creationId xmlns:p14="http://schemas.microsoft.com/office/powerpoint/2010/main" val="310484558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04"/>
                </p:tgtEl>
              </p:cMediaNode>
            </p:video>
            <p:seq concurrent="1" prevAc="none" nextAc="seek">
              <p:cTn id="8" restart="whenNotActive" fill="hold" evtFilter="cancelBubble" nodeType="interactiveSeq">
                <p:stCondLst>
                  <p:cond evt="onClick" delay="0">
                    <p:tgtEl>
                      <p:spTgt spid="20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4"/>
                                        </p:tgtEl>
                                      </p:cBhvr>
                                    </p:cmd>
                                  </p:childTnLst>
                                </p:cTn>
                              </p:par>
                            </p:childTnLst>
                          </p:cTn>
                        </p:par>
                      </p:childTnLst>
                    </p:cTn>
                  </p:par>
                </p:childTnLst>
              </p:cTn>
              <p:nextCondLst>
                <p:cond evt="onClick" delay="0">
                  <p:tgtEl>
                    <p:spTgt spid="204"/>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Application to PF"/>
          <p:cNvSpPr txBox="1">
            <a:spLocks noGrp="1"/>
          </p:cNvSpPr>
          <p:nvPr>
            <p:ph type="title"/>
          </p:nvPr>
        </p:nvSpPr>
        <p:spPr>
          <a:prstGeom prst="rect">
            <a:avLst/>
          </a:prstGeom>
        </p:spPr>
        <p:txBody>
          <a:bodyPr>
            <a:normAutofit/>
          </a:bodyPr>
          <a:lstStyle/>
          <a:p>
            <a:r>
              <a:rPr lang="it-IT" b="1" smtClean="0">
                <a:solidFill>
                  <a:srgbClr val="C00000"/>
                </a:solidFill>
              </a:rPr>
              <a:t>OC 3 - </a:t>
            </a:r>
            <a:r>
              <a:rPr b="1" smtClean="0">
                <a:solidFill>
                  <a:srgbClr val="C00000"/>
                </a:solidFill>
              </a:rPr>
              <a:t>Application </a:t>
            </a:r>
            <a:r>
              <a:rPr b="1">
                <a:solidFill>
                  <a:srgbClr val="C00000"/>
                </a:solidFill>
              </a:rPr>
              <a:t>to </a:t>
            </a:r>
            <a:r>
              <a:rPr lang="it-IT" b="1" smtClean="0">
                <a:solidFill>
                  <a:srgbClr val="C00000"/>
                </a:solidFill>
              </a:rPr>
              <a:t/>
            </a:r>
            <a:br>
              <a:rPr lang="it-IT" b="1" smtClean="0">
                <a:solidFill>
                  <a:srgbClr val="C00000"/>
                </a:solidFill>
              </a:rPr>
            </a:br>
            <a:r>
              <a:rPr lang="it-IT" b="1" smtClean="0">
                <a:solidFill>
                  <a:srgbClr val="C00000"/>
                </a:solidFill>
              </a:rPr>
              <a:t>particle reconstruction</a:t>
            </a:r>
            <a:endParaRPr b="1">
              <a:solidFill>
                <a:srgbClr val="C00000"/>
              </a:solidFill>
            </a:endParaRPr>
          </a:p>
        </p:txBody>
      </p:sp>
      <p:sp>
        <p:nvSpPr>
          <p:cNvPr id="216" name="Only consider EM objects…"/>
          <p:cNvSpPr txBox="1">
            <a:spLocks noGrp="1"/>
          </p:cNvSpPr>
          <p:nvPr>
            <p:ph type="body" sz="quarter" idx="1"/>
          </p:nvPr>
        </p:nvSpPr>
        <p:spPr>
          <a:xfrm>
            <a:off x="212421" y="1892819"/>
            <a:ext cx="5391719" cy="2083141"/>
          </a:xfrm>
          <a:prstGeom prst="rect">
            <a:avLst/>
          </a:prstGeom>
        </p:spPr>
        <p:txBody>
          <a:bodyPr>
            <a:normAutofit fontScale="92500" lnSpcReduction="10000"/>
          </a:bodyPr>
          <a:lstStyle/>
          <a:p>
            <a:pPr marL="457200" lvl="1" indent="0">
              <a:buNone/>
            </a:pPr>
            <a:r>
              <a:rPr lang="it-IT" smtClean="0"/>
              <a:t>Try it on a simplified shower: </a:t>
            </a:r>
            <a:r>
              <a:rPr lang="it-IT"/>
              <a:t>o</a:t>
            </a:r>
            <a:r>
              <a:rPr smtClean="0"/>
              <a:t>nly </a:t>
            </a:r>
            <a:r>
              <a:t>consider </a:t>
            </a:r>
            <a:r>
              <a:rPr/>
              <a:t>EM </a:t>
            </a:r>
            <a:r>
              <a:rPr smtClean="0"/>
              <a:t>objects</a:t>
            </a:r>
            <a:endParaRPr/>
          </a:p>
          <a:p>
            <a:pPr marL="457200" lvl="1" indent="0">
              <a:buNone/>
            </a:pPr>
            <a:endParaRPr/>
          </a:p>
          <a:p>
            <a:pPr marL="457200" lvl="1" indent="0">
              <a:buNone/>
            </a:pPr>
            <a:r>
              <a:t>Shoot up to 9 particles </a:t>
            </a:r>
            <a:r>
              <a:rPr/>
              <a:t>per </a:t>
            </a:r>
            <a:r>
              <a:rPr smtClean="0"/>
              <a:t>event</a:t>
            </a:r>
            <a:r>
              <a:rPr lang="it-IT" smtClean="0"/>
              <a:t>; </a:t>
            </a:r>
            <a:endParaRPr lang="en-US" smtClean="0"/>
          </a:p>
          <a:p>
            <a:pPr marL="457200" lvl="1" indent="0">
              <a:buNone/>
            </a:pPr>
            <a:r>
              <a:rPr lang="en-US"/>
              <a:t>a</a:t>
            </a:r>
            <a:r>
              <a:rPr lang="en-US" smtClean="0"/>
              <a:t>pproximate </a:t>
            </a:r>
            <a:r>
              <a:rPr lang="en-US"/>
              <a:t>tracker by one layer + truth momentum smearing</a:t>
            </a:r>
          </a:p>
          <a:p>
            <a:pPr marL="457200" lvl="1" indent="0">
              <a:buNone/>
            </a:pPr>
            <a:endParaRPr/>
          </a:p>
        </p:txBody>
      </p:sp>
      <p:pic>
        <p:nvPicPr>
          <p:cNvPr id="217" name="0000001654.png" descr="0000001654.png"/>
          <p:cNvPicPr>
            <a:picLocks noChangeAspect="1"/>
          </p:cNvPicPr>
          <p:nvPr/>
        </p:nvPicPr>
        <p:blipFill>
          <a:blip r:embed="rId2">
            <a:extLst/>
          </a:blip>
          <a:stretch>
            <a:fillRect/>
          </a:stretch>
        </p:blipFill>
        <p:spPr>
          <a:xfrm>
            <a:off x="6350176" y="169656"/>
            <a:ext cx="5737412" cy="2868706"/>
          </a:xfrm>
          <a:prstGeom prst="rect">
            <a:avLst/>
          </a:prstGeom>
          <a:ln w="12700">
            <a:solidFill>
              <a:srgbClr val="85888D"/>
            </a:solidFill>
            <a:miter lim="400000"/>
          </a:ln>
        </p:spPr>
      </p:pic>
      <p:sp>
        <p:nvSpPr>
          <p:cNvPr id="218" name="OC cluster space"/>
          <p:cNvSpPr txBox="1"/>
          <p:nvPr/>
        </p:nvSpPr>
        <p:spPr>
          <a:xfrm>
            <a:off x="9839082" y="221335"/>
            <a:ext cx="1445910"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1160859">
              <a:buClr>
                <a:srgbClr val="000000"/>
              </a:buClr>
              <a:defRPr sz="2800">
                <a:solidFill>
                  <a:srgbClr val="000000"/>
                </a:solidFill>
                <a:latin typeface="Arial"/>
                <a:ea typeface="Arial"/>
                <a:cs typeface="Arial"/>
                <a:sym typeface="Arial"/>
              </a:defRPr>
            </a:lvl1pPr>
          </a:lstStyle>
          <a:p>
            <a:r>
              <a:rPr sz="1400"/>
              <a:t>OC cluster space</a:t>
            </a:r>
          </a:p>
        </p:txBody>
      </p:sp>
      <p:sp>
        <p:nvSpPr>
          <p:cNvPr id="219" name="Hits"/>
          <p:cNvSpPr txBox="1"/>
          <p:nvPr/>
        </p:nvSpPr>
        <p:spPr>
          <a:xfrm>
            <a:off x="7868012" y="351278"/>
            <a:ext cx="381516"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1160859">
              <a:buClr>
                <a:srgbClr val="000000"/>
              </a:buClr>
              <a:defRPr sz="2800">
                <a:solidFill>
                  <a:srgbClr val="000000"/>
                </a:solidFill>
                <a:latin typeface="Arial"/>
                <a:ea typeface="Arial"/>
                <a:cs typeface="Arial"/>
                <a:sym typeface="Arial"/>
              </a:defRPr>
            </a:lvl1pPr>
          </a:lstStyle>
          <a:p>
            <a:r>
              <a:rPr sz="1400"/>
              <a:t>Hits</a:t>
            </a:r>
          </a:p>
        </p:txBody>
      </p:sp>
      <p:pic>
        <p:nvPicPr>
          <p:cNvPr id="221" name="detector.pdf" descr="detector.pdf"/>
          <p:cNvPicPr>
            <a:picLocks noChangeAspect="1"/>
          </p:cNvPicPr>
          <p:nvPr/>
        </p:nvPicPr>
        <p:blipFill>
          <a:blip r:embed="rId3">
            <a:extLst/>
          </a:blip>
          <a:srcRect l="6302"/>
          <a:stretch>
            <a:fillRect/>
          </a:stretch>
        </p:blipFill>
        <p:spPr>
          <a:xfrm>
            <a:off x="781212" y="3777225"/>
            <a:ext cx="3115169" cy="2493535"/>
          </a:xfrm>
          <a:prstGeom prst="rect">
            <a:avLst/>
          </a:prstGeom>
          <a:ln w="12700">
            <a:solidFill>
              <a:srgbClr val="000000"/>
            </a:solidFill>
            <a:miter lim="400000"/>
          </a:ln>
        </p:spPr>
      </p:pic>
      <p:pic>
        <p:nvPicPr>
          <p:cNvPr id="14" name="N_efficiency_jet.pdf" descr="N_efficiency_jet.pdf"/>
          <p:cNvPicPr>
            <a:picLocks noChangeAspect="1"/>
          </p:cNvPicPr>
          <p:nvPr/>
        </p:nvPicPr>
        <p:blipFill>
          <a:blip r:embed="rId4">
            <a:extLst/>
          </a:blip>
          <a:stretch>
            <a:fillRect/>
          </a:stretch>
        </p:blipFill>
        <p:spPr>
          <a:xfrm>
            <a:off x="5579977" y="3754411"/>
            <a:ext cx="3194462" cy="2163445"/>
          </a:xfrm>
          <a:prstGeom prst="rect">
            <a:avLst/>
          </a:prstGeom>
          <a:ln w="12700">
            <a:solidFill>
              <a:srgbClr val="000000"/>
            </a:solidFill>
            <a:miter lim="400000"/>
          </a:ln>
        </p:spPr>
      </p:pic>
      <p:pic>
        <p:nvPicPr>
          <p:cNvPr id="15" name="fake_rate.pdf" descr="fake_rate.pdf"/>
          <p:cNvPicPr>
            <a:picLocks noChangeAspect="1"/>
          </p:cNvPicPr>
          <p:nvPr/>
        </p:nvPicPr>
        <p:blipFill>
          <a:blip r:embed="rId5">
            <a:extLst/>
          </a:blip>
          <a:stretch>
            <a:fillRect/>
          </a:stretch>
        </p:blipFill>
        <p:spPr>
          <a:xfrm>
            <a:off x="8893050" y="3754386"/>
            <a:ext cx="3194538" cy="2163497"/>
          </a:xfrm>
          <a:prstGeom prst="rect">
            <a:avLst/>
          </a:prstGeom>
          <a:ln w="12700">
            <a:solidFill>
              <a:srgbClr val="000000"/>
            </a:solidFill>
            <a:miter lim="400000"/>
          </a:ln>
        </p:spPr>
      </p:pic>
      <p:sp>
        <p:nvSpPr>
          <p:cNvPr id="2" name="Rettangolo 1"/>
          <p:cNvSpPr/>
          <p:nvPr/>
        </p:nvSpPr>
        <p:spPr>
          <a:xfrm>
            <a:off x="5325034" y="5934670"/>
            <a:ext cx="7770713" cy="923330"/>
          </a:xfrm>
          <a:prstGeom prst="rect">
            <a:avLst/>
          </a:prstGeom>
        </p:spPr>
        <p:txBody>
          <a:bodyPr wrap="square">
            <a:spAutoFit/>
          </a:bodyPr>
          <a:lstStyle/>
          <a:p>
            <a:pPr lvl="1"/>
            <a:r>
              <a:rPr lang="en-US" smtClean="0">
                <a:sym typeface="Wingdings" panose="05000000000000000000" pitchFamily="2" charset="2"/>
              </a:rPr>
              <a:t> </a:t>
            </a:r>
            <a:r>
              <a:rPr lang="en-US" smtClean="0">
                <a:solidFill>
                  <a:srgbClr val="0070C0"/>
                </a:solidFill>
              </a:rPr>
              <a:t>Excellent </a:t>
            </a:r>
            <a:r>
              <a:rPr lang="en-US" b="1">
                <a:solidFill>
                  <a:srgbClr val="0070C0"/>
                </a:solidFill>
              </a:rPr>
              <a:t>extrapolation properties</a:t>
            </a:r>
            <a:r>
              <a:rPr lang="en-US">
                <a:solidFill>
                  <a:srgbClr val="0070C0"/>
                </a:solidFill>
              </a:rPr>
              <a:t> beyond training conditions</a:t>
            </a:r>
          </a:p>
          <a:p>
            <a:pPr lvl="1"/>
            <a:r>
              <a:rPr lang="en-US">
                <a:solidFill>
                  <a:srgbClr val="0070C0"/>
                </a:solidFill>
              </a:rPr>
              <a:t>Low fake rate, and fakes only at low energies</a:t>
            </a:r>
          </a:p>
          <a:p>
            <a:pPr lvl="1"/>
            <a:r>
              <a:rPr lang="en-US">
                <a:solidFill>
                  <a:srgbClr val="0070C0"/>
                </a:solidFill>
              </a:rPr>
              <a:t>Improved single particle resolution</a:t>
            </a:r>
          </a:p>
        </p:txBody>
      </p:sp>
      <p:sp>
        <p:nvSpPr>
          <p:cNvPr id="3" name="CasellaDiTesto 2"/>
          <p:cNvSpPr txBox="1"/>
          <p:nvPr/>
        </p:nvSpPr>
        <p:spPr>
          <a:xfrm>
            <a:off x="6954610" y="3454060"/>
            <a:ext cx="3708579" cy="646331"/>
          </a:xfrm>
          <a:prstGeom prst="rect">
            <a:avLst/>
          </a:prstGeom>
          <a:noFill/>
        </p:spPr>
        <p:txBody>
          <a:bodyPr wrap="none" rtlCol="0">
            <a:spAutoFit/>
          </a:bodyPr>
          <a:lstStyle/>
          <a:p>
            <a:pPr marL="0" lvl="1"/>
            <a:r>
              <a:rPr lang="it-IT" smtClean="0"/>
              <a:t>Comparison </a:t>
            </a:r>
            <a:r>
              <a:rPr lang="it-IT"/>
              <a:t>to CMS-like </a:t>
            </a:r>
            <a:r>
              <a:rPr lang="it-IT" smtClean="0"/>
              <a:t>Particle flow:</a:t>
            </a:r>
            <a:endParaRPr lang="it-IT"/>
          </a:p>
          <a:p>
            <a:endParaRPr lang="it-IT"/>
          </a:p>
        </p:txBody>
      </p:sp>
      <p:sp>
        <p:nvSpPr>
          <p:cNvPr id="18" name="Jan Kieseler"/>
          <p:cNvSpPr txBox="1"/>
          <p:nvPr/>
        </p:nvSpPr>
        <p:spPr>
          <a:xfrm>
            <a:off x="500043" y="6422886"/>
            <a:ext cx="3677509" cy="2849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spAutoFit/>
          </a:bodyPr>
          <a:lstStyle>
            <a:lvl1pPr algn="l" defTabSz="1160859">
              <a:buClr>
                <a:srgbClr val="000000"/>
              </a:buClr>
              <a:defRPr sz="3000">
                <a:solidFill>
                  <a:srgbClr val="929292"/>
                </a:solidFill>
                <a:latin typeface="Arial"/>
                <a:ea typeface="Arial"/>
                <a:cs typeface="Arial"/>
                <a:sym typeface="Arial"/>
              </a:defRPr>
            </a:lvl1pPr>
          </a:lstStyle>
          <a:p>
            <a:r>
              <a:rPr lang="it-IT" sz="1500" smtClean="0"/>
              <a:t>Slide contents are courtesy </a:t>
            </a:r>
            <a:r>
              <a:rPr sz="1500" smtClean="0"/>
              <a:t>Jan </a:t>
            </a:r>
            <a:r>
              <a:rPr sz="1500"/>
              <a:t>Kieseler</a:t>
            </a:r>
          </a:p>
        </p:txBody>
      </p:sp>
    </p:spTree>
    <p:extLst>
      <p:ext uri="{BB962C8B-B14F-4D97-AF65-F5344CB8AC3E}">
        <p14:creationId xmlns:p14="http://schemas.microsoft.com/office/powerpoint/2010/main" val="4177308786"/>
      </p:ext>
    </p:extLst>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How good is that, BTW?</a:t>
            </a:r>
            <a:endParaRPr lang="it-IT" b="1">
              <a:solidFill>
                <a:srgbClr val="C00000"/>
              </a:solidFill>
            </a:endParaRPr>
          </a:p>
        </p:txBody>
      </p:sp>
      <p:sp>
        <p:nvSpPr>
          <p:cNvPr id="3" name="Segnaposto contenuto 2"/>
          <p:cNvSpPr>
            <a:spLocks noGrp="1"/>
          </p:cNvSpPr>
          <p:nvPr>
            <p:ph idx="1"/>
          </p:nvPr>
        </p:nvSpPr>
        <p:spPr>
          <a:xfrm>
            <a:off x="647975" y="1981848"/>
            <a:ext cx="4674823" cy="4494366"/>
          </a:xfrm>
        </p:spPr>
        <p:txBody>
          <a:bodyPr>
            <a:normAutofit fontScale="77500" lnSpcReduction="20000"/>
          </a:bodyPr>
          <a:lstStyle/>
          <a:p>
            <a:pPr marL="0" indent="0">
              <a:buNone/>
            </a:pPr>
            <a:r>
              <a:rPr lang="it-IT" smtClean="0"/>
              <a:t>Measuring multi-TeV muons has been a Group-2 issue before LHC experiments started to consider it </a:t>
            </a:r>
          </a:p>
          <a:p>
            <a:pPr marL="0" indent="0">
              <a:buNone/>
            </a:pPr>
            <a:r>
              <a:rPr lang="it-IT" smtClean="0"/>
              <a:t>The resolution of muons traversing </a:t>
            </a:r>
            <a:r>
              <a:rPr lang="it-IT" smtClean="0">
                <a:solidFill>
                  <a:srgbClr val="0070C0"/>
                </a:solidFill>
              </a:rPr>
              <a:t>1.5km of ice (=3850 X</a:t>
            </a:r>
            <a:r>
              <a:rPr lang="it-IT" baseline="-25000" smtClean="0">
                <a:solidFill>
                  <a:srgbClr val="0070C0"/>
                </a:solidFill>
              </a:rPr>
              <a:t>0</a:t>
            </a:r>
            <a:r>
              <a:rPr lang="it-IT" smtClean="0">
                <a:solidFill>
                  <a:srgbClr val="0070C0"/>
                </a:solidFill>
              </a:rPr>
              <a:t>)</a:t>
            </a:r>
            <a:r>
              <a:rPr lang="it-IT" smtClean="0"/>
              <a:t> in IceCUBE has been determined with three different methods in</a:t>
            </a:r>
            <a:r>
              <a:rPr lang="it-IT" smtClean="0">
                <a:solidFill>
                  <a:srgbClr val="C00000"/>
                </a:solidFill>
              </a:rPr>
              <a:t>[23]</a:t>
            </a:r>
            <a:r>
              <a:rPr lang="it-IT" smtClean="0"/>
              <a:t>. </a:t>
            </a:r>
          </a:p>
          <a:p>
            <a:pPr marL="0" indent="0">
              <a:buNone/>
            </a:pPr>
            <a:endParaRPr lang="it-IT" smtClean="0"/>
          </a:p>
          <a:p>
            <a:pPr marL="0" indent="0">
              <a:buNone/>
            </a:pPr>
            <a:r>
              <a:rPr lang="it-IT" smtClean="0"/>
              <a:t>Although </a:t>
            </a:r>
            <a:r>
              <a:rPr lang="it-IT"/>
              <a:t>of course </a:t>
            </a:r>
            <a:r>
              <a:rPr lang="it-IT" smtClean="0"/>
              <a:t>the </a:t>
            </a:r>
            <a:r>
              <a:rPr lang="it-IT"/>
              <a:t>problem is </a:t>
            </a:r>
            <a:r>
              <a:rPr lang="it-IT" smtClean="0"/>
              <a:t>very different, I have not resisted the temptation to overlay to the graph on the right the ballpark of the resolution we achieve with a </a:t>
            </a:r>
            <a:r>
              <a:rPr lang="it-IT" smtClean="0">
                <a:solidFill>
                  <a:srgbClr val="0070C0"/>
                </a:solidFill>
              </a:rPr>
              <a:t>2m-long lead tungstate calorimeter (=225 X</a:t>
            </a:r>
            <a:r>
              <a:rPr lang="it-IT" baseline="-25000" smtClean="0">
                <a:solidFill>
                  <a:srgbClr val="0070C0"/>
                </a:solidFill>
              </a:rPr>
              <a:t>0</a:t>
            </a:r>
            <a:r>
              <a:rPr lang="it-IT" smtClean="0">
                <a:solidFill>
                  <a:srgbClr val="0070C0"/>
                </a:solidFill>
              </a:rPr>
              <a:t>) </a:t>
            </a:r>
            <a:r>
              <a:rPr lang="it-IT" smtClean="0"/>
              <a:t>+ CNN reconstruction </a:t>
            </a:r>
          </a:p>
          <a:p>
            <a:pPr marL="0" indent="0">
              <a:buNone/>
            </a:pPr>
            <a:r>
              <a:rPr lang="it-IT"/>
              <a:t>	</a:t>
            </a:r>
            <a:r>
              <a:rPr lang="it-IT" smtClean="0">
                <a:sym typeface="Wingdings" panose="05000000000000000000" pitchFamily="2" charset="2"/>
              </a:rPr>
              <a:t> 3x better</a:t>
            </a:r>
            <a:endParaRPr lang="it-IT"/>
          </a:p>
        </p:txBody>
      </p:sp>
      <p:cxnSp>
        <p:nvCxnSpPr>
          <p:cNvPr id="23" name="Connettore 2 22"/>
          <p:cNvCxnSpPr/>
          <p:nvPr/>
        </p:nvCxnSpPr>
        <p:spPr>
          <a:xfrm>
            <a:off x="6815579" y="3610466"/>
            <a:ext cx="2253007" cy="943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a:off x="6655324" y="2724346"/>
            <a:ext cx="2271860" cy="546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Immagine 29"/>
          <p:cNvPicPr>
            <a:picLocks noChangeAspect="1"/>
          </p:cNvPicPr>
          <p:nvPr/>
        </p:nvPicPr>
        <p:blipFill>
          <a:blip r:embed="rId2"/>
          <a:stretch>
            <a:fillRect/>
          </a:stretch>
        </p:blipFill>
        <p:spPr>
          <a:xfrm>
            <a:off x="6245116" y="631060"/>
            <a:ext cx="5910066" cy="6226940"/>
          </a:xfrm>
          <a:prstGeom prst="rect">
            <a:avLst/>
          </a:prstGeom>
        </p:spPr>
      </p:pic>
      <p:pic>
        <p:nvPicPr>
          <p:cNvPr id="29" name="Immagine 28"/>
          <p:cNvPicPr>
            <a:picLocks noChangeAspect="1"/>
          </p:cNvPicPr>
          <p:nvPr/>
        </p:nvPicPr>
        <p:blipFill>
          <a:blip r:embed="rId3"/>
          <a:stretch>
            <a:fillRect/>
          </a:stretch>
        </p:blipFill>
        <p:spPr>
          <a:xfrm>
            <a:off x="8055166" y="5421851"/>
            <a:ext cx="866569" cy="388041"/>
          </a:xfrm>
          <a:prstGeom prst="rect">
            <a:avLst/>
          </a:prstGeom>
        </p:spPr>
      </p:pic>
      <p:sp>
        <p:nvSpPr>
          <p:cNvPr id="34" name="Figura a mano libera 33"/>
          <p:cNvSpPr/>
          <p:nvPr/>
        </p:nvSpPr>
        <p:spPr>
          <a:xfrm>
            <a:off x="8089751" y="5421854"/>
            <a:ext cx="839096" cy="388095"/>
          </a:xfrm>
          <a:custGeom>
            <a:avLst/>
            <a:gdLst>
              <a:gd name="connsiteX0" fmla="*/ 0 w 839096"/>
              <a:gd name="connsiteY0" fmla="*/ 0 h 388095"/>
              <a:gd name="connsiteX1" fmla="*/ 21515 w 839096"/>
              <a:gd name="connsiteY1" fmla="*/ 53788 h 388095"/>
              <a:gd name="connsiteX2" fmla="*/ 43030 w 839096"/>
              <a:gd name="connsiteY2" fmla="*/ 75304 h 388095"/>
              <a:gd name="connsiteX3" fmla="*/ 86061 w 839096"/>
              <a:gd name="connsiteY3" fmla="*/ 129092 h 388095"/>
              <a:gd name="connsiteX4" fmla="*/ 118334 w 839096"/>
              <a:gd name="connsiteY4" fmla="*/ 182880 h 388095"/>
              <a:gd name="connsiteX5" fmla="*/ 139849 w 839096"/>
              <a:gd name="connsiteY5" fmla="*/ 215153 h 388095"/>
              <a:gd name="connsiteX6" fmla="*/ 204395 w 839096"/>
              <a:gd name="connsiteY6" fmla="*/ 236668 h 388095"/>
              <a:gd name="connsiteX7" fmla="*/ 236668 w 839096"/>
              <a:gd name="connsiteY7" fmla="*/ 215153 h 388095"/>
              <a:gd name="connsiteX8" fmla="*/ 322729 w 839096"/>
              <a:gd name="connsiteY8" fmla="*/ 182880 h 388095"/>
              <a:gd name="connsiteX9" fmla="*/ 355002 w 839096"/>
              <a:gd name="connsiteY9" fmla="*/ 150607 h 388095"/>
              <a:gd name="connsiteX10" fmla="*/ 419548 w 839096"/>
              <a:gd name="connsiteY10" fmla="*/ 107577 h 388095"/>
              <a:gd name="connsiteX11" fmla="*/ 473336 w 839096"/>
              <a:gd name="connsiteY11" fmla="*/ 75304 h 388095"/>
              <a:gd name="connsiteX12" fmla="*/ 527124 w 839096"/>
              <a:gd name="connsiteY12" fmla="*/ 86061 h 388095"/>
              <a:gd name="connsiteX13" fmla="*/ 548640 w 839096"/>
              <a:gd name="connsiteY13" fmla="*/ 107577 h 388095"/>
              <a:gd name="connsiteX14" fmla="*/ 580913 w 839096"/>
              <a:gd name="connsiteY14" fmla="*/ 129092 h 388095"/>
              <a:gd name="connsiteX15" fmla="*/ 634701 w 839096"/>
              <a:gd name="connsiteY15" fmla="*/ 193638 h 388095"/>
              <a:gd name="connsiteX16" fmla="*/ 677731 w 839096"/>
              <a:gd name="connsiteY16" fmla="*/ 258184 h 388095"/>
              <a:gd name="connsiteX17" fmla="*/ 731520 w 839096"/>
              <a:gd name="connsiteY17" fmla="*/ 311972 h 388095"/>
              <a:gd name="connsiteX18" fmla="*/ 785308 w 839096"/>
              <a:gd name="connsiteY18" fmla="*/ 355002 h 388095"/>
              <a:gd name="connsiteX19" fmla="*/ 839096 w 839096"/>
              <a:gd name="connsiteY19" fmla="*/ 387275 h 38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9096" h="388095">
                <a:moveTo>
                  <a:pt x="0" y="0"/>
                </a:moveTo>
                <a:cubicBezTo>
                  <a:pt x="7172" y="17929"/>
                  <a:pt x="11934" y="37022"/>
                  <a:pt x="21515" y="53788"/>
                </a:cubicBezTo>
                <a:cubicBezTo>
                  <a:pt x="26547" y="62594"/>
                  <a:pt x="36694" y="67384"/>
                  <a:pt x="43030" y="75304"/>
                </a:cubicBezTo>
                <a:cubicBezTo>
                  <a:pt x="97302" y="143146"/>
                  <a:pt x="34119" y="77152"/>
                  <a:pt x="86061" y="129092"/>
                </a:cubicBezTo>
                <a:cubicBezTo>
                  <a:pt x="104742" y="185139"/>
                  <a:pt x="84580" y="140689"/>
                  <a:pt x="118334" y="182880"/>
                </a:cubicBezTo>
                <a:cubicBezTo>
                  <a:pt x="126411" y="192976"/>
                  <a:pt x="128885" y="208301"/>
                  <a:pt x="139849" y="215153"/>
                </a:cubicBezTo>
                <a:cubicBezTo>
                  <a:pt x="159081" y="227173"/>
                  <a:pt x="204395" y="236668"/>
                  <a:pt x="204395" y="236668"/>
                </a:cubicBezTo>
                <a:cubicBezTo>
                  <a:pt x="215153" y="229496"/>
                  <a:pt x="224562" y="219693"/>
                  <a:pt x="236668" y="215153"/>
                </a:cubicBezTo>
                <a:cubicBezTo>
                  <a:pt x="304090" y="189870"/>
                  <a:pt x="274566" y="223015"/>
                  <a:pt x="322729" y="182880"/>
                </a:cubicBezTo>
                <a:cubicBezTo>
                  <a:pt x="334416" y="173141"/>
                  <a:pt x="342993" y="159947"/>
                  <a:pt x="355002" y="150607"/>
                </a:cubicBezTo>
                <a:cubicBezTo>
                  <a:pt x="375413" y="134732"/>
                  <a:pt x="401264" y="125862"/>
                  <a:pt x="419548" y="107577"/>
                </a:cubicBezTo>
                <a:cubicBezTo>
                  <a:pt x="449081" y="78043"/>
                  <a:pt x="431441" y="89268"/>
                  <a:pt x="473336" y="75304"/>
                </a:cubicBezTo>
                <a:cubicBezTo>
                  <a:pt x="491265" y="78890"/>
                  <a:pt x="510318" y="78858"/>
                  <a:pt x="527124" y="86061"/>
                </a:cubicBezTo>
                <a:cubicBezTo>
                  <a:pt x="536447" y="90056"/>
                  <a:pt x="540720" y="101241"/>
                  <a:pt x="548640" y="107577"/>
                </a:cubicBezTo>
                <a:cubicBezTo>
                  <a:pt x="558736" y="115654"/>
                  <a:pt x="570155" y="121920"/>
                  <a:pt x="580913" y="129092"/>
                </a:cubicBezTo>
                <a:cubicBezTo>
                  <a:pt x="657794" y="244416"/>
                  <a:pt x="538066" y="69392"/>
                  <a:pt x="634701" y="193638"/>
                </a:cubicBezTo>
                <a:cubicBezTo>
                  <a:pt x="650576" y="214049"/>
                  <a:pt x="659446" y="239900"/>
                  <a:pt x="677731" y="258184"/>
                </a:cubicBezTo>
                <a:cubicBezTo>
                  <a:pt x="695661" y="276113"/>
                  <a:pt x="717455" y="290874"/>
                  <a:pt x="731520" y="311972"/>
                </a:cubicBezTo>
                <a:cubicBezTo>
                  <a:pt x="759325" y="353680"/>
                  <a:pt x="740769" y="340157"/>
                  <a:pt x="785308" y="355002"/>
                </a:cubicBezTo>
                <a:cubicBezTo>
                  <a:pt x="812790" y="396226"/>
                  <a:pt x="793894" y="387275"/>
                  <a:pt x="839096" y="387275"/>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6" name="Connettore 2 35"/>
          <p:cNvCxnSpPr/>
          <p:nvPr/>
        </p:nvCxnSpPr>
        <p:spPr>
          <a:xfrm>
            <a:off x="4619134" y="5326766"/>
            <a:ext cx="3223191" cy="224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nettore 2 36"/>
          <p:cNvCxnSpPr/>
          <p:nvPr/>
        </p:nvCxnSpPr>
        <p:spPr>
          <a:xfrm>
            <a:off x="4072379" y="3637302"/>
            <a:ext cx="3769946" cy="2873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Ovale 39"/>
          <p:cNvSpPr/>
          <p:nvPr/>
        </p:nvSpPr>
        <p:spPr>
          <a:xfrm>
            <a:off x="7791254" y="3403076"/>
            <a:ext cx="1437626" cy="314855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ccia in giù 3"/>
          <p:cNvSpPr/>
          <p:nvPr/>
        </p:nvSpPr>
        <p:spPr>
          <a:xfrm>
            <a:off x="8255726" y="1288870"/>
            <a:ext cx="531223" cy="18078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1</a:t>
            </a:r>
          </a:p>
          <a:p>
            <a:pPr algn="ctr"/>
            <a:r>
              <a:rPr lang="it-IT" smtClean="0"/>
              <a:t> TeV</a:t>
            </a:r>
            <a:endParaRPr lang="it-IT"/>
          </a:p>
        </p:txBody>
      </p:sp>
      <p:sp>
        <p:nvSpPr>
          <p:cNvPr id="5" name="Segnaposto data 4"/>
          <p:cNvSpPr>
            <a:spLocks noGrp="1"/>
          </p:cNvSpPr>
          <p:nvPr>
            <p:ph type="dt" sz="half" idx="10"/>
          </p:nvPr>
        </p:nvSpPr>
        <p:spPr/>
        <p:txBody>
          <a:bodyPr/>
          <a:lstStyle/>
          <a:p>
            <a:r>
              <a:rPr lang="it-IT" smtClean="0"/>
              <a:t>11/02/2021</a:t>
            </a:r>
            <a:endParaRPr lang="en-US"/>
          </a:p>
        </p:txBody>
      </p:sp>
      <p:sp>
        <p:nvSpPr>
          <p:cNvPr id="7" name="Segnaposto numero diapositiva 6"/>
          <p:cNvSpPr>
            <a:spLocks noGrp="1"/>
          </p:cNvSpPr>
          <p:nvPr>
            <p:ph type="sldNum" sz="quarter" idx="12"/>
          </p:nvPr>
        </p:nvSpPr>
        <p:spPr/>
        <p:txBody>
          <a:bodyPr/>
          <a:lstStyle/>
          <a:p>
            <a:fld id="{C6657B89-A023-4184-86DD-540BD0318D04}" type="slidenum">
              <a:rPr lang="en-US" smtClean="0"/>
              <a:t>76</a:t>
            </a:fld>
            <a:endParaRPr lang="en-US"/>
          </a:p>
        </p:txBody>
      </p:sp>
      <p:sp>
        <p:nvSpPr>
          <p:cNvPr id="8" name="Segnaposto piè di pagina 7"/>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16760146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Speaking of systematic uncertainties,</a:t>
            </a:r>
            <a:endParaRPr lang="it-IT" b="1">
              <a:solidFill>
                <a:srgbClr val="C00000"/>
              </a:solidFill>
            </a:endParaRPr>
          </a:p>
        </p:txBody>
      </p:sp>
      <p:sp>
        <p:nvSpPr>
          <p:cNvPr id="3" name="Segnaposto contenuto 2"/>
          <p:cNvSpPr>
            <a:spLocks noGrp="1"/>
          </p:cNvSpPr>
          <p:nvPr>
            <p:ph idx="1"/>
          </p:nvPr>
        </p:nvSpPr>
        <p:spPr>
          <a:xfrm>
            <a:off x="838200" y="1825625"/>
            <a:ext cx="6175342" cy="4351338"/>
          </a:xfrm>
        </p:spPr>
        <p:txBody>
          <a:bodyPr>
            <a:normAutofit fontScale="77500" lnSpcReduction="20000"/>
          </a:bodyPr>
          <a:lstStyle/>
          <a:p>
            <a:pPr marL="0" indent="0">
              <a:buNone/>
            </a:pPr>
            <a:r>
              <a:rPr lang="it-IT" smtClean="0"/>
              <a:t>MUonE correctly identified the need for locating the scattering vertex to within 10</a:t>
            </a:r>
            <a:r>
              <a:rPr lang="el-GR" smtClean="0"/>
              <a:t>μ</a:t>
            </a:r>
            <a:r>
              <a:rPr lang="it-IT" smtClean="0"/>
              <a:t>m along the beam axis (it has a strong impact on the q</a:t>
            </a:r>
            <a:r>
              <a:rPr lang="it-IT" baseline="30000" smtClean="0"/>
              <a:t>2</a:t>
            </a:r>
            <a:r>
              <a:rPr lang="it-IT" smtClean="0"/>
              <a:t> resolution), and proceeded to design a very fancy holographic laser system, to be mounted on each station (=40 systems) to monitor the sensors locations</a:t>
            </a:r>
          </a:p>
          <a:p>
            <a:pPr marL="0" indent="0">
              <a:buNone/>
            </a:pPr>
            <a:r>
              <a:rPr lang="it-IT" smtClean="0"/>
              <a:t>	Cost: several hundred kEuro</a:t>
            </a:r>
          </a:p>
          <a:p>
            <a:pPr marL="0" indent="0">
              <a:buNone/>
            </a:pPr>
            <a:r>
              <a:rPr lang="it-IT" smtClean="0"/>
              <a:t>The optimization study showed that with 5’ of muon beam data, the location, tilt and bow of all detector and target elements can be determined with O(1</a:t>
            </a:r>
            <a:r>
              <a:rPr lang="el-GR" smtClean="0"/>
              <a:t>μ</a:t>
            </a:r>
            <a:r>
              <a:rPr lang="it-IT" smtClean="0"/>
              <a:t>) accuracy by a global fit to the vertex</a:t>
            </a:r>
          </a:p>
          <a:p>
            <a:pPr marL="0" indent="0">
              <a:buNone/>
            </a:pPr>
            <a:endParaRPr lang="it-IT" smtClean="0"/>
          </a:p>
          <a:p>
            <a:pPr marL="0" indent="0">
              <a:buNone/>
            </a:pPr>
            <a:r>
              <a:rPr lang="it-IT" smtClean="0"/>
              <a:t>This is an example of the </a:t>
            </a:r>
            <a:r>
              <a:rPr lang="it-IT" smtClean="0">
                <a:solidFill>
                  <a:srgbClr val="0070C0"/>
                </a:solidFill>
              </a:rPr>
              <a:t>dividends that the study of a full model of (physics)+(detector)+(reco method)+(inference extraction) can provide</a:t>
            </a:r>
            <a:endParaRPr lang="it-IT">
              <a:solidFill>
                <a:srgbClr val="0070C0"/>
              </a:solidFill>
            </a:endParaRPr>
          </a:p>
        </p:txBody>
      </p:sp>
      <p:pic>
        <p:nvPicPr>
          <p:cNvPr id="4" name="Immagine 3"/>
          <p:cNvPicPr>
            <a:picLocks noChangeAspect="1"/>
          </p:cNvPicPr>
          <p:nvPr/>
        </p:nvPicPr>
        <p:blipFill>
          <a:blip r:embed="rId2"/>
          <a:stretch>
            <a:fillRect/>
          </a:stretch>
        </p:blipFill>
        <p:spPr>
          <a:xfrm>
            <a:off x="9653049" y="1525614"/>
            <a:ext cx="2375554" cy="2381583"/>
          </a:xfrm>
          <a:prstGeom prst="rect">
            <a:avLst/>
          </a:prstGeom>
        </p:spPr>
      </p:pic>
      <p:pic>
        <p:nvPicPr>
          <p:cNvPr id="5" name="Immagine 4"/>
          <p:cNvPicPr>
            <a:picLocks noChangeAspect="1"/>
          </p:cNvPicPr>
          <p:nvPr/>
        </p:nvPicPr>
        <p:blipFill>
          <a:blip r:embed="rId3"/>
          <a:stretch>
            <a:fillRect/>
          </a:stretch>
        </p:blipFill>
        <p:spPr>
          <a:xfrm>
            <a:off x="7163805" y="1579204"/>
            <a:ext cx="2423256" cy="2327993"/>
          </a:xfrm>
          <a:prstGeom prst="rect">
            <a:avLst/>
          </a:prstGeom>
        </p:spPr>
      </p:pic>
      <p:pic>
        <p:nvPicPr>
          <p:cNvPr id="6" name="Immagine 5"/>
          <p:cNvPicPr>
            <a:picLocks noChangeAspect="1"/>
          </p:cNvPicPr>
          <p:nvPr/>
        </p:nvPicPr>
        <p:blipFill>
          <a:blip r:embed="rId4"/>
          <a:stretch>
            <a:fillRect/>
          </a:stretch>
        </p:blipFill>
        <p:spPr>
          <a:xfrm>
            <a:off x="7157401" y="4498844"/>
            <a:ext cx="2422884" cy="2422884"/>
          </a:xfrm>
          <a:prstGeom prst="rect">
            <a:avLst/>
          </a:prstGeom>
        </p:spPr>
      </p:pic>
      <p:pic>
        <p:nvPicPr>
          <p:cNvPr id="7" name="Immagine 6"/>
          <p:cNvPicPr>
            <a:picLocks noChangeAspect="1"/>
          </p:cNvPicPr>
          <p:nvPr/>
        </p:nvPicPr>
        <p:blipFill>
          <a:blip r:embed="rId5"/>
          <a:stretch>
            <a:fillRect/>
          </a:stretch>
        </p:blipFill>
        <p:spPr>
          <a:xfrm>
            <a:off x="9724145" y="4562573"/>
            <a:ext cx="2467854" cy="2295427"/>
          </a:xfrm>
          <a:prstGeom prst="rect">
            <a:avLst/>
          </a:prstGeom>
        </p:spPr>
      </p:pic>
      <p:sp>
        <p:nvSpPr>
          <p:cNvPr id="8" name="CasellaDiTesto 7"/>
          <p:cNvSpPr txBox="1"/>
          <p:nvPr/>
        </p:nvSpPr>
        <p:spPr>
          <a:xfrm>
            <a:off x="7443213" y="3957340"/>
            <a:ext cx="4419671" cy="646331"/>
          </a:xfrm>
          <a:prstGeom prst="rect">
            <a:avLst/>
          </a:prstGeom>
          <a:noFill/>
        </p:spPr>
        <p:txBody>
          <a:bodyPr wrap="none" rtlCol="0">
            <a:spAutoFit/>
          </a:bodyPr>
          <a:lstStyle/>
          <a:p>
            <a:r>
              <a:rPr lang="it-IT" smtClean="0"/>
              <a:t>Top left: global chi2 vs x tilt; right: vs z offset;</a:t>
            </a:r>
          </a:p>
          <a:p>
            <a:r>
              <a:rPr lang="it-IT" smtClean="0"/>
              <a:t>Bottom left: vs y tilt; right: vs transverse bow.</a:t>
            </a:r>
            <a:endParaRPr lang="it-IT"/>
          </a:p>
        </p:txBody>
      </p:sp>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3805" y="1825624"/>
            <a:ext cx="4968887" cy="3479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egnaposto data 9"/>
          <p:cNvSpPr>
            <a:spLocks noGrp="1"/>
          </p:cNvSpPr>
          <p:nvPr>
            <p:ph type="dt" sz="half" idx="10"/>
          </p:nvPr>
        </p:nvSpPr>
        <p:spPr/>
        <p:txBody>
          <a:bodyPr/>
          <a:lstStyle/>
          <a:p>
            <a:r>
              <a:rPr lang="it-IT" smtClean="0"/>
              <a:t>11/02/2021</a:t>
            </a:r>
            <a:endParaRPr lang="en-US"/>
          </a:p>
        </p:txBody>
      </p:sp>
      <p:sp>
        <p:nvSpPr>
          <p:cNvPr id="12" name="Segnaposto numero diapositiva 11"/>
          <p:cNvSpPr>
            <a:spLocks noGrp="1"/>
          </p:cNvSpPr>
          <p:nvPr>
            <p:ph type="sldNum" sz="quarter" idx="12"/>
          </p:nvPr>
        </p:nvSpPr>
        <p:spPr/>
        <p:txBody>
          <a:bodyPr/>
          <a:lstStyle/>
          <a:p>
            <a:fld id="{C6657B89-A023-4184-86DD-540BD0318D04}" type="slidenum">
              <a:rPr lang="en-US" smtClean="0"/>
              <a:t>77</a:t>
            </a:fld>
            <a:endParaRPr lang="en-US"/>
          </a:p>
        </p:txBody>
      </p:sp>
      <p:sp>
        <p:nvSpPr>
          <p:cNvPr id="13" name="Segnaposto piè di pagina 12"/>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58623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Realigning our design choices to future AI</a:t>
            </a:r>
            <a:endParaRPr lang="it-IT" b="1">
              <a:solidFill>
                <a:srgbClr val="C00000"/>
              </a:solidFill>
            </a:endParaRPr>
          </a:p>
        </p:txBody>
      </p:sp>
      <p:sp>
        <p:nvSpPr>
          <p:cNvPr id="3" name="Segnaposto contenuto 2"/>
          <p:cNvSpPr>
            <a:spLocks noGrp="1"/>
          </p:cNvSpPr>
          <p:nvPr>
            <p:ph idx="1"/>
          </p:nvPr>
        </p:nvSpPr>
        <p:spPr/>
        <p:txBody>
          <a:bodyPr>
            <a:normAutofit fontScale="70000" lnSpcReduction="20000"/>
          </a:bodyPr>
          <a:lstStyle/>
          <a:p>
            <a:pPr marL="0" indent="0">
              <a:buNone/>
            </a:pPr>
            <a:r>
              <a:rPr lang="it-IT" smtClean="0"/>
              <a:t>A point which cannot be stressed enough is that if we design today something that will operate 10 or 20 years in the future, </a:t>
            </a:r>
            <a:r>
              <a:rPr lang="it-IT" smtClean="0">
                <a:solidFill>
                  <a:srgbClr val="0070C0"/>
                </a:solidFill>
              </a:rPr>
              <a:t>we need to account for the pattern recognition capabilities of future automated systems</a:t>
            </a:r>
          </a:p>
          <a:p>
            <a:pPr marL="0" indent="0">
              <a:buNone/>
            </a:pPr>
            <a:r>
              <a:rPr lang="it-IT" smtClean="0"/>
              <a:t>In 20 years, will we use a Kalman filter to reconstruct trajectories in our trackers, or photon energy and direction in our calorimeters? </a:t>
            </a:r>
          </a:p>
          <a:p>
            <a:pPr marL="0" indent="0">
              <a:buNone/>
            </a:pPr>
            <a:r>
              <a:rPr lang="it-IT" b="1" smtClean="0"/>
              <a:t>No, we won’t. </a:t>
            </a:r>
            <a:r>
              <a:rPr lang="it-IT" smtClean="0"/>
              <a:t>We will employ AI technology, streamlined by a decade of consolidation in similar tasks</a:t>
            </a:r>
            <a:r>
              <a:rPr lang="it-IT" smtClean="0"/>
              <a:t>.</a:t>
            </a:r>
          </a:p>
          <a:p>
            <a:pPr marL="0" indent="0">
              <a:buNone/>
            </a:pPr>
            <a:endParaRPr lang="it-IT" smtClean="0"/>
          </a:p>
          <a:p>
            <a:pPr marL="0" indent="0">
              <a:buNone/>
            </a:pPr>
            <a:r>
              <a:rPr lang="it-IT" smtClean="0"/>
              <a:t>Shouldn’t we then build those devices by considering how AI technology could best exploit them? If we do not, we will suffer a misalignment of our design choices and the future capabilities of the software we will end up using.</a:t>
            </a:r>
          </a:p>
          <a:p>
            <a:pPr marL="0" indent="0">
              <a:buNone/>
            </a:pPr>
            <a:r>
              <a:rPr lang="it-IT" smtClean="0"/>
              <a:t>			</a:t>
            </a:r>
            <a:r>
              <a:rPr lang="it-IT" b="1" smtClean="0"/>
              <a:t>How to get around this problem? </a:t>
            </a:r>
          </a:p>
          <a:p>
            <a:pPr marL="0" indent="0">
              <a:buNone/>
            </a:pPr>
            <a:r>
              <a:rPr lang="it-IT" smtClean="0">
                <a:solidFill>
                  <a:srgbClr val="0070C0"/>
                </a:solidFill>
              </a:rPr>
              <a:t>We can and should try to model increasingly performant pattern recognition in our optimization loops, and verify whether there are discontinuities in the solutions space.</a:t>
            </a:r>
          </a:p>
          <a:p>
            <a:pPr marL="0" indent="0">
              <a:buNone/>
            </a:pPr>
            <a:r>
              <a:rPr lang="it-IT" smtClean="0">
                <a:solidFill>
                  <a:srgbClr val="C00000"/>
                </a:solidFill>
              </a:rPr>
              <a:t>It is not going to be easy, but it is IMHO absolutely necessary to start getting equipped.</a:t>
            </a:r>
            <a:endParaRPr lang="it-IT">
              <a:solidFill>
                <a:srgbClr val="C00000"/>
              </a:solidFill>
            </a:endParaRPr>
          </a:p>
        </p:txBody>
      </p:sp>
      <p:sp>
        <p:nvSpPr>
          <p:cNvPr id="4" name="Segnaposto data 3"/>
          <p:cNvSpPr>
            <a:spLocks noGrp="1"/>
          </p:cNvSpPr>
          <p:nvPr>
            <p:ph type="dt" sz="half" idx="10"/>
          </p:nvPr>
        </p:nvSpPr>
        <p:spPr/>
        <p:txBody>
          <a:bodyPr/>
          <a:lstStyle/>
          <a:p>
            <a:r>
              <a:rPr lang="it-IT" smtClean="0"/>
              <a:t>11/02/2021</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78</a:t>
            </a:fld>
            <a:endParaRPr lang="en-US"/>
          </a:p>
        </p:txBody>
      </p:sp>
      <p:sp>
        <p:nvSpPr>
          <p:cNvPr id="7" name="Segnaposto piè di pagina 6"/>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65420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(not-so) Abstract</a:t>
            </a:r>
            <a:endParaRPr lang="it-IT" b="1">
              <a:solidFill>
                <a:srgbClr val="C00000"/>
              </a:solidFill>
            </a:endParaRPr>
          </a:p>
        </p:txBody>
      </p:sp>
      <p:sp>
        <p:nvSpPr>
          <p:cNvPr id="3" name="Segnaposto contenuto 2"/>
          <p:cNvSpPr>
            <a:spLocks noGrp="1"/>
          </p:cNvSpPr>
          <p:nvPr>
            <p:ph idx="1"/>
          </p:nvPr>
        </p:nvSpPr>
        <p:spPr>
          <a:xfrm>
            <a:off x="838200" y="1575594"/>
            <a:ext cx="10515600" cy="4895850"/>
          </a:xfrm>
        </p:spPr>
        <p:txBody>
          <a:bodyPr>
            <a:normAutofit fontScale="70000" lnSpcReduction="20000"/>
          </a:bodyPr>
          <a:lstStyle/>
          <a:p>
            <a:pPr marL="0" indent="0">
              <a:buNone/>
            </a:pPr>
            <a:r>
              <a:rPr lang="en-US" b="1"/>
              <a:t> </a:t>
            </a:r>
            <a:r>
              <a:rPr lang="en-US"/>
              <a:t>In the past few decades particle physics has made giant leaps by studying matter at the shortest distance scales with detectors built on a few paradigms (track-first-destroy-later, redundancy, cross-verification and calibration) which worked very well, but which today look increasingly misaligned with the progress of information-extraction procedures, as the construction choices of complex apparatus live in hundreds-dimensional parameter spaces which until recently humans have been unable to probe systematically.</a:t>
            </a:r>
          </a:p>
          <a:p>
            <a:pPr marL="0" indent="0">
              <a:buNone/>
            </a:pPr>
            <a:r>
              <a:rPr lang="en-US"/>
              <a:t> </a:t>
            </a:r>
          </a:p>
          <a:p>
            <a:pPr marL="0" indent="0">
              <a:buNone/>
            </a:pPr>
            <a:r>
              <a:rPr lang="en-US"/>
              <a:t>The result of not investigating the full space of solutions to particle detection, pattern recognition, and inference extraction is a huge potential loss in performance. Our saviour may be differentiable programming, </a:t>
            </a:r>
            <a:r>
              <a:rPr lang="en-US"/>
              <a:t>which </a:t>
            </a:r>
            <a:r>
              <a:rPr lang="en-US" smtClean="0"/>
              <a:t>exploits the formulation of </a:t>
            </a:r>
            <a:r>
              <a:rPr lang="en-US"/>
              <a:t>continuous models of all the ingredients of measurements in fundamental physics, as well as, crucially, a carefully constructed objective function. Backpropagation through a differentiable pipeline of all the elements of the problem may allow to probe the design space and realign design and goals of experiments that base their operation on the interaction of radiation with matter, besides finding entirely new ways to solve our detection problems.  </a:t>
            </a:r>
          </a:p>
          <a:p>
            <a:pPr marL="0" indent="0">
              <a:buNone/>
            </a:pPr>
            <a:r>
              <a:rPr lang="en-US"/>
              <a:t/>
            </a:r>
            <a:br>
              <a:rPr lang="en-US"/>
            </a:br>
            <a:r>
              <a:rPr lang="en-US" smtClean="0"/>
              <a:t>In </a:t>
            </a:r>
            <a:r>
              <a:rPr lang="en-US"/>
              <a:t>this seminar I will illustrate how we can set out to create the interfaces to solve our difficult optimization problems, with great prospects for future endeavours in HEP, astro-HEP, nuclear and neutrino physics when these allow for time and resources to carry out such studies.</a:t>
            </a:r>
          </a:p>
          <a:p>
            <a:endParaRPr lang="it-IT"/>
          </a:p>
        </p:txBody>
      </p:sp>
      <p:sp>
        <p:nvSpPr>
          <p:cNvPr id="4" name="Segnaposto data 3"/>
          <p:cNvSpPr>
            <a:spLocks noGrp="1"/>
          </p:cNvSpPr>
          <p:nvPr>
            <p:ph type="dt" sz="half" idx="10"/>
          </p:nvPr>
        </p:nvSpPr>
        <p:spPr/>
        <p:txBody>
          <a:bodyPr/>
          <a:lstStyle/>
          <a:p>
            <a:r>
              <a:rPr lang="it-IT" smtClean="0"/>
              <a:t>11/02/2021</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79</a:t>
            </a:fld>
            <a:endParaRPr lang="en-US"/>
          </a:p>
        </p:txBody>
      </p:sp>
      <p:sp>
        <p:nvSpPr>
          <p:cNvPr id="7" name="Segnaposto piè di pagina 6"/>
          <p:cNvSpPr>
            <a:spLocks noGrp="1"/>
          </p:cNvSpPr>
          <p:nvPr>
            <p:ph type="ftr" sz="quarter" idx="11"/>
          </p:nvPr>
        </p:nvSpPr>
        <p:spPr/>
        <p:txBody>
          <a:bodyPr/>
          <a:lstStyle/>
          <a:p>
            <a:r>
              <a:rPr lang="en-US" smtClean="0"/>
              <a:t>T. Dorigo - Toward the end-to-end optimization of experimental design</a:t>
            </a:r>
            <a:endParaRPr lang="en-US"/>
          </a:p>
        </p:txBody>
      </p:sp>
    </p:spTree>
    <p:extLst>
      <p:ext uri="{BB962C8B-B14F-4D97-AF65-F5344CB8AC3E}">
        <p14:creationId xmlns:p14="http://schemas.microsoft.com/office/powerpoint/2010/main" val="1323816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AI </a:t>
            </a:r>
            <a:r>
              <a:rPr lang="it-IT" b="1" smtClean="0">
                <a:solidFill>
                  <a:srgbClr val="C00000"/>
                </a:solidFill>
              </a:rPr>
              <a:t>History: 5 - </a:t>
            </a:r>
            <a:r>
              <a:rPr lang="it-IT" b="1" dirty="0" smtClean="0">
                <a:solidFill>
                  <a:srgbClr val="C00000"/>
                </a:solidFill>
              </a:rPr>
              <a:t>Machine Learning </a:t>
            </a:r>
            <a:r>
              <a:rPr lang="it-IT" b="1" dirty="0" smtClean="0">
                <a:solidFill>
                  <a:srgbClr val="C00000"/>
                </a:solidFill>
                <a:sym typeface="Wingdings" panose="05000000000000000000" pitchFamily="2" charset="2"/>
              </a:rPr>
              <a:t> AI</a:t>
            </a:r>
            <a:endParaRPr lang="it-IT" b="1" dirty="0">
              <a:solidFill>
                <a:srgbClr val="C00000"/>
              </a:solidFill>
            </a:endParaRPr>
          </a:p>
        </p:txBody>
      </p:sp>
      <p:sp>
        <p:nvSpPr>
          <p:cNvPr id="3" name="Segnaposto contenuto 2"/>
          <p:cNvSpPr>
            <a:spLocks noGrp="1"/>
          </p:cNvSpPr>
          <p:nvPr>
            <p:ph idx="1"/>
          </p:nvPr>
        </p:nvSpPr>
        <p:spPr>
          <a:xfrm>
            <a:off x="323384" y="1817649"/>
            <a:ext cx="11605736" cy="2022071"/>
          </a:xfrm>
        </p:spPr>
        <p:txBody>
          <a:bodyPr>
            <a:normAutofit fontScale="85000" lnSpcReduction="20000"/>
          </a:bodyPr>
          <a:lstStyle/>
          <a:p>
            <a:pPr marL="0" indent="0">
              <a:buNone/>
            </a:pPr>
            <a:r>
              <a:rPr lang="it-IT" dirty="0" smtClean="0"/>
              <a:t>From the 90ies the </a:t>
            </a:r>
            <a:r>
              <a:rPr lang="it-IT" dirty="0" err="1" smtClean="0"/>
              <a:t>path</a:t>
            </a:r>
            <a:r>
              <a:rPr lang="it-IT" dirty="0" smtClean="0"/>
              <a:t> to AI </a:t>
            </a:r>
            <a:r>
              <a:rPr lang="it-IT" dirty="0" err="1" smtClean="0"/>
              <a:t>took</a:t>
            </a:r>
            <a:r>
              <a:rPr lang="it-IT" dirty="0" smtClean="0"/>
              <a:t> a </a:t>
            </a:r>
            <a:r>
              <a:rPr lang="it-IT" err="1" smtClean="0"/>
              <a:t>different</a:t>
            </a:r>
            <a:r>
              <a:rPr lang="it-IT" smtClean="0"/>
              <a:t> direction, </a:t>
            </a:r>
            <a:r>
              <a:rPr lang="it-IT" dirty="0" err="1" smtClean="0"/>
              <a:t>eased</a:t>
            </a:r>
            <a:r>
              <a:rPr lang="it-IT" dirty="0" smtClean="0"/>
              <a:t> by </a:t>
            </a:r>
            <a:r>
              <a:rPr lang="it-IT" dirty="0" err="1" smtClean="0"/>
              <a:t>increases</a:t>
            </a:r>
            <a:r>
              <a:rPr lang="it-IT" dirty="0" smtClean="0"/>
              <a:t> in cheap CPU, with </a:t>
            </a:r>
            <a:r>
              <a:rPr lang="it-IT" dirty="0" err="1" smtClean="0"/>
              <a:t>development</a:t>
            </a:r>
            <a:r>
              <a:rPr lang="it-IT" dirty="0" smtClean="0"/>
              <a:t> of Statistical Learning </a:t>
            </a:r>
            <a:r>
              <a:rPr lang="it-IT" dirty="0" err="1" smtClean="0"/>
              <a:t>techniques</a:t>
            </a:r>
            <a:r>
              <a:rPr lang="it-IT" dirty="0" smtClean="0"/>
              <a:t> (</a:t>
            </a:r>
            <a:r>
              <a:rPr lang="it-IT" i="1" smtClean="0"/>
              <a:t>e.g.,</a:t>
            </a:r>
            <a:r>
              <a:rPr lang="it-IT" smtClean="0"/>
              <a:t> </a:t>
            </a:r>
            <a:r>
              <a:rPr lang="it-IT" dirty="0" err="1" smtClean="0"/>
              <a:t>decision</a:t>
            </a:r>
            <a:r>
              <a:rPr lang="it-IT" dirty="0" smtClean="0"/>
              <a:t> </a:t>
            </a:r>
            <a:r>
              <a:rPr lang="it-IT" dirty="0" err="1" smtClean="0"/>
              <a:t>trees</a:t>
            </a:r>
            <a:r>
              <a:rPr lang="it-IT" dirty="0" smtClean="0"/>
              <a:t>) and </a:t>
            </a:r>
            <a:r>
              <a:rPr lang="it-IT" dirty="0" err="1" smtClean="0"/>
              <a:t>breakthroughs</a:t>
            </a:r>
            <a:r>
              <a:rPr lang="it-IT" dirty="0" smtClean="0"/>
              <a:t> in </a:t>
            </a:r>
            <a:r>
              <a:rPr lang="it-IT" dirty="0" err="1" smtClean="0"/>
              <a:t>neural</a:t>
            </a:r>
            <a:r>
              <a:rPr lang="it-IT" dirty="0" smtClean="0"/>
              <a:t> networks </a:t>
            </a:r>
            <a:r>
              <a:rPr lang="it-IT" dirty="0" err="1" smtClean="0"/>
              <a:t>research</a:t>
            </a:r>
            <a:endParaRPr lang="it-IT" dirty="0" smtClean="0"/>
          </a:p>
          <a:p>
            <a:r>
              <a:rPr lang="en-US" dirty="0" smtClean="0">
                <a:solidFill>
                  <a:srgbClr val="00B050"/>
                </a:solidFill>
              </a:rPr>
              <a:t>[Mitchell 1997] </a:t>
            </a:r>
            <a:r>
              <a:rPr lang="en-US" dirty="0" smtClean="0"/>
              <a:t>provides a succinct deﬁnition of what Machine Learning is: “</a:t>
            </a:r>
            <a:r>
              <a:rPr lang="en-US" i="1" dirty="0" smtClean="0">
                <a:solidFill>
                  <a:srgbClr val="0070C0"/>
                </a:solidFill>
              </a:rPr>
              <a:t>A computer program is said to learn from experience E with respect to some class of tasks T and performance measure P , if its performance at tasks in T , as measured by P , improves with </a:t>
            </a:r>
            <a:r>
              <a:rPr lang="en-US" i="1" smtClean="0">
                <a:solidFill>
                  <a:srgbClr val="0070C0"/>
                </a:solidFill>
              </a:rPr>
              <a:t>experience E</a:t>
            </a:r>
            <a:r>
              <a:rPr lang="en-US" smtClean="0"/>
              <a:t>”</a:t>
            </a:r>
            <a:endParaRPr lang="it-IT" dirty="0"/>
          </a:p>
        </p:txBody>
      </p:sp>
      <p:sp>
        <p:nvSpPr>
          <p:cNvPr id="8" name="CasellaDiTesto 7"/>
          <p:cNvSpPr txBox="1"/>
          <p:nvPr/>
        </p:nvSpPr>
        <p:spPr>
          <a:xfrm>
            <a:off x="8519532" y="6155473"/>
            <a:ext cx="3409588" cy="646331"/>
          </a:xfrm>
          <a:prstGeom prst="rect">
            <a:avLst/>
          </a:prstGeom>
          <a:noFill/>
        </p:spPr>
        <p:txBody>
          <a:bodyPr wrap="none" rtlCol="0">
            <a:spAutoFit/>
          </a:bodyPr>
          <a:lstStyle/>
          <a:p>
            <a:r>
              <a:rPr lang="it-IT" i="1" dirty="0" smtClean="0"/>
              <a:t>1997: </a:t>
            </a:r>
            <a:r>
              <a:rPr lang="it-IT" i="1" dirty="0" err="1" smtClean="0"/>
              <a:t>Deep</a:t>
            </a:r>
            <a:r>
              <a:rPr lang="it-IT" i="1" dirty="0" smtClean="0"/>
              <a:t> Blue </a:t>
            </a:r>
            <a:r>
              <a:rPr lang="it-IT" i="1" dirty="0" err="1" smtClean="0"/>
              <a:t>defeats</a:t>
            </a:r>
            <a:r>
              <a:rPr lang="it-IT" i="1" dirty="0" smtClean="0"/>
              <a:t> the </a:t>
            </a:r>
            <a:r>
              <a:rPr lang="it-IT" i="1" dirty="0" err="1" smtClean="0"/>
              <a:t>chess</a:t>
            </a:r>
            <a:endParaRPr lang="it-IT" i="1" dirty="0" smtClean="0"/>
          </a:p>
          <a:p>
            <a:r>
              <a:rPr lang="it-IT" i="1" dirty="0" smtClean="0"/>
              <a:t>World </a:t>
            </a:r>
            <a:r>
              <a:rPr lang="it-IT" i="1" dirty="0" err="1" smtClean="0"/>
              <a:t>Champion</a:t>
            </a:r>
            <a:r>
              <a:rPr lang="it-IT" i="1" dirty="0" smtClean="0"/>
              <a:t> G. Kasparov</a:t>
            </a:r>
            <a:endParaRPr lang="it-IT" i="1" dirty="0"/>
          </a:p>
        </p:txBody>
      </p:sp>
      <p:pic>
        <p:nvPicPr>
          <p:cNvPr id="7172" name="Picture 4" descr="Deep Blue vs Kasparov – lo scacco matto digita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6146" y="4006441"/>
            <a:ext cx="3813718" cy="2149032"/>
          </a:xfrm>
          <a:prstGeom prst="rect">
            <a:avLst/>
          </a:prstGeom>
          <a:noFill/>
          <a:extLst>
            <a:ext uri="{909E8E84-426E-40DD-AFC4-6F175D3DCCD1}">
              <a14:hiddenFill xmlns:a14="http://schemas.microsoft.com/office/drawing/2010/main">
                <a:solidFill>
                  <a:srgbClr val="FFFFFF"/>
                </a:solidFill>
              </a14:hiddenFill>
            </a:ext>
          </a:extLst>
        </p:spPr>
      </p:pic>
      <p:sp>
        <p:nvSpPr>
          <p:cNvPr id="11" name="Segnaposto contenuto 2"/>
          <p:cNvSpPr txBox="1">
            <a:spLocks/>
          </p:cNvSpPr>
          <p:nvPr/>
        </p:nvSpPr>
        <p:spPr>
          <a:xfrm>
            <a:off x="323384" y="4457699"/>
            <a:ext cx="7205547" cy="20928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t>The </a:t>
            </a:r>
            <a:r>
              <a:rPr lang="en-US" sz="2400" dirty="0" smtClean="0"/>
              <a:t>development of complex </a:t>
            </a:r>
            <a:r>
              <a:rPr lang="en-US" sz="2400" smtClean="0"/>
              <a:t>neural networks, </a:t>
            </a:r>
            <a:r>
              <a:rPr lang="en-US" sz="2400" b="1" smtClean="0"/>
              <a:t>and their adaptation to different problems</a:t>
            </a:r>
            <a:r>
              <a:rPr lang="en-US" sz="2400" smtClean="0"/>
              <a:t>, </a:t>
            </a:r>
            <a:r>
              <a:rPr lang="en-US" sz="2400" dirty="0" smtClean="0"/>
              <a:t>brought many successful applications, </a:t>
            </a:r>
            <a:r>
              <a:rPr lang="en-US" sz="2400" dirty="0" smtClean="0">
                <a:solidFill>
                  <a:srgbClr val="0070C0"/>
                </a:solidFill>
              </a:rPr>
              <a:t>where we may </a:t>
            </a:r>
            <a:r>
              <a:rPr lang="en-US" sz="2400" smtClean="0">
                <a:solidFill>
                  <a:srgbClr val="0070C0"/>
                </a:solidFill>
              </a:rPr>
              <a:t>now arguably identify </a:t>
            </a:r>
            <a:r>
              <a:rPr lang="en-US" sz="2400" dirty="0" smtClean="0">
                <a:solidFill>
                  <a:srgbClr val="0070C0"/>
                </a:solidFill>
              </a:rPr>
              <a:t>artificial intelligence at work</a:t>
            </a:r>
          </a:p>
          <a:p>
            <a:pPr marL="0" indent="0">
              <a:buFont typeface="Arial" panose="020B0604020202020204" pitchFamily="34" charset="0"/>
              <a:buNone/>
            </a:pPr>
            <a:endParaRPr lang="it-IT" sz="2400" dirty="0"/>
          </a:p>
        </p:txBody>
      </p:sp>
      <p:sp>
        <p:nvSpPr>
          <p:cNvPr id="4" name="Segnaposto piè di pagina 3"/>
          <p:cNvSpPr>
            <a:spLocks noGrp="1"/>
          </p:cNvSpPr>
          <p:nvPr>
            <p:ph type="ftr" sz="quarter" idx="11"/>
          </p:nvPr>
        </p:nvSpPr>
        <p:spPr/>
        <p:txBody>
          <a:bodyPr/>
          <a:lstStyle/>
          <a:p>
            <a:r>
              <a:rPr lang="en-US" smtClean="0"/>
              <a:t>T. Dorigo, Differentiable Programming for Fundamental Physics</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8</a:t>
            </a:fld>
            <a:endParaRPr lang="en-US"/>
          </a:p>
        </p:txBody>
      </p:sp>
    </p:spTree>
    <p:extLst>
      <p:ext uri="{BB962C8B-B14F-4D97-AF65-F5344CB8AC3E}">
        <p14:creationId xmlns:p14="http://schemas.microsoft.com/office/powerpoint/2010/main" val="2132971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23072" y="457200"/>
            <a:ext cx="10368705" cy="1143000"/>
          </a:xfrm>
        </p:spPr>
        <p:txBody>
          <a:bodyPr>
            <a:normAutofit fontScale="90000"/>
          </a:bodyPr>
          <a:lstStyle/>
          <a:p>
            <a:r>
              <a:rPr lang="it-IT" b="1" dirty="0" smtClean="0">
                <a:solidFill>
                  <a:srgbClr val="C00000"/>
                </a:solidFill>
              </a:rPr>
              <a:t> </a:t>
            </a:r>
            <a:r>
              <a:rPr lang="it-IT" sz="4900" b="1" dirty="0" smtClean="0">
                <a:solidFill>
                  <a:srgbClr val="C00000"/>
                </a:solidFill>
              </a:rPr>
              <a:t>BTW - Can </a:t>
            </a:r>
            <a:r>
              <a:rPr lang="it-IT" sz="4900" b="1" dirty="0" err="1" smtClean="0">
                <a:solidFill>
                  <a:srgbClr val="C00000"/>
                </a:solidFill>
              </a:rPr>
              <a:t>We</a:t>
            </a:r>
            <a:r>
              <a:rPr lang="it-IT" sz="4900" b="1" dirty="0" smtClean="0">
                <a:solidFill>
                  <a:srgbClr val="C00000"/>
                </a:solidFill>
              </a:rPr>
              <a:t> </a:t>
            </a:r>
            <a:r>
              <a:rPr lang="it-IT" sz="4900" b="1" dirty="0" err="1" smtClean="0">
                <a:solidFill>
                  <a:srgbClr val="C00000"/>
                </a:solidFill>
              </a:rPr>
              <a:t>Agree</a:t>
            </a:r>
            <a:r>
              <a:rPr lang="it-IT" sz="4900" b="1" dirty="0" smtClean="0">
                <a:solidFill>
                  <a:srgbClr val="C00000"/>
                </a:solidFill>
              </a:rPr>
              <a:t> </a:t>
            </a:r>
            <a:r>
              <a:rPr lang="it-IT" sz="4900" b="1" dirty="0">
                <a:solidFill>
                  <a:srgbClr val="C00000"/>
                </a:solidFill>
              </a:rPr>
              <a:t>on </a:t>
            </a:r>
            <a:r>
              <a:rPr lang="it-IT" sz="4900" b="1" dirty="0" err="1" smtClean="0">
                <a:solidFill>
                  <a:srgbClr val="C00000"/>
                </a:solidFill>
              </a:rPr>
              <a:t>What</a:t>
            </a:r>
            <a:r>
              <a:rPr lang="it-IT" sz="4900" b="1" dirty="0" smtClean="0">
                <a:solidFill>
                  <a:srgbClr val="C00000"/>
                </a:solidFill>
              </a:rPr>
              <a:t> </a:t>
            </a:r>
            <a:r>
              <a:rPr lang="it-IT" sz="4900" b="1" dirty="0">
                <a:solidFill>
                  <a:srgbClr val="C00000"/>
                </a:solidFill>
              </a:rPr>
              <a:t>"Learning" </a:t>
            </a:r>
            <a:r>
              <a:rPr lang="it-IT" sz="4900" b="1" dirty="0" err="1" smtClean="0">
                <a:solidFill>
                  <a:srgbClr val="C00000"/>
                </a:solidFill>
              </a:rPr>
              <a:t>Is</a:t>
            </a:r>
            <a:r>
              <a:rPr lang="it-IT" sz="4900" b="1" dirty="0">
                <a:solidFill>
                  <a:srgbClr val="C00000"/>
                </a:solidFill>
              </a:rPr>
              <a:t>?</a:t>
            </a:r>
            <a:endParaRPr lang="en-US" sz="4900" b="1" dirty="0">
              <a:solidFill>
                <a:srgbClr val="C00000"/>
              </a:solidFill>
            </a:endParaRPr>
          </a:p>
        </p:txBody>
      </p:sp>
      <p:sp>
        <p:nvSpPr>
          <p:cNvPr id="3" name="Segnaposto contenuto 2"/>
          <p:cNvSpPr>
            <a:spLocks noGrp="1"/>
          </p:cNvSpPr>
          <p:nvPr>
            <p:ph idx="1"/>
          </p:nvPr>
        </p:nvSpPr>
        <p:spPr>
          <a:xfrm>
            <a:off x="923072" y="1600200"/>
            <a:ext cx="9622264" cy="5141168"/>
          </a:xfrm>
        </p:spPr>
        <p:txBody>
          <a:bodyPr>
            <a:normAutofit fontScale="77500" lnSpcReduction="20000"/>
          </a:bodyPr>
          <a:lstStyle/>
          <a:p>
            <a:pPr marL="0" indent="0">
              <a:lnSpc>
                <a:spcPct val="105000"/>
              </a:lnSpc>
              <a:buNone/>
            </a:pPr>
            <a:r>
              <a:rPr lang="it-IT" smtClean="0"/>
              <a:t>A </a:t>
            </a:r>
            <a:r>
              <a:rPr lang="it-IT" smtClean="0"/>
              <a:t>relevant question</a:t>
            </a:r>
            <a:r>
              <a:rPr lang="it-IT"/>
              <a:t>!</a:t>
            </a:r>
            <a:r>
              <a:rPr lang="it-IT" smtClean="0"/>
              <a:t> Artificial </a:t>
            </a:r>
            <a:r>
              <a:rPr lang="it-IT" dirty="0" smtClean="0"/>
              <a:t>intelligence </a:t>
            </a:r>
            <a:r>
              <a:rPr lang="it-IT" dirty="0" err="1" smtClean="0"/>
              <a:t>requires</a:t>
            </a:r>
            <a:r>
              <a:rPr lang="it-IT" dirty="0" smtClean="0"/>
              <a:t> </a:t>
            </a:r>
            <a:r>
              <a:rPr lang="it-IT" dirty="0" err="1" smtClean="0"/>
              <a:t>machines</a:t>
            </a:r>
            <a:r>
              <a:rPr lang="it-IT" dirty="0" smtClean="0"/>
              <a:t> to </a:t>
            </a:r>
            <a:r>
              <a:rPr lang="it-IT" dirty="0" err="1" smtClean="0"/>
              <a:t>learn</a:t>
            </a:r>
            <a:r>
              <a:rPr lang="it-IT" dirty="0" smtClean="0"/>
              <a:t> new </a:t>
            </a:r>
            <a:r>
              <a:rPr lang="it-IT" dirty="0" err="1" smtClean="0"/>
              <a:t>tricks</a:t>
            </a:r>
            <a:r>
              <a:rPr lang="it-IT" dirty="0" smtClean="0"/>
              <a:t> </a:t>
            </a:r>
            <a:r>
              <a:rPr lang="it-IT" smtClean="0"/>
              <a:t>from </a:t>
            </a:r>
            <a:r>
              <a:rPr lang="it-IT" smtClean="0"/>
              <a:t>experience</a:t>
            </a:r>
            <a:r>
              <a:rPr lang="it-IT" dirty="0"/>
              <a:t>.</a:t>
            </a:r>
            <a:endParaRPr lang="it-IT" dirty="0" smtClean="0"/>
          </a:p>
          <a:p>
            <a:pPr marL="0" indent="0">
              <a:lnSpc>
                <a:spcPct val="105000"/>
              </a:lnSpc>
              <a:buNone/>
            </a:pPr>
            <a:endParaRPr lang="it-IT" dirty="0" smtClean="0"/>
          </a:p>
          <a:p>
            <a:pPr marL="0" indent="0">
              <a:lnSpc>
                <a:spcPct val="105000"/>
              </a:lnSpc>
              <a:buNone/>
            </a:pPr>
            <a:r>
              <a:rPr lang="it-IT" dirty="0" smtClean="0"/>
              <a:t>Some </a:t>
            </a:r>
            <a:r>
              <a:rPr lang="it-IT" b="1" dirty="0" err="1" smtClean="0"/>
              <a:t>definitions</a:t>
            </a:r>
            <a:r>
              <a:rPr lang="it-IT" b="1" dirty="0" smtClean="0"/>
              <a:t> of Learning</a:t>
            </a:r>
            <a:r>
              <a:rPr lang="it-IT" dirty="0" smtClean="0"/>
              <a:t>:</a:t>
            </a:r>
          </a:p>
          <a:p>
            <a:pPr>
              <a:lnSpc>
                <a:spcPct val="105000"/>
              </a:lnSpc>
            </a:pPr>
            <a:r>
              <a:rPr lang="en-US" dirty="0" smtClean="0"/>
              <a:t>the </a:t>
            </a:r>
            <a:r>
              <a:rPr lang="en-US" dirty="0">
                <a:solidFill>
                  <a:srgbClr val="0070C0"/>
                </a:solidFill>
              </a:rPr>
              <a:t>process of acquiring new, or modifying existing, knowledge, behaviors, skills, values, or </a:t>
            </a:r>
            <a:r>
              <a:rPr lang="en-US" dirty="0" smtClean="0">
                <a:solidFill>
                  <a:srgbClr val="0070C0"/>
                </a:solidFill>
              </a:rPr>
              <a:t>preferences</a:t>
            </a:r>
            <a:endParaRPr lang="it-IT" dirty="0">
              <a:solidFill>
                <a:srgbClr val="0070C0"/>
              </a:solidFill>
            </a:endParaRPr>
          </a:p>
          <a:p>
            <a:pPr>
              <a:lnSpc>
                <a:spcPct val="105000"/>
              </a:lnSpc>
            </a:pPr>
            <a:r>
              <a:rPr lang="en-US" dirty="0" smtClean="0"/>
              <a:t>the </a:t>
            </a:r>
            <a:r>
              <a:rPr lang="en-US" dirty="0"/>
              <a:t>acquisition of knowledge or skills through study, experience, or being </a:t>
            </a:r>
            <a:r>
              <a:rPr lang="en-US" dirty="0" smtClean="0"/>
              <a:t>taught.</a:t>
            </a:r>
          </a:p>
          <a:p>
            <a:pPr>
              <a:lnSpc>
                <a:spcPct val="105000"/>
              </a:lnSpc>
            </a:pPr>
            <a:r>
              <a:rPr lang="en-US" dirty="0" smtClean="0"/>
              <a:t>becoming </a:t>
            </a:r>
            <a:r>
              <a:rPr lang="en-US" dirty="0"/>
              <a:t>aware </a:t>
            </a:r>
            <a:r>
              <a:rPr lang="en-US"/>
              <a:t>of </a:t>
            </a:r>
            <a:r>
              <a:rPr lang="en-US" smtClean="0"/>
              <a:t>something, </a:t>
            </a:r>
            <a:r>
              <a:rPr lang="en-US" dirty="0"/>
              <a:t>by information or from observation</a:t>
            </a:r>
            <a:r>
              <a:rPr lang="en-US" dirty="0" smtClean="0"/>
              <a:t>.</a:t>
            </a:r>
          </a:p>
          <a:p>
            <a:pPr>
              <a:lnSpc>
                <a:spcPct val="105000"/>
              </a:lnSpc>
            </a:pPr>
            <a:r>
              <a:rPr lang="it-IT" dirty="0" err="1" smtClean="0"/>
              <a:t>Also</a:t>
            </a:r>
            <a:r>
              <a:rPr lang="it-IT" smtClean="0"/>
              <a:t>, </a:t>
            </a:r>
            <a:r>
              <a:rPr lang="it-IT" smtClean="0"/>
              <a:t>see </a:t>
            </a:r>
            <a:r>
              <a:rPr lang="it-IT" err="1" smtClean="0"/>
              <a:t>Mitchell's</a:t>
            </a:r>
            <a:r>
              <a:rPr lang="it-IT" smtClean="0"/>
              <a:t> 1997 </a:t>
            </a:r>
            <a:r>
              <a:rPr lang="it-IT" smtClean="0"/>
              <a:t>definition in the previous slide</a:t>
            </a:r>
            <a:endParaRPr lang="it-IT"/>
          </a:p>
          <a:p>
            <a:pPr marL="0" indent="0">
              <a:lnSpc>
                <a:spcPct val="105000"/>
              </a:lnSpc>
              <a:buNone/>
            </a:pPr>
            <a:endParaRPr lang="it-IT" dirty="0" smtClean="0"/>
          </a:p>
          <a:p>
            <a:pPr marL="0" indent="0">
              <a:lnSpc>
                <a:spcPct val="105000"/>
              </a:lnSpc>
              <a:buNone/>
            </a:pPr>
            <a:r>
              <a:rPr lang="it-IT" dirty="0" smtClean="0"/>
              <a:t>In general: </a:t>
            </a:r>
            <a:r>
              <a:rPr lang="it-IT" dirty="0" err="1" smtClean="0">
                <a:solidFill>
                  <a:srgbClr val="FF0000"/>
                </a:solidFill>
              </a:rPr>
              <a:t>learning</a:t>
            </a:r>
            <a:r>
              <a:rPr lang="it-IT" dirty="0" smtClean="0">
                <a:solidFill>
                  <a:srgbClr val="FF0000"/>
                </a:solidFill>
              </a:rPr>
              <a:t> </a:t>
            </a:r>
            <a:r>
              <a:rPr lang="it-IT" dirty="0" err="1" smtClean="0">
                <a:solidFill>
                  <a:srgbClr val="FF0000"/>
                </a:solidFill>
              </a:rPr>
              <a:t>involves</a:t>
            </a:r>
            <a:r>
              <a:rPr lang="it-IT" dirty="0" smtClean="0">
                <a:solidFill>
                  <a:srgbClr val="FF0000"/>
                </a:solidFill>
              </a:rPr>
              <a:t> </a:t>
            </a:r>
            <a:r>
              <a:rPr lang="it-IT" b="1" dirty="0" err="1" smtClean="0">
                <a:solidFill>
                  <a:srgbClr val="FF0000"/>
                </a:solidFill>
              </a:rPr>
              <a:t>adapting</a:t>
            </a:r>
            <a:r>
              <a:rPr lang="it-IT" b="1" dirty="0" smtClean="0">
                <a:solidFill>
                  <a:srgbClr val="FF0000"/>
                </a:solidFill>
              </a:rPr>
              <a:t> </a:t>
            </a:r>
            <a:r>
              <a:rPr lang="it-IT" b="1" dirty="0" err="1" smtClean="0">
                <a:solidFill>
                  <a:srgbClr val="FF0000"/>
                </a:solidFill>
              </a:rPr>
              <a:t>our</a:t>
            </a:r>
            <a:r>
              <a:rPr lang="it-IT" b="1" dirty="0" smtClean="0">
                <a:solidFill>
                  <a:srgbClr val="FF0000"/>
                </a:solidFill>
              </a:rPr>
              <a:t> </a:t>
            </a:r>
            <a:r>
              <a:rPr lang="it-IT" b="1" dirty="0" err="1" smtClean="0">
                <a:solidFill>
                  <a:srgbClr val="FF0000"/>
                </a:solidFill>
              </a:rPr>
              <a:t>response</a:t>
            </a:r>
            <a:r>
              <a:rPr lang="it-IT" b="1" dirty="0" smtClean="0">
                <a:solidFill>
                  <a:srgbClr val="FF0000"/>
                </a:solidFill>
              </a:rPr>
              <a:t> </a:t>
            </a:r>
            <a:r>
              <a:rPr lang="it-IT" dirty="0" smtClean="0">
                <a:solidFill>
                  <a:srgbClr val="FF0000"/>
                </a:solidFill>
              </a:rPr>
              <a:t>to </a:t>
            </a:r>
            <a:r>
              <a:rPr lang="it-IT" dirty="0" err="1" smtClean="0">
                <a:solidFill>
                  <a:srgbClr val="FF0000"/>
                </a:solidFill>
              </a:rPr>
              <a:t>stimuli</a:t>
            </a:r>
            <a:r>
              <a:rPr lang="it-IT" dirty="0" smtClean="0">
                <a:solidFill>
                  <a:srgbClr val="FF0000"/>
                </a:solidFill>
              </a:rPr>
              <a:t> via a </a:t>
            </a:r>
            <a:r>
              <a:rPr lang="it-IT" dirty="0" err="1" smtClean="0">
                <a:solidFill>
                  <a:srgbClr val="FF0000"/>
                </a:solidFill>
              </a:rPr>
              <a:t>continuous</a:t>
            </a:r>
            <a:r>
              <a:rPr lang="it-IT" dirty="0" smtClean="0">
                <a:solidFill>
                  <a:srgbClr val="FF0000"/>
                </a:solidFill>
              </a:rPr>
              <a:t> </a:t>
            </a:r>
            <a:r>
              <a:rPr lang="it-IT" dirty="0" err="1" smtClean="0">
                <a:solidFill>
                  <a:srgbClr val="FF0000"/>
                </a:solidFill>
              </a:rPr>
              <a:t>inference</a:t>
            </a:r>
            <a:r>
              <a:rPr lang="it-IT" dirty="0" smtClean="0"/>
              <a:t>. The </a:t>
            </a:r>
            <a:r>
              <a:rPr lang="it-IT" dirty="0" err="1" smtClean="0"/>
              <a:t>inference</a:t>
            </a:r>
            <a:r>
              <a:rPr lang="it-IT" dirty="0" smtClean="0"/>
              <a:t> </a:t>
            </a:r>
            <a:r>
              <a:rPr lang="it-IT" dirty="0" err="1" smtClean="0"/>
              <a:t>is</a:t>
            </a:r>
            <a:r>
              <a:rPr lang="it-IT" dirty="0" smtClean="0"/>
              <a:t> </a:t>
            </a:r>
            <a:r>
              <a:rPr lang="it-IT" dirty="0" err="1" smtClean="0"/>
              <a:t>done</a:t>
            </a:r>
            <a:r>
              <a:rPr lang="it-IT" dirty="0" smtClean="0"/>
              <a:t> by </a:t>
            </a:r>
            <a:r>
              <a:rPr lang="it-IT" dirty="0" err="1" smtClean="0"/>
              <a:t>comparing</a:t>
            </a:r>
            <a:r>
              <a:rPr lang="it-IT" dirty="0" smtClean="0"/>
              <a:t> new data to data </a:t>
            </a:r>
            <a:r>
              <a:rPr lang="it-IT" dirty="0" err="1" smtClean="0"/>
              <a:t>already</a:t>
            </a:r>
            <a:r>
              <a:rPr lang="it-IT" dirty="0" smtClean="0"/>
              <a:t> </a:t>
            </a:r>
            <a:r>
              <a:rPr lang="it-IT" dirty="0" err="1" smtClean="0"/>
              <a:t>processed</a:t>
            </a:r>
            <a:r>
              <a:rPr lang="it-IT" dirty="0" smtClean="0"/>
              <a:t>. How </a:t>
            </a:r>
            <a:r>
              <a:rPr lang="it-IT" dirty="0" err="1" smtClean="0"/>
              <a:t>is</a:t>
            </a:r>
            <a:r>
              <a:rPr lang="it-IT" dirty="0" smtClean="0"/>
              <a:t> </a:t>
            </a:r>
            <a:r>
              <a:rPr lang="it-IT" dirty="0" err="1" smtClean="0"/>
              <a:t>that</a:t>
            </a:r>
            <a:r>
              <a:rPr lang="it-IT" dirty="0" smtClean="0"/>
              <a:t> </a:t>
            </a:r>
            <a:r>
              <a:rPr lang="it-IT" dirty="0" err="1" smtClean="0"/>
              <a:t>done</a:t>
            </a:r>
            <a:r>
              <a:rPr lang="it-IT" dirty="0" smtClean="0"/>
              <a:t>? </a:t>
            </a:r>
            <a:r>
              <a:rPr lang="it-IT" b="1" dirty="0" smtClean="0"/>
              <a:t>By the use </a:t>
            </a:r>
            <a:r>
              <a:rPr lang="it-IT" b="1" smtClean="0"/>
              <a:t>of the mechanism called analogy</a:t>
            </a:r>
            <a:r>
              <a:rPr lang="it-IT" dirty="0" smtClean="0"/>
              <a:t>.</a:t>
            </a:r>
            <a:endParaRPr lang="en-US" dirty="0"/>
          </a:p>
        </p:txBody>
      </p:sp>
      <p:sp>
        <p:nvSpPr>
          <p:cNvPr id="5" name="Segnaposto numero diapositiva 4"/>
          <p:cNvSpPr>
            <a:spLocks noGrp="1"/>
          </p:cNvSpPr>
          <p:nvPr>
            <p:ph type="sldNum" sz="quarter" idx="12"/>
          </p:nvPr>
        </p:nvSpPr>
        <p:spPr/>
        <p:txBody>
          <a:bodyPr/>
          <a:lstStyle/>
          <a:p>
            <a:fld id="{C6657B89-A023-4184-86DD-540BD0318D04}" type="slidenum">
              <a:rPr lang="en-US" smtClean="0"/>
              <a:t>9</a:t>
            </a:fld>
            <a:endParaRPr lang="en-US"/>
          </a:p>
        </p:txBody>
      </p:sp>
    </p:spTree>
    <p:extLst>
      <p:ext uri="{BB962C8B-B14F-4D97-AF65-F5344CB8AC3E}">
        <p14:creationId xmlns:p14="http://schemas.microsoft.com/office/powerpoint/2010/main" val="411614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10533</TotalTime>
  <Words>9273</Words>
  <Application>Microsoft Office PowerPoint</Application>
  <PresentationFormat>Widescreen</PresentationFormat>
  <Paragraphs>834</Paragraphs>
  <Slides>79</Slides>
  <Notes>0</Notes>
  <HiddenSlides>0</HiddenSlides>
  <MMClips>1</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79</vt:i4>
      </vt:variant>
    </vt:vector>
  </HeadingPairs>
  <TitlesOfParts>
    <vt:vector size="86" baseType="lpstr">
      <vt:lpstr>Arial</vt:lpstr>
      <vt:lpstr>Calibri</vt:lpstr>
      <vt:lpstr>Calibri Light</vt:lpstr>
      <vt:lpstr>Cambria Math</vt:lpstr>
      <vt:lpstr>Times New Roman</vt:lpstr>
      <vt:lpstr>Wingdings</vt:lpstr>
      <vt:lpstr>Office Theme</vt:lpstr>
      <vt:lpstr>Toward the End-to-end Optimization of Experimental Design</vt:lpstr>
      <vt:lpstr>Warm-ups</vt:lpstr>
      <vt:lpstr>A Five-Slide History of AI : 1 – the Origins</vt:lpstr>
      <vt:lpstr>AI History: 2 – Before the Birth</vt:lpstr>
      <vt:lpstr>AI History: 3 – The Modern Origins</vt:lpstr>
      <vt:lpstr>AI History: 4 – Summers …</vt:lpstr>
      <vt:lpstr>AI History: 4 – ... and Winters</vt:lpstr>
      <vt:lpstr>AI History: 5 - Machine Learning  AI</vt:lpstr>
      <vt:lpstr> BTW - Can We Agree on What "Learning" Is?</vt:lpstr>
      <vt:lpstr>Analogies: The Heart of Thinking</vt:lpstr>
      <vt:lpstr>Classification and the Scientific Method</vt:lpstr>
      <vt:lpstr>High-Energy Physics and AI</vt:lpstr>
      <vt:lpstr>What is Deep Learning?</vt:lpstr>
      <vt:lpstr>AI directions in fundamental physics</vt:lpstr>
      <vt:lpstr>Cooking up good summaries</vt:lpstr>
      <vt:lpstr>The inverse problem:       * simulation-based inference</vt:lpstr>
      <vt:lpstr>The rise of deep learning in HEP</vt:lpstr>
      <vt:lpstr>New ways to detect particles: boosted jets *</vt:lpstr>
      <vt:lpstr>Incorporation of Nuisances in Classification *</vt:lpstr>
      <vt:lpstr>End of the introduction!</vt:lpstr>
      <vt:lpstr>Foreword/1 </vt:lpstr>
      <vt:lpstr>Foreword/2 </vt:lpstr>
      <vt:lpstr>Foreword/3 </vt:lpstr>
      <vt:lpstr>The Status Quo</vt:lpstr>
      <vt:lpstr>Optimal for what?</vt:lpstr>
      <vt:lpstr>Recipe for a perfect dinner</vt:lpstr>
      <vt:lpstr>Recipe for a perfect trigger</vt:lpstr>
      <vt:lpstr>Recipe for a perfect detector</vt:lpstr>
      <vt:lpstr>Makeshift surrogates of objectives</vt:lpstr>
      <vt:lpstr>The design space is large – no, larger   *</vt:lpstr>
      <vt:lpstr>Speaking of calorimeters…</vt:lpstr>
      <vt:lpstr>One further note on calorimetry</vt:lpstr>
      <vt:lpstr>A hybrid calorimeter?</vt:lpstr>
      <vt:lpstr>Muon energy measurement in a calorimeter?</vt:lpstr>
      <vt:lpstr>Results of Regression with CNNs</vt:lpstr>
      <vt:lpstr>Results of Regression with CNNs</vt:lpstr>
      <vt:lpstr>How large are the gains of a full optimization?</vt:lpstr>
      <vt:lpstr>One example of geometry optimization: MUonE</vt:lpstr>
      <vt:lpstr>MUonE optimization</vt:lpstr>
      <vt:lpstr>MUonE optimization</vt:lpstr>
      <vt:lpstr>Computer science to the rescue</vt:lpstr>
      <vt:lpstr>When technology exists, and is not used...</vt:lpstr>
      <vt:lpstr>Automatic Differentiation</vt:lpstr>
      <vt:lpstr>INFERNO</vt:lpstr>
      <vt:lpstr>A study of muon shielding in SHIP</vt:lpstr>
      <vt:lpstr>Realigning design choices and ultimate goals</vt:lpstr>
      <vt:lpstr>And for the time being...</vt:lpstr>
      <vt:lpstr>And for the time being...</vt:lpstr>
      <vt:lpstr>Preliminary results – a breathing pipeline! *</vt:lpstr>
      <vt:lpstr>Presentazione standard di PowerPoint</vt:lpstr>
      <vt:lpstr>The strategy of MODE</vt:lpstr>
      <vt:lpstr>Status and next steps</vt:lpstr>
      <vt:lpstr>NPNI article</vt:lpstr>
      <vt:lpstr>MODE and You</vt:lpstr>
      <vt:lpstr>THANK YOU FOR YOUR ATTENTION!</vt:lpstr>
      <vt:lpstr>Four-slide description of a differentiable model for design optimization - 1</vt:lpstr>
      <vt:lpstr>Four-slide description of a differentiable model for design optimization - 2</vt:lpstr>
      <vt:lpstr>Four-slide description of a differentiable model for design optimization - 3</vt:lpstr>
      <vt:lpstr>Four-slide description of a differentiable model for design optimization - 4</vt:lpstr>
      <vt:lpstr>References</vt:lpstr>
      <vt:lpstr>References / cont’d</vt:lpstr>
      <vt:lpstr>References / cont’d</vt:lpstr>
      <vt:lpstr>References / cont’d</vt:lpstr>
      <vt:lpstr>References / cont’d</vt:lpstr>
      <vt:lpstr>References / cont’d</vt:lpstr>
      <vt:lpstr>References / cont’d</vt:lpstr>
      <vt:lpstr>References / cont’d</vt:lpstr>
      <vt:lpstr>What is Intelligence ?</vt:lpstr>
      <vt:lpstr>What is Artificial Intelligence ?</vt:lpstr>
      <vt:lpstr>A Digression: Statistical vs Machine Learning</vt:lpstr>
      <vt:lpstr>Looking deeper into the best solution</vt:lpstr>
      <vt:lpstr>Tracking Particles in Dense Environments</vt:lpstr>
      <vt:lpstr>Object condensation</vt:lpstr>
      <vt:lpstr>Object condensation / 2 –  Example on image data</vt:lpstr>
      <vt:lpstr>OC 3 - Application to  particle reconstruction</vt:lpstr>
      <vt:lpstr>How good is that, BTW?</vt:lpstr>
      <vt:lpstr>Speaking of systematic uncertainties,</vt:lpstr>
      <vt:lpstr>Realigning our design choices to future AI</vt:lpstr>
      <vt:lpstr>(not-so) Abstract</vt:lpstr>
    </vt:vector>
  </TitlesOfParts>
  <Company>INFN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Dorigo</dc:creator>
  <cp:lastModifiedBy>Dorigo</cp:lastModifiedBy>
  <cp:revision>142</cp:revision>
  <dcterms:created xsi:type="dcterms:W3CDTF">2020-08-26T08:10:34Z</dcterms:created>
  <dcterms:modified xsi:type="dcterms:W3CDTF">2021-11-02T09:35:23Z</dcterms:modified>
</cp:coreProperties>
</file>