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74" r:id="rId3"/>
    <p:sldId id="259" r:id="rId4"/>
    <p:sldId id="258" r:id="rId5"/>
    <p:sldId id="260" r:id="rId6"/>
    <p:sldId id="273" r:id="rId7"/>
    <p:sldId id="261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65" r:id="rId16"/>
    <p:sldId id="272" r:id="rId17"/>
    <p:sldId id="275" r:id="rId18"/>
  </p:sldIdLst>
  <p:sldSz cx="9144000" cy="6858000" type="screen4x3"/>
  <p:notesSz cx="7559675" cy="1069181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D7DCE-719A-484D-B69C-46BBF9735996}" type="datetimeFigureOut">
              <a:rPr lang="sk-SK" smtClean="0"/>
              <a:t>3. 6. 2016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585C6-EBE8-484C-8691-48E5BEC358A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0918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Obrázok 36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Obrázok 37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sk-SK" sz="4400">
                <a:solidFill>
                  <a:srgbClr val="000000"/>
                </a:solidFill>
                <a:latin typeface="Calibri"/>
              </a:rPr>
              <a:t>Click to edit the title text formatUpravte štýly predlohy textu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8B8B8B"/>
                </a:solidFill>
                <a:latin typeface="Calibri"/>
              </a:rPr>
              <a:t>5/30/16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5BB83FC7-6700-495D-AC42-BD4378363760}" type="slidenum">
              <a:rPr lang="en-US" sz="1200">
                <a:solidFill>
                  <a:srgbClr val="8B8B8B"/>
                </a:solidFill>
                <a:latin typeface="Calibri"/>
              </a:rPr>
              <a:t>‹#›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sk-SK" sz="3200"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sk-SK" sz="2400"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sk-SK" sz="2000"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sk-SK" sz="2000"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sk-SK" sz="2000"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sk-SK" sz="2000"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sk-SK" sz="2000">
                <a:latin typeface="Calibri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-emi.eu/" TargetMode="External"/><Relationship Id="rId2" Type="http://schemas.openxmlformats.org/officeDocument/2006/relationships/hyperlink" Target="http://arc-emi.grid.upjs.sk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f.gov/news/special_reports/cyber/middleware.js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683640" y="112464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sk-SK" sz="4400" b="1" dirty="0" err="1">
                <a:solidFill>
                  <a:srgbClr val="376092"/>
                </a:solidFill>
                <a:latin typeface="Calibri"/>
              </a:rPr>
              <a:t>Distributed</a:t>
            </a:r>
            <a:r>
              <a:rPr lang="sk-SK" sz="4400" b="1">
                <a:solidFill>
                  <a:srgbClr val="376092"/>
                </a:solidFill>
                <a:latin typeface="Calibri"/>
              </a:rPr>
              <a:t> computing at P. J. Safarik University</a:t>
            </a:r>
            <a:endParaRPr/>
          </a:p>
        </p:txBody>
      </p:sp>
      <p:sp>
        <p:nvSpPr>
          <p:cNvPr id="40" name="TextShape 2"/>
          <p:cNvSpPr txBox="1"/>
          <p:nvPr/>
        </p:nvSpPr>
        <p:spPr>
          <a:xfrm>
            <a:off x="1371600" y="3069000"/>
            <a:ext cx="6400440" cy="316831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400" dirty="0" smtClean="0">
                <a:solidFill>
                  <a:srgbClr val="8B8B8B"/>
                </a:solidFill>
                <a:latin typeface="Calibri"/>
              </a:rPr>
              <a:t>Jozef Černák</a:t>
            </a:r>
            <a:endParaRPr lang="en-US" sz="2400" dirty="0" smtClean="0"/>
          </a:p>
          <a:p>
            <a:pPr algn="ctr">
              <a:lnSpc>
                <a:spcPct val="100000"/>
              </a:lnSpc>
            </a:pPr>
            <a:r>
              <a:rPr lang="en-US" sz="2400" dirty="0" smtClean="0">
                <a:solidFill>
                  <a:srgbClr val="8B8B8B"/>
                </a:solidFill>
                <a:latin typeface="Calibri"/>
              </a:rPr>
              <a:t>Department of Nuclear and Sub-Nuclear Physics</a:t>
            </a:r>
            <a:endParaRPr lang="en-US" sz="2400" dirty="0" smtClean="0"/>
          </a:p>
          <a:p>
            <a:pPr algn="ctr">
              <a:lnSpc>
                <a:spcPct val="100000"/>
              </a:lnSpc>
            </a:pPr>
            <a:r>
              <a:rPr lang="en-US" sz="2400" dirty="0" smtClean="0">
                <a:solidFill>
                  <a:srgbClr val="8B8B8B"/>
                </a:solidFill>
                <a:latin typeface="Calibri"/>
              </a:rPr>
              <a:t>Institute of </a:t>
            </a:r>
            <a:r>
              <a:rPr lang="en-US" sz="2400" dirty="0" err="1" smtClean="0">
                <a:solidFill>
                  <a:srgbClr val="8B8B8B"/>
                </a:solidFill>
                <a:latin typeface="Calibri"/>
              </a:rPr>
              <a:t>Ph</a:t>
            </a:r>
            <a:r>
              <a:rPr lang="sk-SK" sz="2400" dirty="0" smtClean="0">
                <a:solidFill>
                  <a:srgbClr val="8B8B8B"/>
                </a:solidFill>
                <a:latin typeface="Calibri"/>
              </a:rPr>
              <a:t>y</a:t>
            </a:r>
            <a:r>
              <a:rPr lang="en-US" sz="2400" dirty="0" err="1" smtClean="0">
                <a:solidFill>
                  <a:srgbClr val="8B8B8B"/>
                </a:solidFill>
                <a:latin typeface="Calibri"/>
              </a:rPr>
              <a:t>sics</a:t>
            </a:r>
            <a:endParaRPr lang="en-US" sz="2400" dirty="0" smtClean="0"/>
          </a:p>
          <a:p>
            <a:pPr algn="ctr">
              <a:lnSpc>
                <a:spcPct val="100000"/>
              </a:lnSpc>
            </a:pPr>
            <a:r>
              <a:rPr lang="en-US" sz="2400" dirty="0" smtClean="0">
                <a:solidFill>
                  <a:srgbClr val="8B8B8B"/>
                </a:solidFill>
                <a:latin typeface="Calibri"/>
              </a:rPr>
              <a:t>University of P. J. </a:t>
            </a:r>
            <a:r>
              <a:rPr lang="en-US" sz="2400" dirty="0" err="1" smtClean="0">
                <a:solidFill>
                  <a:srgbClr val="8B8B8B"/>
                </a:solidFill>
                <a:latin typeface="Calibri"/>
              </a:rPr>
              <a:t>Safarik</a:t>
            </a:r>
            <a:r>
              <a:rPr lang="en-US" sz="2400" dirty="0" smtClean="0">
                <a:solidFill>
                  <a:srgbClr val="8B8B8B"/>
                </a:solidFill>
                <a:latin typeface="Calibri"/>
              </a:rPr>
              <a:t> in Kosice</a:t>
            </a:r>
            <a:endParaRPr lang="en-US" sz="2400" dirty="0" smtClean="0"/>
          </a:p>
          <a:p>
            <a:pPr algn="ctr">
              <a:lnSpc>
                <a:spcPct val="100000"/>
              </a:lnSpc>
            </a:pPr>
            <a:r>
              <a:rPr lang="en-US" sz="2400" dirty="0" smtClean="0">
                <a:solidFill>
                  <a:srgbClr val="8B8B8B"/>
                </a:solidFill>
                <a:latin typeface="Calibri"/>
              </a:rPr>
              <a:t>Kosice</a:t>
            </a:r>
            <a:endParaRPr lang="en-US" sz="2400" dirty="0" smtClean="0"/>
          </a:p>
          <a:p>
            <a:pPr algn="ctr">
              <a:lnSpc>
                <a:spcPct val="100000"/>
              </a:lnSpc>
            </a:pPr>
            <a:r>
              <a:rPr lang="en-US" sz="2400" dirty="0" smtClean="0">
                <a:solidFill>
                  <a:srgbClr val="8B8B8B"/>
                </a:solidFill>
                <a:latin typeface="Calibri"/>
              </a:rPr>
              <a:t>Slovakia</a:t>
            </a:r>
            <a:endParaRPr lang="en-US" sz="2400" dirty="0" smtClean="0"/>
          </a:p>
          <a:p>
            <a:pPr algn="ctr">
              <a:lnSpc>
                <a:spcPct val="100000"/>
              </a:lnSpc>
            </a:pPr>
            <a:r>
              <a:rPr lang="en-US" sz="2400" dirty="0" smtClean="0">
                <a:solidFill>
                  <a:srgbClr val="8B8B8B"/>
                </a:solidFill>
                <a:latin typeface="Calibri"/>
              </a:rPr>
              <a:t>e-mail: jozef.cernak@upjs.sk  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lvl="0"/>
            <a:fld id="{AD2491DD-5525-45BC-BB20-340FC9BB0F63}" type="slidenum">
              <a:t>10</a:t>
            </a:fld>
            <a:endParaRPr lang="en-US"/>
          </a:p>
        </p:txBody>
      </p:sp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683568" y="476672"/>
            <a:ext cx="7772040" cy="1080120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>
                <a:solidFill>
                  <a:srgbClr val="0070C0"/>
                </a:solidFill>
              </a:rPr>
              <a:t>3D surface </a:t>
            </a:r>
            <a:r>
              <a:rPr lang="en-US" dirty="0" smtClean="0">
                <a:solidFill>
                  <a:srgbClr val="0070C0"/>
                </a:solidFill>
              </a:rPr>
              <a:t>reconstruction (student project)-Method </a:t>
            </a:r>
            <a:r>
              <a:rPr lang="en-US" dirty="0">
                <a:solidFill>
                  <a:srgbClr val="0070C0"/>
                </a:solidFill>
              </a:rPr>
              <a:t>and Data</a:t>
            </a:r>
          </a:p>
        </p:txBody>
      </p:sp>
      <p:sp>
        <p:nvSpPr>
          <p:cNvPr id="3" name="Zástupný symbol textu 2"/>
          <p:cNvSpPr txBox="1">
            <a:spLocks noGrp="1"/>
          </p:cNvSpPr>
          <p:nvPr>
            <p:ph type="body" idx="4294967295"/>
          </p:nvPr>
        </p:nvSpPr>
        <p:spPr>
          <a:xfrm>
            <a:off x="323528" y="1556792"/>
            <a:ext cx="8229240" cy="397728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9pPr>
          </a:lstStyle>
          <a:p>
            <a:pPr lvl="0"/>
            <a:r>
              <a:rPr lang="en-US" dirty="0"/>
              <a:t>Terrestrial laser scanning method LIDAR was applied to scan a relief of the cave.</a:t>
            </a:r>
          </a:p>
          <a:p>
            <a:pPr lvl="0"/>
            <a:r>
              <a:rPr lang="en-US" dirty="0"/>
              <a:t>LIDAR scanners produce output data sets of points </a:t>
            </a:r>
            <a:r>
              <a:rPr lang="en-US" dirty="0" err="1"/>
              <a:t>z,y,z</a:t>
            </a:r>
            <a:r>
              <a:rPr lang="en-US" dirty="0"/>
              <a:t> (+color).</a:t>
            </a:r>
          </a:p>
          <a:p>
            <a:pPr lvl="0"/>
            <a:r>
              <a:rPr lang="en-US" dirty="0"/>
              <a:t>Many  positions of LIDAR scanner are needed to minimize shadow volumes (next slide).</a:t>
            </a:r>
          </a:p>
          <a:p>
            <a:pPr lvl="0"/>
            <a:r>
              <a:rPr lang="en-US" dirty="0"/>
              <a:t>A few formats exist to store data.</a:t>
            </a:r>
          </a:p>
        </p:txBody>
      </p:sp>
    </p:spTree>
    <p:extLst>
      <p:ext uri="{BB962C8B-B14F-4D97-AF65-F5344CB8AC3E}">
        <p14:creationId xmlns:p14="http://schemas.microsoft.com/office/powerpoint/2010/main" val="216078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lvl="0"/>
            <a:fld id="{51C2D863-058B-4460-A28A-CDA5A4F57CBE}" type="slidenum">
              <a:t>11</a:t>
            </a:fld>
            <a:endParaRPr lang="en-US"/>
          </a:p>
        </p:txBody>
      </p:sp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>
                <a:solidFill>
                  <a:srgbClr val="0070C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LIDAR scanning of closed spaces-principle</a:t>
            </a:r>
          </a:p>
        </p:txBody>
      </p:sp>
      <p:pic>
        <p:nvPicPr>
          <p:cNvPr id="3" name="Zástupný symbol obrázka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24768" y="1692365"/>
            <a:ext cx="5242126" cy="2538222"/>
          </a:xfrm>
        </p:spPr>
      </p:pic>
      <p:sp>
        <p:nvSpPr>
          <p:cNvPr id="4" name="BlokTextu 3"/>
          <p:cNvSpPr txBox="1"/>
          <p:nvPr/>
        </p:nvSpPr>
        <p:spPr>
          <a:xfrm>
            <a:off x="128661" y="4401066"/>
            <a:ext cx="8497515" cy="132267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9pPr>
          </a:lstStyle>
          <a:p>
            <a:pPr lvl="0" rtl="0" hangingPunct="0">
              <a:buSzPct val="45000"/>
              <a:buFont typeface="StarSymbol"/>
              <a:buChar char="●"/>
              <a:tabLst/>
            </a:pPr>
            <a:r>
              <a:rPr lang="en-US"/>
              <a:t>.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248832" y="4401066"/>
            <a:ext cx="8658831" cy="1164604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/>
          <a:lstStyle/>
          <a:p>
            <a:pPr hangingPunct="0"/>
            <a:r>
              <a:rPr lang="en-US" sz="2500" dirty="0">
                <a:latin typeface="Liberation Sans" pitchFamily="18"/>
                <a:ea typeface="WenQuanYi Micro Hei" pitchFamily="2"/>
                <a:cs typeface="Lohit Hindi" pitchFamily="2"/>
              </a:rPr>
              <a:t>Several positions of LIDAR scanner are needed to avoid shadow </a:t>
            </a:r>
            <a:endParaRPr lang="en-US" sz="2500" dirty="0" smtClean="0">
              <a:latin typeface="Liberation Sans" pitchFamily="18"/>
              <a:ea typeface="WenQuanYi Micro Hei" pitchFamily="2"/>
              <a:cs typeface="Lohit Hindi" pitchFamily="2"/>
            </a:endParaRPr>
          </a:p>
          <a:p>
            <a:pPr hangingPunct="0"/>
            <a:r>
              <a:rPr lang="en-US" sz="2500" dirty="0" smtClean="0">
                <a:latin typeface="Liberation Sans" pitchFamily="18"/>
                <a:ea typeface="WenQuanYi Micro Hei" pitchFamily="2"/>
                <a:cs typeface="Lohit Hindi" pitchFamily="2"/>
              </a:rPr>
              <a:t>volumes</a:t>
            </a:r>
            <a:r>
              <a:rPr lang="en-US" sz="2500" dirty="0">
                <a:latin typeface="Liberation Sans" pitchFamily="18"/>
                <a:ea typeface="WenQuanYi Micro Hei" pitchFamily="2"/>
                <a:cs typeface="Lohit Hindi" pitchFamily="2"/>
              </a:rPr>
              <a:t>. This approach increase  data redundancy</a:t>
            </a:r>
          </a:p>
        </p:txBody>
      </p:sp>
    </p:spTree>
    <p:extLst>
      <p:ext uri="{BB962C8B-B14F-4D97-AF65-F5344CB8AC3E}">
        <p14:creationId xmlns:p14="http://schemas.microsoft.com/office/powerpoint/2010/main" val="390609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lvl="0"/>
            <a:fld id="{BA19CE9E-539C-4991-BC49-32CAC2DF58A4}" type="slidenum">
              <a:t>12</a:t>
            </a:fld>
            <a:endParaRPr lang="en-US"/>
          </a:p>
        </p:txBody>
      </p:sp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457171" y="273352"/>
            <a:ext cx="8228763" cy="887986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>
                <a:solidFill>
                  <a:srgbClr val="0070C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DATA-processing</a:t>
            </a:r>
          </a:p>
        </p:txBody>
      </p:sp>
      <p:sp>
        <p:nvSpPr>
          <p:cNvPr id="3" name="Zástupný symbol textu 2"/>
          <p:cNvSpPr txBox="1">
            <a:spLocks noGrp="1"/>
          </p:cNvSpPr>
          <p:nvPr>
            <p:ph type="body" idx="4294967295"/>
          </p:nvPr>
        </p:nvSpPr>
        <p:spPr/>
        <p:txBody>
          <a:bodyPr>
            <a:normAutofit fontScale="85000" lnSpcReduction="10000"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9pPr>
          </a:lstStyle>
          <a:p>
            <a:pPr lvl="0"/>
            <a:r>
              <a:rPr lang="en-US"/>
              <a:t>input data – a set of points (x,y,z) for each position of LIDAR scanner</a:t>
            </a:r>
          </a:p>
          <a:p>
            <a:pPr lvl="0"/>
            <a:r>
              <a:rPr lang="en-US"/>
              <a:t>data processing is realized in a simple chain of several steps:</a:t>
            </a:r>
          </a:p>
          <a:p>
            <a:pPr lvl="1" rtl="0" hangingPunct="0"/>
            <a:r>
              <a:rPr lang="en-US"/>
              <a:t>reduction of redundant   point,</a:t>
            </a:r>
          </a:p>
          <a:p>
            <a:pPr lvl="1" rtl="0" hangingPunct="0"/>
            <a:r>
              <a:rPr lang="en-US"/>
              <a:t>surface reconstruction  from a cloud of points to triangular surfaces, Poisson method of surface reconstruction.</a:t>
            </a:r>
          </a:p>
          <a:p>
            <a:pPr lvl="0"/>
            <a:r>
              <a:rPr lang="en-US"/>
              <a:t>Big data sets (MB/GB), time consuming operations (several hours or days)</a:t>
            </a:r>
          </a:p>
        </p:txBody>
      </p:sp>
    </p:spTree>
    <p:extLst>
      <p:ext uri="{BB962C8B-B14F-4D97-AF65-F5344CB8AC3E}">
        <p14:creationId xmlns:p14="http://schemas.microsoft.com/office/powerpoint/2010/main" val="56055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lvl="0"/>
            <a:fld id="{7514FAD4-FEF7-4756-8DDC-D746A0B705B3}" type="slidenum">
              <a:t>13</a:t>
            </a:fld>
            <a:endParaRPr lang="en-US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61543" y="1289033"/>
            <a:ext cx="6966969" cy="45176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BlokTextu 2"/>
          <p:cNvSpPr txBox="1"/>
          <p:nvPr/>
        </p:nvSpPr>
        <p:spPr>
          <a:xfrm>
            <a:off x="971600" y="269116"/>
            <a:ext cx="6552576" cy="803727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/>
          <a:lstStyle/>
          <a:p>
            <a:pPr hangingPunct="0"/>
            <a:r>
              <a:rPr lang="en-US" sz="2500" dirty="0">
                <a:latin typeface="Liberation Sans" pitchFamily="18"/>
                <a:ea typeface="WenQuanYi Micro Hei" pitchFamily="2"/>
                <a:cs typeface="Lohit Hindi" pitchFamily="2"/>
              </a:rPr>
              <a:t>cloud of points - an input for the surface </a:t>
            </a:r>
            <a:endParaRPr lang="en-US" sz="2500" dirty="0" smtClean="0">
              <a:latin typeface="Liberation Sans" pitchFamily="18"/>
              <a:ea typeface="WenQuanYi Micro Hei" pitchFamily="2"/>
              <a:cs typeface="Lohit Hindi" pitchFamily="2"/>
            </a:endParaRPr>
          </a:p>
          <a:p>
            <a:pPr hangingPunct="0"/>
            <a:r>
              <a:rPr lang="en-US" sz="2500" dirty="0" smtClean="0">
                <a:latin typeface="Liberation Sans" pitchFamily="18"/>
                <a:ea typeface="WenQuanYi Micro Hei" pitchFamily="2"/>
                <a:cs typeface="Lohit Hindi" pitchFamily="2"/>
              </a:rPr>
              <a:t>reconstruction</a:t>
            </a:r>
            <a:endParaRPr lang="en-US" sz="2500" dirty="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7011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5. June 2015</a:t>
            </a:r>
            <a:endParaRPr lang="en-US"/>
          </a:p>
        </p:txBody>
      </p:sp>
      <p:sp>
        <p:nvSpPr>
          <p:cNvPr id="5" name="Zástupný symbol päty 2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Nordugrid 2015, 2-6. June, Bern, Switzerland</a:t>
            </a:r>
            <a:endParaRPr lang="en-US"/>
          </a:p>
        </p:txBody>
      </p:sp>
      <p:sp>
        <p:nvSpPr>
          <p:cNvPr id="6" name="Zástupný symbol čísla snímky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lvl="0"/>
            <a:fld id="{E9F27E77-660B-4D44-BD99-DA4E2D23A1ED}" type="slidenum">
              <a:t>14</a:t>
            </a:fld>
            <a:endParaRPr lang="en-US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2502" y="2276872"/>
            <a:ext cx="9143107" cy="37596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BlokTextu 2"/>
          <p:cNvSpPr txBox="1"/>
          <p:nvPr/>
        </p:nvSpPr>
        <p:spPr>
          <a:xfrm>
            <a:off x="165888" y="165905"/>
            <a:ext cx="8875008" cy="1606911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/>
          <a:lstStyle/>
          <a:p>
            <a:pPr hangingPunct="0"/>
            <a:r>
              <a:rPr lang="en-US" sz="2500" dirty="0">
                <a:latin typeface="Liberation Sans" pitchFamily="18"/>
                <a:ea typeface="WenQuanYi Micro Hei" pitchFamily="2"/>
                <a:cs typeface="Lohit Hindi" pitchFamily="2"/>
              </a:rPr>
              <a:t>The output of surface reconstruction in </a:t>
            </a:r>
            <a:r>
              <a:rPr lang="en-US" sz="2500" dirty="0" err="1">
                <a:latin typeface="Liberation Sans" pitchFamily="18"/>
                <a:ea typeface="WenQuanYi Micro Hei" pitchFamily="2"/>
                <a:cs typeface="Lohit Hindi" pitchFamily="2"/>
              </a:rPr>
              <a:t>Meslab</a:t>
            </a:r>
            <a:r>
              <a:rPr lang="en-US" sz="2500" dirty="0">
                <a:latin typeface="Liberation Sans" pitchFamily="18"/>
                <a:ea typeface="WenQuanYi Micro Hei" pitchFamily="2"/>
                <a:cs typeface="Lohit Hindi" pitchFamily="2"/>
              </a:rPr>
              <a:t> when  a command:</a:t>
            </a:r>
          </a:p>
          <a:p>
            <a:pPr hangingPunct="0"/>
            <a:r>
              <a:rPr lang="en-US" dirty="0" err="1">
                <a:latin typeface="Liberation Sans" pitchFamily="18"/>
                <a:ea typeface="WenQuanYi Micro Hei" pitchFamily="2"/>
                <a:cs typeface="Lohit Hindi" pitchFamily="2"/>
              </a:rPr>
              <a:t>meshlabserver</a:t>
            </a:r>
            <a:r>
              <a:rPr lang="en-US" dirty="0">
                <a:latin typeface="Liberation Sans" pitchFamily="18"/>
                <a:ea typeface="WenQuanYi Micro Hei" pitchFamily="2"/>
                <a:cs typeface="Lohit Hindi" pitchFamily="2"/>
              </a:rPr>
              <a:t> -i domica_10x10.ptxDomica001.ptx -o domica001.ply -s </a:t>
            </a:r>
            <a:r>
              <a:rPr lang="en-US" dirty="0" err="1">
                <a:latin typeface="Liberation Sans" pitchFamily="18"/>
                <a:ea typeface="WenQuanYi Micro Hei" pitchFamily="2"/>
                <a:cs typeface="Lohit Hindi" pitchFamily="2"/>
              </a:rPr>
              <a:t>poisson.mlx</a:t>
            </a:r>
            <a:r>
              <a:rPr lang="en-US" sz="2200" dirty="0">
                <a:latin typeface="Liberation Sans" pitchFamily="18"/>
                <a:ea typeface="WenQuanYi Micro Hei" pitchFamily="2"/>
                <a:cs typeface="Lohit Hindi" pitchFamily="2"/>
              </a:rPr>
              <a:t> </a:t>
            </a:r>
            <a:r>
              <a:rPr lang="en-US" sz="2500" dirty="0">
                <a:latin typeface="Liberation Sans" pitchFamily="18"/>
                <a:ea typeface="WenQuanYi Micro Hei" pitchFamily="2"/>
                <a:cs typeface="Lohit Hindi" pitchFamily="2"/>
              </a:rPr>
              <a:t> </a:t>
            </a:r>
          </a:p>
          <a:p>
            <a:pPr hangingPunct="0"/>
            <a:r>
              <a:rPr lang="en-US" sz="2500" dirty="0" smtClean="0">
                <a:latin typeface="Liberation Sans" pitchFamily="18"/>
                <a:ea typeface="WenQuanYi Micro Hei" pitchFamily="2"/>
                <a:cs typeface="Lohit Hindi" pitchFamily="2"/>
              </a:rPr>
              <a:t> </a:t>
            </a:r>
            <a:r>
              <a:rPr lang="en-US" sz="2500" dirty="0">
                <a:latin typeface="Liberation Sans" pitchFamily="18"/>
                <a:ea typeface="WenQuanYi Micro Hei" pitchFamily="2"/>
                <a:cs typeface="Lohit Hindi" pitchFamily="2"/>
              </a:rPr>
              <a:t>to perform a surface reconstruction.</a:t>
            </a:r>
          </a:p>
        </p:txBody>
      </p:sp>
    </p:spTree>
    <p:extLst>
      <p:ext uri="{BB962C8B-B14F-4D97-AF65-F5344CB8AC3E}">
        <p14:creationId xmlns:p14="http://schemas.microsoft.com/office/powerpoint/2010/main" val="170852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r>
              <a:rPr lang="en-US" dirty="0" smtClean="0"/>
              <a:t>We have identified two areas which could be interested for us:</a:t>
            </a:r>
          </a:p>
          <a:p>
            <a:endParaRPr lang="en-US" dirty="0" smtClean="0"/>
          </a:p>
          <a:p>
            <a:r>
              <a:rPr lang="en-US" dirty="0" smtClean="0"/>
              <a:t>Linguistic, applying  methods used at studies of natural language  to solve advanced information search tasks</a:t>
            </a:r>
          </a:p>
          <a:p>
            <a:endParaRPr lang="en-US" dirty="0" smtClean="0"/>
          </a:p>
          <a:p>
            <a:r>
              <a:rPr lang="en-US" dirty="0" smtClean="0"/>
              <a:t>Flexibility, re-programmability of systems, increase of the intelligence of computational systems by applying principles of AI</a:t>
            </a:r>
          </a:p>
          <a:p>
            <a:endParaRPr lang="en-US" dirty="0" smtClean="0"/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040" cy="1037832"/>
          </a:xfrm>
        </p:spPr>
        <p:txBody>
          <a:bodyPr/>
          <a:lstStyle/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Thinking where to go</a:t>
            </a:r>
            <a:endParaRPr lang="sk-SK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294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040" cy="864096"/>
          </a:xfrm>
        </p:spPr>
        <p:txBody>
          <a:bodyPr/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Conclusions</a:t>
            </a:r>
            <a:endParaRPr lang="sk-SK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/>
          </p:nvPr>
        </p:nvSpPr>
        <p:spPr>
          <a:xfrm>
            <a:off x="467544" y="1916832"/>
            <a:ext cx="8229240" cy="3977280"/>
          </a:xfrm>
        </p:spPr>
        <p:txBody>
          <a:bodyPr/>
          <a:lstStyle/>
          <a:p>
            <a:r>
              <a:rPr lang="en-US" sz="2000" dirty="0" smtClean="0"/>
              <a:t>Knowledge of grid computing principles were very useful for my scientific work. </a:t>
            </a:r>
          </a:p>
          <a:p>
            <a:endParaRPr lang="en-US" sz="2000" dirty="0" smtClean="0"/>
          </a:p>
          <a:p>
            <a:r>
              <a:rPr lang="en-US" sz="2000" dirty="0" smtClean="0"/>
              <a:t>I got in hands  a very powerful tool which  speeded up data </a:t>
            </a:r>
            <a:r>
              <a:rPr lang="en-US" sz="2000" smtClean="0"/>
              <a:t>processing </a:t>
            </a:r>
          </a:p>
          <a:p>
            <a:endParaRPr lang="en-US" sz="2000" dirty="0" smtClean="0"/>
          </a:p>
          <a:p>
            <a:r>
              <a:rPr lang="en-US" sz="2000" dirty="0" smtClean="0"/>
              <a:t>New possibilities occurred for data analyses  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2322750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259632" y="1196752"/>
            <a:ext cx="67687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Image processing (tracking position of many </a:t>
            </a:r>
          </a:p>
          <a:p>
            <a:r>
              <a:rPr lang="en-US" sz="2000" dirty="0" err="1"/>
              <a:t>microparticles</a:t>
            </a:r>
            <a:r>
              <a:rPr lang="en-US" sz="2000" dirty="0"/>
              <a:t> in thin fluid layers)</a:t>
            </a:r>
          </a:p>
          <a:p>
            <a:endParaRPr lang="en-US" sz="2000" dirty="0"/>
          </a:p>
          <a:p>
            <a:r>
              <a:rPr lang="en-US" dirty="0"/>
              <a:t>Phys. Rev. E 70, 031504 (2004)</a:t>
            </a:r>
          </a:p>
          <a:p>
            <a:endParaRPr lang="en-US" dirty="0"/>
          </a:p>
          <a:p>
            <a:r>
              <a:rPr lang="en-US" dirty="0"/>
              <a:t>Phys. Rev. E 78, 061401 (2008)</a:t>
            </a:r>
          </a:p>
          <a:p>
            <a:endParaRPr lang="en-US" dirty="0"/>
          </a:p>
          <a:p>
            <a:r>
              <a:rPr lang="en-US" dirty="0"/>
              <a:t>Computer simulations of avalanche </a:t>
            </a:r>
          </a:p>
          <a:p>
            <a:r>
              <a:rPr lang="en-US" dirty="0"/>
              <a:t>phenomena</a:t>
            </a:r>
          </a:p>
          <a:p>
            <a:endParaRPr lang="en-US" dirty="0"/>
          </a:p>
          <a:p>
            <a:r>
              <a:rPr lang="en-US" dirty="0"/>
              <a:t>Phys. Rev. E 82, 061116 (2010)</a:t>
            </a:r>
          </a:p>
          <a:p>
            <a:endParaRPr lang="en-US" dirty="0"/>
          </a:p>
          <a:p>
            <a:r>
              <a:rPr lang="en-US" dirty="0"/>
              <a:t>Phys. Rev. E 73, 066125 (2006)</a:t>
            </a:r>
          </a:p>
        </p:txBody>
      </p:sp>
    </p:spTree>
    <p:extLst>
      <p:ext uri="{BB962C8B-B14F-4D97-AF65-F5344CB8AC3E}">
        <p14:creationId xmlns:p14="http://schemas.microsoft.com/office/powerpoint/2010/main" val="1618679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textu 8"/>
          <p:cNvSpPr>
            <a:spLocks noGrp="1"/>
          </p:cNvSpPr>
          <p:nvPr>
            <p:ph type="body"/>
          </p:nvPr>
        </p:nvSpPr>
        <p:spPr>
          <a:xfrm>
            <a:off x="457200" y="980728"/>
            <a:ext cx="4015800" cy="4601072"/>
          </a:xfrm>
        </p:spPr>
        <p:txBody>
          <a:bodyPr/>
          <a:lstStyle/>
          <a:p>
            <a:r>
              <a:rPr lang="en-US" sz="2000" b="1" dirty="0"/>
              <a:t>Institute of Physics </a:t>
            </a:r>
            <a:r>
              <a:rPr lang="en-US" sz="2000" b="1" dirty="0" smtClean="0"/>
              <a:t> and Institute of Applied Informatics</a:t>
            </a:r>
          </a:p>
          <a:p>
            <a:endParaRPr lang="en-US" dirty="0"/>
          </a:p>
          <a:p>
            <a:r>
              <a:rPr lang="sk-SK" dirty="0"/>
              <a:t>Marek </a:t>
            </a:r>
            <a:r>
              <a:rPr lang="sk-SK" dirty="0" err="1"/>
              <a:t>Kocan</a:t>
            </a:r>
            <a:r>
              <a:rPr lang="sk-SK" dirty="0" smtClean="0"/>
              <a:t>,</a:t>
            </a:r>
            <a:endParaRPr lang="en-US" dirty="0" smtClean="0"/>
          </a:p>
          <a:p>
            <a:endParaRPr lang="sk-SK" dirty="0"/>
          </a:p>
          <a:p>
            <a:r>
              <a:rPr lang="sk-SK" dirty="0"/>
              <a:t>Alexander </a:t>
            </a:r>
            <a:r>
              <a:rPr lang="sk-SK" dirty="0" err="1"/>
              <a:t>Dirner</a:t>
            </a:r>
            <a:r>
              <a:rPr lang="sk-SK" dirty="0"/>
              <a:t>,</a:t>
            </a:r>
          </a:p>
          <a:p>
            <a:endParaRPr lang="sk-SK" dirty="0"/>
          </a:p>
          <a:p>
            <a:r>
              <a:rPr lang="sk-SK" dirty="0"/>
              <a:t>Eva </a:t>
            </a:r>
            <a:r>
              <a:rPr lang="sk-SK" dirty="0" err="1"/>
              <a:t>Cernakova</a:t>
            </a:r>
            <a:r>
              <a:rPr lang="sk-SK" dirty="0"/>
              <a:t>,</a:t>
            </a:r>
          </a:p>
          <a:p>
            <a:endParaRPr lang="sk-SK" dirty="0"/>
          </a:p>
          <a:p>
            <a:r>
              <a:rPr lang="sk-SK" dirty="0" err="1"/>
              <a:t>Lukas</a:t>
            </a:r>
            <a:r>
              <a:rPr lang="sk-SK" dirty="0"/>
              <a:t> </a:t>
            </a:r>
            <a:r>
              <a:rPr lang="sk-SK" dirty="0" err="1"/>
              <a:t>Tropp</a:t>
            </a:r>
            <a:r>
              <a:rPr lang="sk-SK" dirty="0"/>
              <a:t> (</a:t>
            </a:r>
            <a:r>
              <a:rPr lang="sk-SK" dirty="0" err="1"/>
              <a:t>student</a:t>
            </a:r>
            <a:r>
              <a:rPr lang="sk-SK" dirty="0"/>
              <a:t>)</a:t>
            </a:r>
          </a:p>
          <a:p>
            <a:endParaRPr lang="sk-SK" dirty="0"/>
          </a:p>
        </p:txBody>
      </p:sp>
      <p:sp>
        <p:nvSpPr>
          <p:cNvPr id="10" name="Zástupný symbol textu 9"/>
          <p:cNvSpPr>
            <a:spLocks noGrp="1"/>
          </p:cNvSpPr>
          <p:nvPr>
            <p:ph type="body"/>
          </p:nvPr>
        </p:nvSpPr>
        <p:spPr>
          <a:xfrm>
            <a:off x="4644008" y="980728"/>
            <a:ext cx="4015800" cy="4625352"/>
          </a:xfrm>
        </p:spPr>
        <p:txBody>
          <a:bodyPr/>
          <a:lstStyle/>
          <a:p>
            <a:r>
              <a:rPr lang="en-US" sz="2000" b="1" dirty="0" smtClean="0"/>
              <a:t>Institute</a:t>
            </a:r>
            <a:r>
              <a:rPr lang="sk-SK" sz="2000" b="1" dirty="0" smtClean="0"/>
              <a:t> </a:t>
            </a:r>
            <a:r>
              <a:rPr lang="sk-SK" sz="2000" b="1" dirty="0" err="1"/>
              <a:t>of</a:t>
            </a:r>
            <a:r>
              <a:rPr lang="sk-SK" sz="2000" b="1" dirty="0"/>
              <a:t> </a:t>
            </a:r>
            <a:r>
              <a:rPr lang="en-US" sz="2000" b="1" dirty="0" smtClean="0"/>
              <a:t> </a:t>
            </a:r>
            <a:r>
              <a:rPr lang="sk-SK" sz="2000" b="1" dirty="0" err="1" smtClean="0"/>
              <a:t>geographic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b="1" dirty="0" smtClean="0"/>
          </a:p>
          <a:p>
            <a:endParaRPr lang="en-US" dirty="0"/>
          </a:p>
          <a:p>
            <a:r>
              <a:rPr lang="sk-SK" dirty="0"/>
              <a:t>Jaroslav Hofierka,</a:t>
            </a:r>
          </a:p>
          <a:p>
            <a:endParaRPr lang="sk-SK" dirty="0"/>
          </a:p>
          <a:p>
            <a:r>
              <a:rPr lang="sk-SK" dirty="0"/>
              <a:t>Ján </a:t>
            </a:r>
            <a:r>
              <a:rPr lang="sk-SK" dirty="0" err="1"/>
              <a:t>Kaňuk</a:t>
            </a:r>
            <a:r>
              <a:rPr lang="sk-SK" dirty="0"/>
              <a:t>,</a:t>
            </a:r>
          </a:p>
          <a:p>
            <a:endParaRPr lang="sk-SK" dirty="0"/>
          </a:p>
          <a:p>
            <a:r>
              <a:rPr lang="sk-SK" dirty="0"/>
              <a:t>Michal </a:t>
            </a:r>
            <a:r>
              <a:rPr lang="sk-SK" dirty="0" err="1"/>
              <a:t>Gallay</a:t>
            </a:r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72040" cy="648072"/>
          </a:xfrm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11622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73824"/>
            <a:ext cx="8229600" cy="944629"/>
          </a:xfrm>
        </p:spPr>
        <p:txBody>
          <a:bodyPr/>
          <a:lstStyle/>
          <a:p>
            <a:pPr algn="ctr"/>
            <a:r>
              <a:rPr lang="sk-SK" sz="2400" b="1" dirty="0" smtClean="0">
                <a:solidFill>
                  <a:schemeClr val="accent1">
                    <a:lumMod val="75000"/>
                  </a:schemeClr>
                </a:solidFill>
              </a:rPr>
              <a:t>UPJS in </a:t>
            </a:r>
            <a:r>
              <a:rPr lang="sk-SK" sz="2400" b="1" dirty="0" err="1" smtClean="0">
                <a:solidFill>
                  <a:schemeClr val="accent1">
                    <a:lumMod val="75000"/>
                  </a:schemeClr>
                </a:solidFill>
              </a:rPr>
              <a:t>NorduGrid</a:t>
            </a:r>
            <a:r>
              <a:rPr lang="sk-SK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k-SK" sz="2400" b="1" dirty="0" err="1" smtClean="0">
                <a:solidFill>
                  <a:schemeClr val="accent1">
                    <a:lumMod val="75000"/>
                  </a:schemeClr>
                </a:solidFill>
              </a:rPr>
              <a:t>Collaboration</a:t>
            </a:r>
            <a:endParaRPr lang="sk-SK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sk-SK" sz="2400" dirty="0" smtClean="0"/>
              <a:t>-</a:t>
            </a:r>
            <a:r>
              <a:rPr lang="en-US" sz="2400" b="1" dirty="0" smtClean="0"/>
              <a:t>2003,</a:t>
            </a:r>
            <a:r>
              <a:rPr lang="en-US" sz="2400" dirty="0" smtClean="0"/>
              <a:t> </a:t>
            </a:r>
            <a:r>
              <a:rPr lang="sk-SK" sz="2400" dirty="0" err="1" smtClean="0"/>
              <a:t>initial</a:t>
            </a:r>
            <a:r>
              <a:rPr lang="sk-SK" sz="2400" dirty="0" smtClean="0"/>
              <a:t> </a:t>
            </a:r>
            <a:r>
              <a:rPr lang="en-US" sz="2400" dirty="0" smtClean="0"/>
              <a:t>motivation was to apply grid computing to study  avalanche phenomena</a:t>
            </a:r>
            <a:r>
              <a:rPr lang="sk-SK" sz="2400" dirty="0" smtClean="0"/>
              <a:t> (</a:t>
            </a:r>
            <a:r>
              <a:rPr lang="sk-SK" sz="2400" dirty="0" err="1" smtClean="0"/>
              <a:t>statistical</a:t>
            </a:r>
            <a:r>
              <a:rPr lang="sk-SK" sz="2400" dirty="0" smtClean="0"/>
              <a:t> </a:t>
            </a:r>
            <a:r>
              <a:rPr lang="sk-SK" sz="2400" dirty="0" err="1" smtClean="0"/>
              <a:t>physics</a:t>
            </a:r>
            <a:r>
              <a:rPr lang="sk-SK" sz="2400" dirty="0" smtClean="0"/>
              <a:t>)</a:t>
            </a:r>
            <a:endParaRPr lang="en-US" sz="2400" dirty="0" smtClean="0"/>
          </a:p>
          <a:p>
            <a:r>
              <a:rPr lang="sk-SK" sz="2400" dirty="0" smtClean="0"/>
              <a:t>-</a:t>
            </a:r>
            <a:r>
              <a:rPr lang="en-US" sz="2400" b="1" dirty="0" smtClean="0"/>
              <a:t>2006-2016</a:t>
            </a:r>
            <a:r>
              <a:rPr lang="en-US" sz="2400" dirty="0" smtClean="0"/>
              <a:t> UPJS team </a:t>
            </a:r>
            <a:r>
              <a:rPr lang="sk-SK" sz="2400" dirty="0" err="1" smtClean="0"/>
              <a:t>was</a:t>
            </a:r>
            <a:r>
              <a:rPr lang="en-US" sz="2400" dirty="0" smtClean="0"/>
              <a:t> responsible for </a:t>
            </a:r>
          </a:p>
          <a:p>
            <a:pPr lvl="1"/>
            <a:r>
              <a:rPr lang="en-US" sz="2400" dirty="0" smtClean="0"/>
              <a:t>operation of </a:t>
            </a:r>
            <a:r>
              <a:rPr lang="en-US" sz="2400" dirty="0" err="1" smtClean="0"/>
              <a:t>testbed</a:t>
            </a:r>
            <a:r>
              <a:rPr lang="en-US" sz="2400" dirty="0"/>
              <a:t> </a:t>
            </a:r>
            <a:r>
              <a:rPr lang="en-US" sz="2400" dirty="0">
                <a:hlinkClick r:id="rId2"/>
              </a:rPr>
              <a:t>http://arc-emi.grid.upjs.sk</a:t>
            </a:r>
            <a:r>
              <a:rPr lang="en-US" sz="2400" dirty="0" smtClean="0">
                <a:hlinkClick r:id="rId2"/>
              </a:rPr>
              <a:t>/</a:t>
            </a:r>
            <a:r>
              <a:rPr lang="en-US" sz="2400" dirty="0" smtClean="0"/>
              <a:t> , </a:t>
            </a:r>
          </a:p>
          <a:p>
            <a:pPr lvl="1"/>
            <a:r>
              <a:rPr lang="en-US" sz="2400" dirty="0" smtClean="0"/>
              <a:t>software testing  as well as quality assurance process</a:t>
            </a:r>
            <a:r>
              <a:rPr lang="sk-SK" sz="2400" dirty="0" smtClean="0"/>
              <a:t>es</a:t>
            </a:r>
            <a:r>
              <a:rPr lang="en-US" sz="2400" dirty="0" smtClean="0"/>
              <a:t>, </a:t>
            </a:r>
          </a:p>
          <a:p>
            <a:pPr lvl="1"/>
            <a:r>
              <a:rPr lang="en-US" sz="2400" dirty="0" smtClean="0"/>
              <a:t>development and operation of supporting services, for example ”</a:t>
            </a:r>
            <a:r>
              <a:rPr lang="en-US" sz="2400" dirty="0" err="1" smtClean="0"/>
              <a:t>InstantCA</a:t>
            </a:r>
            <a:r>
              <a:rPr lang="en-US" sz="2400" dirty="0" smtClean="0"/>
              <a:t>”  </a:t>
            </a:r>
          </a:p>
          <a:p>
            <a:pPr lvl="1"/>
            <a:r>
              <a:rPr lang="en-US" sz="2400" dirty="0"/>
              <a:t>o</a:t>
            </a:r>
            <a:r>
              <a:rPr lang="en-US" sz="2400" dirty="0" smtClean="0"/>
              <a:t>peration of EGI site. </a:t>
            </a:r>
          </a:p>
          <a:p>
            <a:r>
              <a:rPr lang="en-US" sz="2400" dirty="0" smtClean="0"/>
              <a:t>Projects: </a:t>
            </a:r>
          </a:p>
          <a:p>
            <a:pPr lvl="1"/>
            <a:r>
              <a:rPr lang="en-US" sz="2400" b="1" dirty="0" smtClean="0"/>
              <a:t>FP6 </a:t>
            </a:r>
            <a:r>
              <a:rPr lang="en-US" sz="2400" b="1" dirty="0" err="1" smtClean="0"/>
              <a:t>KnowARC</a:t>
            </a:r>
            <a:r>
              <a:rPr lang="sk-SK" sz="2400" b="1" dirty="0" smtClean="0"/>
              <a:t> </a:t>
            </a:r>
            <a:r>
              <a:rPr lang="sk-SK" sz="2400" dirty="0" smtClean="0"/>
              <a:t>(</a:t>
            </a:r>
            <a:r>
              <a:rPr lang="sk-SK" sz="2400" dirty="0" err="1" smtClean="0"/>
              <a:t>interational</a:t>
            </a:r>
            <a:r>
              <a:rPr lang="sk-SK" sz="2400" dirty="0" smtClean="0"/>
              <a:t>)</a:t>
            </a:r>
            <a:r>
              <a:rPr lang="en-US" sz="2400" dirty="0" smtClean="0"/>
              <a:t>, </a:t>
            </a:r>
          </a:p>
          <a:p>
            <a:pPr lvl="1"/>
            <a:r>
              <a:rPr lang="en-US" sz="2400" b="1" dirty="0" smtClean="0"/>
              <a:t>FP7 EMI</a:t>
            </a:r>
            <a:r>
              <a:rPr lang="en-US" sz="2400" dirty="0" smtClean="0"/>
              <a:t>, </a:t>
            </a:r>
            <a:r>
              <a:rPr lang="en-US" sz="2400" dirty="0">
                <a:hlinkClick r:id="rId3"/>
              </a:rPr>
              <a:t>http://www.eu-emi.eu</a:t>
            </a:r>
            <a:r>
              <a:rPr lang="en-US" sz="2400" dirty="0" smtClean="0">
                <a:hlinkClick r:id="rId3"/>
              </a:rPr>
              <a:t>/</a:t>
            </a:r>
            <a:r>
              <a:rPr lang="en-US" sz="2400" dirty="0" smtClean="0"/>
              <a:t> </a:t>
            </a:r>
            <a:r>
              <a:rPr lang="sk-SK" sz="2400" dirty="0" smtClean="0"/>
              <a:t>(</a:t>
            </a:r>
            <a:r>
              <a:rPr lang="sk-SK" sz="2400" dirty="0" err="1" smtClean="0"/>
              <a:t>international</a:t>
            </a:r>
            <a:r>
              <a:rPr lang="sk-SK" sz="2400" dirty="0" smtClean="0"/>
              <a:t>)</a:t>
            </a:r>
            <a:endParaRPr lang="en-US" sz="2400" dirty="0" smtClean="0"/>
          </a:p>
          <a:p>
            <a:pPr lvl="1"/>
            <a:r>
              <a:rPr lang="en-US" sz="2400" b="1" dirty="0" smtClean="0"/>
              <a:t>UVP TECHNICOM</a:t>
            </a:r>
            <a:r>
              <a:rPr lang="sk-SK" sz="2400" b="1" dirty="0" smtClean="0"/>
              <a:t> </a:t>
            </a:r>
            <a:r>
              <a:rPr lang="sk-SK" sz="2400" dirty="0" smtClean="0"/>
              <a:t>(</a:t>
            </a:r>
            <a:r>
              <a:rPr lang="sk-SK" sz="2400" dirty="0" err="1" smtClean="0"/>
              <a:t>national</a:t>
            </a:r>
            <a:r>
              <a:rPr lang="sk-SK" sz="2400" dirty="0" smtClean="0"/>
              <a:t>)</a:t>
            </a:r>
            <a:r>
              <a:rPr lang="en-US" sz="2400" dirty="0" smtClean="0"/>
              <a:t>.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5170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258513"/>
            <a:ext cx="5713200" cy="4140000"/>
          </a:xfrm>
          <a:prstGeom prst="rect">
            <a:avLst/>
          </a:prstGeom>
        </p:spPr>
      </p:pic>
      <p:sp>
        <p:nvSpPr>
          <p:cNvPr id="2" name="BlokTextu 1"/>
          <p:cNvSpPr txBox="1"/>
          <p:nvPr/>
        </p:nvSpPr>
        <p:spPr>
          <a:xfrm>
            <a:off x="1115616" y="461863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2003</a:t>
            </a:r>
            <a:r>
              <a:rPr lang="en-US" sz="2400" dirty="0" smtClean="0"/>
              <a:t>-Globus Toolkit, The first Slovakian Grid was built in Kosice</a:t>
            </a:r>
            <a:endParaRPr lang="sk-SK" sz="2400" dirty="0"/>
          </a:p>
        </p:txBody>
      </p:sp>
      <p:sp>
        <p:nvSpPr>
          <p:cNvPr id="3" name="BlokTextu 2"/>
          <p:cNvSpPr txBox="1"/>
          <p:nvPr/>
        </p:nvSpPr>
        <p:spPr>
          <a:xfrm>
            <a:off x="1331640" y="5877272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2003"/>
            </a:pPr>
            <a:r>
              <a:rPr lang="en-US" dirty="0" smtClean="0"/>
              <a:t> Strong ambition to be part of  the US grid infrastructure NMI</a:t>
            </a:r>
          </a:p>
          <a:p>
            <a:r>
              <a:rPr lang="sk-SK" dirty="0">
                <a:hlinkClick r:id="rId3"/>
              </a:rPr>
              <a:t>http://www.nsf.gov/news/special_reports/cyber/middleware.jsp</a:t>
            </a:r>
            <a:endParaRPr lang="en-US" dirty="0" smtClean="0"/>
          </a:p>
          <a:p>
            <a:r>
              <a:rPr lang="en-US" dirty="0" smtClean="0"/>
              <a:t>2004  We began to be a part of </a:t>
            </a:r>
            <a:r>
              <a:rPr lang="en-US" dirty="0" err="1" smtClean="0"/>
              <a:t>Nordugrid</a:t>
            </a:r>
            <a:r>
              <a:rPr lang="en-US" dirty="0" smtClean="0"/>
              <a:t> (1PC </a:t>
            </a:r>
            <a:r>
              <a:rPr lang="en-US" dirty="0" smtClean="0">
                <a:sym typeface="Wingdings" pitchFamily="2" charset="2"/>
              </a:rPr>
              <a:t> </a:t>
            </a:r>
            <a:r>
              <a:rPr lang="en-US" dirty="0" smtClean="0"/>
              <a:t>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2717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7591248" cy="568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772040" cy="504056"/>
          </a:xfrm>
        </p:spPr>
        <p:txBody>
          <a:bodyPr/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Aggregation phenomena</a:t>
            </a:r>
            <a:endParaRPr lang="sk-SK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13" y="908720"/>
            <a:ext cx="4803162" cy="31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94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06070"/>
            <a:ext cx="8722419" cy="50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07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427" y="919408"/>
            <a:ext cx="5679145" cy="501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74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Computer Simulations of Avalanche Phenomena</a:t>
            </a:r>
            <a:endParaRPr lang="sk-SK" sz="36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5256000" cy="482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5796136" y="1587894"/>
            <a:ext cx="2808312" cy="36933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Computer simulations on several lattices L for  several parameters c. More than 1 million avalanches are needed to receive statistically valuable data. Heavy computation task.</a:t>
            </a:r>
          </a:p>
          <a:p>
            <a:r>
              <a:rPr lang="en-US" dirty="0" smtClean="0"/>
              <a:t>Details are published</a:t>
            </a:r>
          </a:p>
          <a:p>
            <a:r>
              <a:rPr lang="en-US" dirty="0" smtClean="0"/>
              <a:t>Physical Review E 73, 066125 (2006), Physical Review E 82, 061116 (2010). 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5359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Avalanche dynamics-examples</a:t>
            </a:r>
            <a:endParaRPr lang="sk-SK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15" y="977615"/>
            <a:ext cx="2340000" cy="237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73202"/>
            <a:ext cx="2340000" cy="2216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669" y="1001711"/>
            <a:ext cx="2340000" cy="235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645024"/>
            <a:ext cx="7357862" cy="288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3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597</Words>
  <Application>Microsoft Office PowerPoint</Application>
  <PresentationFormat>Prezentácia na obrazovke (4:3)</PresentationFormat>
  <Paragraphs>97</Paragraphs>
  <Slides>17</Slides>
  <Notes>5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18" baseType="lpstr">
      <vt:lpstr>Office Theme</vt:lpstr>
      <vt:lpstr>Prezentácia programu PowerPoint</vt:lpstr>
      <vt:lpstr>Prezentácia programu PowerPoint</vt:lpstr>
      <vt:lpstr>UPJS in NorduGrid Collaboration</vt:lpstr>
      <vt:lpstr>Prezentácia programu PowerPoint</vt:lpstr>
      <vt:lpstr>Aggregation phenomena</vt:lpstr>
      <vt:lpstr>Prezentácia programu PowerPoint</vt:lpstr>
      <vt:lpstr>Prezentácia programu PowerPoint</vt:lpstr>
      <vt:lpstr>Computer Simulations of Avalanche Phenomena</vt:lpstr>
      <vt:lpstr>Avalanche dynamics-examples</vt:lpstr>
      <vt:lpstr>3D surface reconstruction (student project)-Method and Data</vt:lpstr>
      <vt:lpstr>LIDAR scanning of closed spaces-principle</vt:lpstr>
      <vt:lpstr>DATA-processing</vt:lpstr>
      <vt:lpstr>Prezentácia programu PowerPoint</vt:lpstr>
      <vt:lpstr>Prezentácia programu PowerPoint</vt:lpstr>
      <vt:lpstr>Thinking where to go</vt:lpstr>
      <vt:lpstr>Conclusions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cp:lastModifiedBy>Jozef Černák</cp:lastModifiedBy>
  <cp:revision>15</cp:revision>
  <dcterms:modified xsi:type="dcterms:W3CDTF">2016-06-03T05:08:43Z</dcterms:modified>
</cp:coreProperties>
</file>