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21"/>
  </p:notesMasterIdLst>
  <p:sldIdLst>
    <p:sldId id="256" r:id="rId2"/>
    <p:sldId id="387" r:id="rId3"/>
    <p:sldId id="366" r:id="rId4"/>
    <p:sldId id="364" r:id="rId5"/>
    <p:sldId id="368" r:id="rId6"/>
    <p:sldId id="369" r:id="rId7"/>
    <p:sldId id="378" r:id="rId8"/>
    <p:sldId id="382" r:id="rId9"/>
    <p:sldId id="373" r:id="rId10"/>
    <p:sldId id="374" r:id="rId11"/>
    <p:sldId id="371" r:id="rId12"/>
    <p:sldId id="375" r:id="rId13"/>
    <p:sldId id="376" r:id="rId14"/>
    <p:sldId id="370" r:id="rId15"/>
    <p:sldId id="377" r:id="rId16"/>
    <p:sldId id="381" r:id="rId17"/>
    <p:sldId id="367" r:id="rId18"/>
    <p:sldId id="386" r:id="rId19"/>
    <p:sldId id="36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3" autoAdjust="0"/>
    <p:restoredTop sz="94553" autoAdjust="0"/>
  </p:normalViewPr>
  <p:slideViewPr>
    <p:cSldViewPr>
      <p:cViewPr varScale="1">
        <p:scale>
          <a:sx n="84" d="100"/>
          <a:sy n="84" d="100"/>
        </p:scale>
        <p:origin x="8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2049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1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979613" cy="6858000"/>
          </a:xfrm>
          <a:prstGeom prst="rect">
            <a:avLst/>
          </a:prstGeom>
          <a:pattFill prst="dkHorz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95513" y="2130425"/>
            <a:ext cx="62626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4292600"/>
            <a:ext cx="4929187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C533B6-DB29-4D3B-B8AE-BC31AC783B4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28" name="Picture 8" descr="logo-ng-shea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3887787" cy="14636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2726F-9494-4111-B9D7-79999C92D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381000"/>
            <a:ext cx="20415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737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8C77A-F1E9-419F-A2CC-E28E350E7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D7C4-BBDA-42E5-A351-026499641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D521-C443-46BD-B393-4AF5CB72D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31F31-4010-488B-BB4A-3047FA044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C219A-8869-4DBB-AC26-890D9019E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D185A-87FB-40AE-A2B0-6B8B4A6FB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E436-2C34-4E29-B543-783DD3481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13E6B-A243-449E-8D96-0BA31DFB8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8B635-9ECA-4FA5-B2C0-7C063E36D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671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0C511D-C383-4DBD-A0E8-BAA16D6428C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03" name="Picture 7" descr="logo-ng-sheare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4475" y="304800"/>
            <a:ext cx="1584325" cy="596900"/>
          </a:xfrm>
          <a:prstGeom prst="rect">
            <a:avLst/>
          </a:prstGeom>
          <a:noFill/>
        </p:spPr>
      </p:pic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8991600" y="152400"/>
            <a:ext cx="152400" cy="6019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152400" cy="1066800"/>
          </a:xfrm>
          <a:prstGeom prst="rect">
            <a:avLst/>
          </a:prstGeom>
          <a:solidFill>
            <a:srgbClr val="C800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6172200"/>
            <a:ext cx="152400" cy="685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04800" y="0"/>
            <a:ext cx="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04800" y="1066800"/>
            <a:ext cx="0" cy="5791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52400" y="0"/>
            <a:ext cx="152400" cy="15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1066800"/>
            <a:ext cx="152400" cy="510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438400"/>
            <a:ext cx="6262687" cy="1470025"/>
          </a:xfrm>
        </p:spPr>
        <p:txBody>
          <a:bodyPr/>
          <a:lstStyle/>
          <a:p>
            <a:r>
              <a:rPr lang="sv-SE" dirty="0" smtClean="0"/>
              <a:t>ARC101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400" dirty="0" smtClean="0"/>
              <a:t>Technical Meeting, Kosice</a:t>
            </a:r>
            <a:r>
              <a:rPr lang="sv-SE" sz="2000" dirty="0"/>
              <a:t> </a:t>
            </a:r>
            <a:r>
              <a:rPr lang="sv-SE" sz="2000" dirty="0" smtClean="0"/>
              <a:t>2016</a:t>
            </a:r>
            <a:endParaRPr lang="ru-RU" sz="20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572000"/>
            <a:ext cx="5943600" cy="965200"/>
          </a:xfrm>
        </p:spPr>
        <p:txBody>
          <a:bodyPr/>
          <a:lstStyle/>
          <a:p>
            <a:pPr algn="ctr"/>
            <a:r>
              <a:rPr lang="sv-SE" i="1" dirty="0" smtClean="0"/>
              <a:t>Bal</a:t>
            </a:r>
            <a:r>
              <a:rPr lang="hu-HU" i="1" dirty="0" smtClean="0"/>
              <a:t>ázs Kónya, Lund University</a:t>
            </a:r>
          </a:p>
          <a:p>
            <a:pPr algn="ctr"/>
            <a:r>
              <a:rPr lang="hu-HU" i="1" dirty="0" smtClean="0"/>
              <a:t>NorduGrid Techni</a:t>
            </a:r>
            <a:r>
              <a:rPr lang="sv-SE" i="1" dirty="0" smtClean="0"/>
              <a:t>c</a:t>
            </a:r>
            <a:r>
              <a:rPr lang="hu-HU" i="1" dirty="0" smtClean="0"/>
              <a:t>al Coordinator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000" b="0" i="1" dirty="0" smtClean="0"/>
              <a:t>”Pop that pony’s face: </a:t>
            </a:r>
            <a:br>
              <a:rPr lang="sv-SE" sz="2000" b="0" i="1" dirty="0" smtClean="0"/>
            </a:br>
            <a:r>
              <a:rPr lang="sv-SE" sz="2000" b="0" i="1" dirty="0" smtClean="0"/>
              <a:t>a real ladies magnet”</a:t>
            </a:r>
            <a:endParaRPr lang="sv-SE" sz="2000" b="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90" y="141965"/>
            <a:ext cx="2749942" cy="154024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1974" y="1355866"/>
            <a:ext cx="7521887" cy="5395100"/>
            <a:chOff x="1008259" y="1700533"/>
            <a:chExt cx="7624828" cy="4824536"/>
          </a:xfrm>
        </p:grpSpPr>
        <p:sp>
          <p:nvSpPr>
            <p:cNvPr id="10" name="Rectangle 9"/>
            <p:cNvSpPr/>
            <p:nvPr/>
          </p:nvSpPr>
          <p:spPr>
            <a:xfrm>
              <a:off x="1008259" y="1700533"/>
              <a:ext cx="2118478" cy="4824536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lIns="99208" bIns="158733" rtlCol="0" anchor="ctr"/>
            <a:lstStyle/>
            <a:p>
              <a:pPr marL="0" marR="0" lvl="0" indent="0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Shared file system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034367" y="5676870"/>
              <a:ext cx="1903135" cy="648072"/>
              <a:chOff x="1007604" y="5301208"/>
              <a:chExt cx="2808312" cy="64807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Rounded Rectangle 34"/>
              <p:cNvSpPr/>
              <p:nvPr/>
            </p:nvSpPr>
            <p:spPr>
              <a:xfrm>
                <a:off x="1007604" y="5301208"/>
                <a:ext cx="2808312" cy="648072"/>
              </a:xfrm>
              <a:prstGeom prst="round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marL="0" marR="0" lvl="0" indent="0" algn="r" defTabSz="8293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  <a:t>Worker</a:t>
                </a:r>
                <a:b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51620" y="5445224"/>
                <a:ext cx="1224136" cy="360040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293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SLURM daemon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34367" y="4740766"/>
              <a:ext cx="1903135" cy="648072"/>
              <a:chOff x="1007604" y="4437112"/>
              <a:chExt cx="2808312" cy="64807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ounded Rectangle 32"/>
              <p:cNvSpPr/>
              <p:nvPr/>
            </p:nvSpPr>
            <p:spPr>
              <a:xfrm>
                <a:off x="1007604" y="4437112"/>
                <a:ext cx="2808312" cy="648072"/>
              </a:xfrm>
              <a:prstGeom prst="round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marL="0" marR="0" lvl="0" indent="0" algn="r" defTabSz="8293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  <a:t>Worker</a:t>
                </a:r>
                <a:b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151620" y="4581128"/>
                <a:ext cx="1224136" cy="360040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293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SLURM daemon</a:t>
                </a: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342325" y="1959084"/>
              <a:ext cx="1554384" cy="692361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Session</a:t>
              </a:r>
            </a:p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directory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342325" y="2791177"/>
              <a:ext cx="1554384" cy="692361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Cache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342325" y="3619548"/>
              <a:ext cx="1554384" cy="692361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Runtime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env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34367" y="1812679"/>
              <a:ext cx="5598720" cy="2608185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9208" tIns="0" rtlCol="0" anchor="t" anchorCtr="0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Head Node</a:t>
              </a: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181381" y="3114253"/>
              <a:ext cx="1224007" cy="536312"/>
            </a:xfrm>
            <a:prstGeom prst="flowChartProcess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SLURM controller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24714" y="2840502"/>
              <a:ext cx="676188" cy="36004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DTR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6426" y="3564249"/>
              <a:ext cx="676188" cy="36004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ARIS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22614" y="3564249"/>
              <a:ext cx="676188" cy="36004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JURA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3102" y="2837075"/>
              <a:ext cx="1285844" cy="36004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infoproviders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737044" y="1963785"/>
              <a:ext cx="1553596" cy="693701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 certificates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029088" y="3544895"/>
              <a:ext cx="969507" cy="667764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users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423380" y="1964454"/>
              <a:ext cx="1554384" cy="692361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Control directory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23290" y="3931109"/>
              <a:ext cx="960810" cy="36000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ts val="10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user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mapping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24920" y="3931069"/>
              <a:ext cx="1197694" cy="36004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ts val="10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registration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process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15149" y="3201778"/>
              <a:ext cx="1148464" cy="36000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gridftp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/http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18587" y="3200662"/>
              <a:ext cx="806925" cy="36004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A-REX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405389" y="3326399"/>
              <a:ext cx="108553" cy="108564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289183" y="5255603"/>
              <a:ext cx="1051245" cy="412420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files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89183" y="5792598"/>
              <a:ext cx="1051245" cy="489739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processes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17201" y="4745683"/>
              <a:ext cx="23952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293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Legend</a:t>
              </a:r>
              <a:b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(ARC components in orange):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6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b="0" i="1" dirty="0" smtClean="0"/>
              <a:t>”... and hepatitis b”</a:t>
            </a:r>
            <a:endParaRPr lang="sv-SE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smtClean="0">
                <a:solidFill>
                  <a:srgbClr val="FF0000"/>
                </a:solidFill>
              </a:rPr>
              <a:t>Security aspects:</a:t>
            </a:r>
          </a:p>
          <a:p>
            <a:r>
              <a:rPr lang="sv-SE" sz="2400" dirty="0" smtClean="0"/>
              <a:t>Job payload is ”well isolated”</a:t>
            </a:r>
          </a:p>
          <a:p>
            <a:pPr lvl="1"/>
            <a:r>
              <a:rPr lang="sv-SE" sz="2000" dirty="0" smtClean="0"/>
              <a:t>User separation, pool accounts</a:t>
            </a:r>
          </a:p>
          <a:p>
            <a:r>
              <a:rPr lang="sv-SE" sz="2400" dirty="0"/>
              <a:t>Fine-grained access control</a:t>
            </a:r>
          </a:p>
          <a:p>
            <a:pPr lvl="1"/>
            <a:r>
              <a:rPr lang="sv-SE" sz="2000" dirty="0"/>
              <a:t>Both external </a:t>
            </a:r>
            <a:r>
              <a:rPr lang="sv-SE" sz="2000" dirty="0" smtClean="0"/>
              <a:t>and </a:t>
            </a:r>
            <a:r>
              <a:rPr lang="sv-SE" sz="2000" dirty="0"/>
              <a:t>local authorization points </a:t>
            </a:r>
            <a:r>
              <a:rPr lang="sv-SE" sz="2000" dirty="0" smtClean="0"/>
              <a:t>supported</a:t>
            </a:r>
          </a:p>
          <a:p>
            <a:pPr lvl="1"/>
            <a:r>
              <a:rPr lang="sv-SE" sz="2000" dirty="0" smtClean="0"/>
              <a:t>ARGUS, VOMS interoperability</a:t>
            </a:r>
            <a:endParaRPr lang="sv-SE" sz="2000" dirty="0"/>
          </a:p>
          <a:p>
            <a:r>
              <a:rPr lang="sv-SE" sz="2400" dirty="0" smtClean="0"/>
              <a:t>Most of the services do not require root priviliges </a:t>
            </a:r>
          </a:p>
          <a:p>
            <a:pPr lvl="1"/>
            <a:r>
              <a:rPr lang="sv-SE" sz="2000" dirty="0" smtClean="0"/>
              <a:t>Though some functionality loss may occur</a:t>
            </a:r>
          </a:p>
          <a:p>
            <a:r>
              <a:rPr lang="sv-SE" sz="2400" dirty="0" smtClean="0"/>
              <a:t>X509 framework, openssl</a:t>
            </a:r>
          </a:p>
          <a:p>
            <a:pPr lvl="1"/>
            <a:r>
              <a:rPr lang="en-US" sz="2000" dirty="0" smtClean="0"/>
              <a:t>“Several </a:t>
            </a:r>
            <a:r>
              <a:rPr lang="en-US" sz="2000" dirty="0"/>
              <a:t>ARC services relying on </a:t>
            </a:r>
            <a:r>
              <a:rPr lang="en-US" sz="2000" dirty="0" err="1"/>
              <a:t>openssl</a:t>
            </a:r>
            <a:r>
              <a:rPr lang="en-US" sz="2000" dirty="0"/>
              <a:t> (A-REX with both </a:t>
            </a:r>
            <a:r>
              <a:rPr lang="en-US" sz="2000" dirty="0" err="1"/>
              <a:t>GridFTP</a:t>
            </a:r>
            <a:r>
              <a:rPr lang="en-US" sz="2000" dirty="0"/>
              <a:t> and WS interfaces, ACIX) are affected by the Heartbleed </a:t>
            </a:r>
            <a:r>
              <a:rPr lang="en-US" sz="2000" dirty="0" err="1" smtClean="0"/>
              <a:t>vulnearibility</a:t>
            </a:r>
            <a:endParaRPr lang="sv-SE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28" y="176996"/>
            <a:ext cx="2612328" cy="14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800" b="0" i="1" dirty="0" smtClean="0"/>
              <a:t>”A recipe holder”</a:t>
            </a:r>
            <a:endParaRPr lang="sv-SE" sz="28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620000" cy="4876800"/>
          </a:xfrm>
        </p:spPr>
        <p:txBody>
          <a:bodyPr/>
          <a:lstStyle/>
          <a:p>
            <a:r>
              <a:rPr lang="sv-SE" dirty="0" smtClean="0"/>
              <a:t>ARC comes with extensive documentation, e.g.: </a:t>
            </a:r>
          </a:p>
          <a:p>
            <a:r>
              <a:rPr lang="sv-SE" dirty="0" smtClean="0"/>
              <a:t>Server side:</a:t>
            </a:r>
          </a:p>
          <a:p>
            <a:pPr lvl="1"/>
            <a:r>
              <a:rPr lang="sv-SE" sz="2000" i="1" dirty="0" smtClean="0"/>
              <a:t>ARC </a:t>
            </a:r>
            <a:r>
              <a:rPr lang="sv-SE" sz="2000" i="1" dirty="0"/>
              <a:t>Computing Element System Administrator </a:t>
            </a:r>
            <a:r>
              <a:rPr lang="sv-SE" sz="2000" i="1" dirty="0" smtClean="0"/>
              <a:t>Guide, NORDUGRID-MANUAL-20</a:t>
            </a:r>
          </a:p>
          <a:p>
            <a:pPr lvl="1"/>
            <a:r>
              <a:rPr lang="hu-HU" sz="2000" i="1" dirty="0" smtClean="0"/>
              <a:t>a</a:t>
            </a:r>
            <a:r>
              <a:rPr lang="hu-HU" sz="2000" i="1" dirty="0" smtClean="0"/>
              <a:t>rc.conf.reference </a:t>
            </a:r>
            <a:endParaRPr lang="sv-SE" sz="2000" i="1" dirty="0" smtClean="0"/>
          </a:p>
          <a:p>
            <a:r>
              <a:rPr lang="sv-SE" dirty="0" smtClean="0"/>
              <a:t>Client side:</a:t>
            </a:r>
          </a:p>
          <a:p>
            <a:pPr lvl="1"/>
            <a:r>
              <a:rPr lang="en-US" sz="2000" i="1" dirty="0"/>
              <a:t>The </a:t>
            </a:r>
            <a:r>
              <a:rPr lang="en-US" sz="2000" i="1" dirty="0" err="1"/>
              <a:t>libarcclient</a:t>
            </a:r>
            <a:r>
              <a:rPr lang="en-US" sz="2000" i="1" dirty="0"/>
              <a:t> - A Client Library for </a:t>
            </a:r>
            <a:r>
              <a:rPr lang="en-US" sz="2000" i="1" dirty="0" smtClean="0"/>
              <a:t>ARC, NORDUGRID-TECH-20</a:t>
            </a:r>
            <a:endParaRPr lang="sv-SE" sz="2000" i="1" dirty="0" smtClean="0"/>
          </a:p>
          <a:p>
            <a:pPr lvl="1"/>
            <a:r>
              <a:rPr lang="en-US" sz="2000" i="1" dirty="0" smtClean="0"/>
              <a:t>ARC </a:t>
            </a:r>
            <a:r>
              <a:rPr lang="en-US" sz="2000" i="1" dirty="0"/>
              <a:t>Clients User </a:t>
            </a:r>
            <a:r>
              <a:rPr lang="en-US" sz="2000" i="1" dirty="0" smtClean="0"/>
              <a:t>Manual, NORDUGRID-MANUAL-13</a:t>
            </a:r>
            <a:endParaRPr lang="sv-SE" sz="2000" i="1" dirty="0" smtClean="0"/>
          </a:p>
          <a:p>
            <a:r>
              <a:rPr lang="sv-SE" dirty="0" smtClean="0"/>
              <a:t>See also the Nordugrid wiki full of recipes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"/>
            <a:ext cx="2096307" cy="166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b="0" i="1" dirty="0" smtClean="0"/>
              <a:t>”Hmmmmm ART”</a:t>
            </a:r>
            <a:endParaRPr lang="sv-SE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5029200" cy="487680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Editing configuration file</a:t>
            </a:r>
          </a:p>
          <a:p>
            <a:pPr lvl="1"/>
            <a:r>
              <a:rPr lang="sv-SE" dirty="0" smtClean="0"/>
              <a:t>Mostly authorization part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Interpreting error messages</a:t>
            </a:r>
          </a:p>
          <a:p>
            <a:pPr lvl="1"/>
            <a:r>
              <a:rPr lang="sv-SE" dirty="0" smtClean="0"/>
              <a:t>Mostly on the client side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91" y="2438400"/>
            <a:ext cx="3613373" cy="23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Prepared for big data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5943600" cy="4876800"/>
          </a:xfrm>
        </p:spPr>
        <p:txBody>
          <a:bodyPr/>
          <a:lstStyle/>
          <a:p>
            <a:pPr marL="0" lvl="1" indent="0">
              <a:buClr>
                <a:srgbClr val="000099"/>
              </a:buClr>
              <a:buNone/>
            </a:pPr>
            <a:r>
              <a:rPr lang="sv-SE" dirty="0" smtClean="0"/>
              <a:t>The ARC CE comes with advanced integrated data features</a:t>
            </a:r>
          </a:p>
          <a:p>
            <a:pPr marL="342900" lvl="1" indent="-342900">
              <a:buClr>
                <a:srgbClr val="000099"/>
              </a:buClr>
            </a:pPr>
            <a:r>
              <a:rPr lang="sv-SE" dirty="0" smtClean="0"/>
              <a:t>Data Cache with</a:t>
            </a:r>
            <a:r>
              <a:rPr lang="sv-SE" dirty="0"/>
              <a:t> </a:t>
            </a:r>
            <a:r>
              <a:rPr lang="sv-SE" dirty="0" smtClean="0"/>
              <a:t>ACIX cache index </a:t>
            </a:r>
          </a:p>
          <a:p>
            <a:pPr marL="342900" lvl="1" indent="-342900">
              <a:buClr>
                <a:srgbClr val="000099"/>
              </a:buClr>
            </a:pPr>
            <a:r>
              <a:rPr lang="sv-SE" dirty="0" smtClean="0"/>
              <a:t>DTR supports all major storages systems and protocols: </a:t>
            </a:r>
          </a:p>
          <a:p>
            <a:pPr marL="742950" lvl="2" indent="-342900">
              <a:buClr>
                <a:srgbClr val="000099"/>
              </a:buClr>
            </a:pPr>
            <a:r>
              <a:rPr lang="sv-SE" dirty="0" smtClean="0"/>
              <a:t>Dcache</a:t>
            </a:r>
            <a:r>
              <a:rPr lang="sv-SE" dirty="0"/>
              <a:t>, StoRM, DPM, so </a:t>
            </a:r>
            <a:r>
              <a:rPr lang="sv-SE" dirty="0" smtClean="0"/>
              <a:t>on</a:t>
            </a:r>
            <a:endParaRPr lang="sv-SE" dirty="0"/>
          </a:p>
          <a:p>
            <a:pPr marL="742950" lvl="2" indent="-342900">
              <a:buClr>
                <a:srgbClr val="000099"/>
              </a:buClr>
            </a:pPr>
            <a:r>
              <a:rPr lang="sv-SE" dirty="0" smtClean="0"/>
              <a:t>Gridftp, SRM, https, webdaw</a:t>
            </a:r>
          </a:p>
          <a:p>
            <a:pPr marL="342900" lvl="1" indent="-342900">
              <a:buClr>
                <a:srgbClr val="000099"/>
              </a:buClr>
            </a:pPr>
            <a:r>
              <a:rPr lang="sv-SE" dirty="0" smtClean="0"/>
              <a:t>Handles </a:t>
            </a:r>
            <a:r>
              <a:rPr lang="sv-SE" dirty="0"/>
              <a:t>data download and/or </a:t>
            </a:r>
            <a:r>
              <a:rPr lang="sv-SE" dirty="0" smtClean="0"/>
              <a:t>data </a:t>
            </a:r>
            <a:r>
              <a:rPr lang="sv-SE" dirty="0"/>
              <a:t>stage </a:t>
            </a:r>
            <a:r>
              <a:rPr lang="sv-SE" dirty="0" smtClean="0"/>
              <a:t>out</a:t>
            </a:r>
          </a:p>
          <a:p>
            <a:pPr marL="742950" lvl="2" indent="-342900">
              <a:buClr>
                <a:srgbClr val="000099"/>
              </a:buClr>
            </a:pPr>
            <a:r>
              <a:rPr lang="sv-SE" dirty="0" smtClean="0"/>
              <a:t>User specifies where to store results and the CE automagically uploads the data</a:t>
            </a:r>
            <a:endParaRPr lang="sv-SE" dirty="0"/>
          </a:p>
          <a:p>
            <a:pPr marL="742950" lvl="2" indent="-342900">
              <a:buClr>
                <a:srgbClr val="000099"/>
              </a:buClr>
            </a:pP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48" y="4648200"/>
            <a:ext cx="2210373" cy="125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28" y="1066800"/>
            <a:ext cx="235121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000" b="0" i="1" dirty="0" smtClean="0"/>
              <a:t>”340 000 circular bends”</a:t>
            </a:r>
            <a:endParaRPr lang="sv-SE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5410200" cy="4876800"/>
          </a:xfrm>
        </p:spPr>
        <p:txBody>
          <a:bodyPr/>
          <a:lstStyle/>
          <a:p>
            <a:r>
              <a:rPr lang="sv-SE" sz="2000" dirty="0" smtClean="0"/>
              <a:t>Heavy usage by ”big science”: WLCG monitoring board: 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sz="2000" dirty="0" smtClean="0"/>
          </a:p>
          <a:p>
            <a:r>
              <a:rPr lang="sv-SE" sz="2000" dirty="0" smtClean="0"/>
              <a:t>Missing out on the ”long tail scientists”</a:t>
            </a:r>
            <a:endParaRPr lang="sv-S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62" y="152401"/>
            <a:ext cx="2577472" cy="144779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04" y="1905000"/>
            <a:ext cx="6629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ARC </a:t>
            </a:r>
            <a:r>
              <a:rPr lang="hu-HU" dirty="0" smtClean="0"/>
              <a:t>is there and looking forward to </a:t>
            </a:r>
            <a:r>
              <a:rPr lang="sv-SE" dirty="0" smtClean="0"/>
              <a:t>the 21st century</a:t>
            </a:r>
            <a:r>
              <a:rPr lang="hu-HU" dirty="0" smtClean="0"/>
              <a:t>...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10167" r="19321" b="20875"/>
          <a:stretch/>
        </p:blipFill>
        <p:spPr bwMode="auto">
          <a:xfrm>
            <a:off x="1066800" y="1018032"/>
            <a:ext cx="7376160" cy="504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Final remark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The video is a masterpiece </a:t>
            </a:r>
            <a:r>
              <a:rPr lang="hu-HU" dirty="0" smtClean="0"/>
              <a:t>from</a:t>
            </a:r>
            <a:r>
              <a:rPr lang="sv-SE" dirty="0" smtClean="0"/>
              <a:t> Castor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en-US" i="1" dirty="0" smtClean="0"/>
              <a:t>some </a:t>
            </a:r>
            <a:r>
              <a:rPr lang="en-US" i="1" dirty="0"/>
              <a:t>sort of </a:t>
            </a:r>
            <a:r>
              <a:rPr lang="en-US" i="1" dirty="0" err="1"/>
              <a:t>mgfx</a:t>
            </a:r>
            <a:r>
              <a:rPr lang="en-US" i="1" dirty="0"/>
              <a:t> artist / creative in </a:t>
            </a:r>
            <a:r>
              <a:rPr lang="en-US" i="1" dirty="0" smtClean="0"/>
              <a:t>Malmö</a:t>
            </a:r>
            <a:r>
              <a:rPr lang="hu-HU" dirty="0" smtClean="0"/>
              <a:t>”</a:t>
            </a:r>
            <a:r>
              <a:rPr lang="hu-HU" dirty="0"/>
              <a:t> </a:t>
            </a:r>
            <a:r>
              <a:rPr lang="sv-SE" dirty="0" smtClean="0"/>
              <a:t>(theworkofcastor.com)</a:t>
            </a:r>
            <a:r>
              <a:rPr lang="hu-HU" dirty="0" smtClean="0"/>
              <a:t>,</a:t>
            </a:r>
            <a:r>
              <a:rPr lang="sv-SE" dirty="0" smtClean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sv-SE" dirty="0" smtClean="0"/>
              <a:t>who tried to sell his car </a:t>
            </a:r>
            <a:r>
              <a:rPr lang="hu-HU" dirty="0" smtClean="0"/>
              <a:t>this way </a:t>
            </a:r>
            <a:r>
              <a:rPr lang="sv-SE" dirty="0" smtClean="0"/>
              <a:t>on blocket</a:t>
            </a:r>
            <a:r>
              <a:rPr lang="hu-HU" dirty="0"/>
              <a:t>.</a:t>
            </a:r>
            <a:endParaRPr lang="sv-SE" dirty="0" smtClean="0">
              <a:sym typeface="Wingdings" pitchFamily="2" charset="2"/>
            </a:endParaRPr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1368" r="16135" b="6738"/>
          <a:stretch/>
        </p:blipFill>
        <p:spPr bwMode="auto">
          <a:xfrm>
            <a:off x="274320" y="1143000"/>
            <a:ext cx="8656320" cy="4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scandinavian CAR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81999" cy="432305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799" y="1809308"/>
            <a:ext cx="619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Take a drive </a:t>
            </a:r>
            <a:r>
              <a:rPr lang="hu-HU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with the </a:t>
            </a:r>
            <a:r>
              <a:rPr lang="sv-SE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ARC</a:t>
            </a:r>
            <a:r>
              <a:rPr lang="hu-HU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       ...............................    CAR</a:t>
            </a:r>
            <a:r>
              <a:rPr lang="sv-SE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!</a:t>
            </a:r>
            <a:endParaRPr lang="sv-SE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What is </a:t>
            </a:r>
            <a:r>
              <a:rPr lang="hu-HU" sz="2800" dirty="0" smtClean="0"/>
              <a:t>this thing called</a:t>
            </a:r>
            <a:br>
              <a:rPr lang="hu-HU" sz="2800" dirty="0" smtClean="0"/>
            </a:br>
            <a:r>
              <a:rPr lang="hu-HU" sz="2800" dirty="0" smtClean="0"/>
              <a:t>Advanced Resource Connector (</a:t>
            </a:r>
            <a:r>
              <a:rPr lang="sv-SE" sz="2800" dirty="0" smtClean="0"/>
              <a:t>ARC</a:t>
            </a:r>
            <a:r>
              <a:rPr lang="hu-HU" sz="2800" dirty="0" smtClean="0"/>
              <a:t>)</a:t>
            </a:r>
            <a:r>
              <a:rPr lang="sv-SE" sz="2800" dirty="0" smtClean="0"/>
              <a:t>?</a:t>
            </a:r>
            <a:endParaRPr lang="sv-S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7809">
            <a:off x="1341823" y="1625547"/>
            <a:ext cx="4572638" cy="3429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1763">
            <a:off x="1483105" y="1625546"/>
            <a:ext cx="4572638" cy="3429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254" y="1329123"/>
            <a:ext cx="4572638" cy="3429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5094">
            <a:off x="2714738" y="1826972"/>
            <a:ext cx="4572638" cy="3429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5748">
            <a:off x="3202441" y="2369435"/>
            <a:ext cx="4572638" cy="3429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8910" y="2245750"/>
            <a:ext cx="4572638" cy="3429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440" y="1560069"/>
            <a:ext cx="6401119" cy="48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 smtClean="0"/>
              <a:t>”</a:t>
            </a:r>
            <a:r>
              <a:rPr lang="sv-SE" sz="2000" b="0" i="1" dirty="0" smtClean="0"/>
              <a:t>you </a:t>
            </a:r>
            <a:r>
              <a:rPr lang="sv-SE" sz="2000" b="0" i="1" dirty="0"/>
              <a:t>might already recognize him </a:t>
            </a:r>
            <a:r>
              <a:rPr lang="sv-SE" sz="2000" b="0" i="1" dirty="0" smtClean="0"/>
              <a:t/>
            </a:r>
            <a:br>
              <a:rPr lang="sv-SE" sz="2000" b="0" i="1" dirty="0" smtClean="0"/>
            </a:br>
            <a:r>
              <a:rPr lang="sv-SE" sz="2000" b="0" i="1" dirty="0" smtClean="0"/>
              <a:t>.... </a:t>
            </a:r>
            <a:r>
              <a:rPr lang="sv-SE" sz="2000" b="0" i="1" dirty="0"/>
              <a:t>that early ... </a:t>
            </a:r>
            <a:r>
              <a:rPr lang="sv-SE" sz="2000" b="0" i="1" dirty="0" smtClean="0"/>
              <a:t>memory</a:t>
            </a:r>
            <a:r>
              <a:rPr lang="sv-SE" sz="2000" dirty="0" smtClean="0"/>
              <a:t>”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2" y="3156702"/>
            <a:ext cx="8387445" cy="248209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866">
            <a:off x="7021659" y="1382835"/>
            <a:ext cx="1835725" cy="13779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607">
            <a:off x="5355401" y="1255995"/>
            <a:ext cx="1819379" cy="1365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0996">
            <a:off x="3562521" y="1541535"/>
            <a:ext cx="2085618" cy="1189496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95022">
            <a:off x="838679" y="1433982"/>
            <a:ext cx="2107622" cy="177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20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b="0" i="1" dirty="0" smtClean="0"/>
              <a:t>”A </a:t>
            </a:r>
            <a:r>
              <a:rPr lang="sv-SE" sz="1600" b="0" i="1" dirty="0"/>
              <a:t>master piece of kinetic energy, dynamics and </a:t>
            </a:r>
            <a:r>
              <a:rPr lang="sv-SE" sz="1600" b="0" i="1" dirty="0" smtClean="0"/>
              <a:t>mechanics, sprung </a:t>
            </a:r>
            <a:r>
              <a:rPr lang="sv-SE" sz="1600" b="0" i="1" dirty="0"/>
              <a:t>from the hands of engineering wizzards of a bygone </a:t>
            </a:r>
            <a:r>
              <a:rPr lang="sv-SE" sz="1600" b="0" i="1" dirty="0" smtClean="0"/>
              <a:t>era</a:t>
            </a:r>
            <a:endParaRPr lang="sv-SE" b="0" i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2866777" cy="15709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467600" cy="4876800"/>
          </a:xfrm>
        </p:spPr>
        <p:txBody>
          <a:bodyPr/>
          <a:lstStyle/>
          <a:p>
            <a:r>
              <a:rPr lang="sv-SE" dirty="0" smtClean="0"/>
              <a:t>A master piece</a:t>
            </a:r>
          </a:p>
          <a:p>
            <a:pPr lvl="1"/>
            <a:r>
              <a:rPr lang="hu-HU" dirty="0"/>
              <a:t>j</a:t>
            </a:r>
            <a:r>
              <a:rPr lang="sv-SE" dirty="0" smtClean="0"/>
              <a:t>ob management via gridftp </a:t>
            </a:r>
            <a:r>
              <a:rPr lang="hu-HU" dirty="0" smtClean="0"/>
              <a:t>and WS-EMIES</a:t>
            </a:r>
            <a:endParaRPr lang="sv-SE" dirty="0" smtClean="0"/>
          </a:p>
          <a:p>
            <a:pPr lvl="1"/>
            <a:r>
              <a:rPr lang="hu-HU" dirty="0" smtClean="0"/>
              <a:t>ARC SDK</a:t>
            </a:r>
            <a:endParaRPr lang="sv-SE" dirty="0" smtClean="0"/>
          </a:p>
          <a:p>
            <a:pPr lvl="1"/>
            <a:r>
              <a:rPr lang="hu-HU" dirty="0"/>
              <a:t>i</a:t>
            </a:r>
            <a:r>
              <a:rPr lang="sv-SE" dirty="0" smtClean="0"/>
              <a:t>ntegrated inteligent data staging</a:t>
            </a:r>
          </a:p>
          <a:p>
            <a:pPr lvl="1"/>
            <a:r>
              <a:rPr lang="hu-HU" dirty="0"/>
              <a:t>d</a:t>
            </a:r>
            <a:r>
              <a:rPr lang="hu-HU" dirty="0" smtClean="0"/>
              <a:t>ynamic</a:t>
            </a:r>
            <a:r>
              <a:rPr lang="sv-SE" dirty="0" smtClean="0"/>
              <a:t> LDAP-based information system</a:t>
            </a:r>
          </a:p>
          <a:p>
            <a:r>
              <a:rPr lang="sv-SE" dirty="0"/>
              <a:t>e</a:t>
            </a:r>
            <a:r>
              <a:rPr lang="sv-SE" dirty="0" smtClean="0"/>
              <a:t>ngineering wizzards</a:t>
            </a:r>
          </a:p>
          <a:p>
            <a:pPr lvl="1"/>
            <a:r>
              <a:rPr lang="sv-SE" dirty="0" smtClean="0"/>
              <a:t>NorduGrid binarians</a:t>
            </a:r>
            <a:r>
              <a:rPr lang="hu-HU" dirty="0" smtClean="0"/>
              <a:t>, coders</a:t>
            </a:r>
            <a:r>
              <a:rPr lang="sv-SE" dirty="0" smtClean="0"/>
              <a:t> </a:t>
            </a:r>
          </a:p>
          <a:p>
            <a:r>
              <a:rPr lang="sv-SE" dirty="0" smtClean="0"/>
              <a:t>a bygone era:</a:t>
            </a:r>
          </a:p>
          <a:p>
            <a:pPr lvl="1"/>
            <a:r>
              <a:rPr lang="hu-HU" dirty="0"/>
              <a:t>b</a:t>
            </a:r>
            <a:r>
              <a:rPr lang="sv-SE" dirty="0" smtClean="0"/>
              <a:t>atch processing via job description</a:t>
            </a:r>
          </a:p>
          <a:p>
            <a:pPr lvl="1"/>
            <a:r>
              <a:rPr lang="sv-SE" dirty="0" smtClean="0"/>
              <a:t>X509 certificates</a:t>
            </a:r>
          </a:p>
          <a:p>
            <a:pPr lvl="1"/>
            <a:r>
              <a:rPr lang="hu-HU" dirty="0"/>
              <a:t>p</a:t>
            </a:r>
            <a:r>
              <a:rPr lang="sv-SE" dirty="0" smtClean="0"/>
              <a:t>ull-mode information discovery</a:t>
            </a:r>
          </a:p>
        </p:txBody>
      </p:sp>
    </p:spTree>
    <p:extLst>
      <p:ext uri="{BB962C8B-B14F-4D97-AF65-F5344CB8AC3E}">
        <p14:creationId xmlns:p14="http://schemas.microsoft.com/office/powerpoint/2010/main" val="14606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b="0" i="1" dirty="0" smtClean="0"/>
              <a:t>”forged ... in different sources”</a:t>
            </a:r>
            <a:endParaRPr lang="sv-S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334000" cy="4876800"/>
          </a:xfrm>
        </p:spPr>
        <p:txBody>
          <a:bodyPr/>
          <a:lstStyle/>
          <a:p>
            <a:r>
              <a:rPr lang="sv-SE" sz="2400" dirty="0" smtClean="0"/>
              <a:t>ARC is open source </a:t>
            </a:r>
          </a:p>
          <a:p>
            <a:pPr lvl="1"/>
            <a:r>
              <a:rPr lang="sv-SE" sz="1800" dirty="0" smtClean="0"/>
              <a:t>distributed under Apache licence</a:t>
            </a:r>
          </a:p>
          <a:p>
            <a:r>
              <a:rPr lang="sv-SE" sz="2400" dirty="0" smtClean="0"/>
              <a:t>Modular source, e.g. the latest release 1</a:t>
            </a:r>
            <a:r>
              <a:rPr lang="hu-HU" sz="2400" dirty="0" smtClean="0"/>
              <a:t>5</a:t>
            </a:r>
            <a:r>
              <a:rPr lang="sv-SE" sz="2400" dirty="0" smtClean="0"/>
              <a:t>.</a:t>
            </a:r>
            <a:r>
              <a:rPr lang="hu-HU" sz="2400" dirty="0" smtClean="0"/>
              <a:t>03</a:t>
            </a:r>
            <a:r>
              <a:rPr lang="sv-SE" sz="2400" dirty="0" smtClean="0"/>
              <a:t>u</a:t>
            </a:r>
            <a:r>
              <a:rPr lang="hu-HU" sz="2400" dirty="0" smtClean="0"/>
              <a:t>7</a:t>
            </a:r>
            <a:r>
              <a:rPr lang="sv-SE" sz="2400" dirty="0" smtClean="0"/>
              <a:t> </a:t>
            </a:r>
            <a:r>
              <a:rPr lang="sv-SE" sz="2400" dirty="0"/>
              <a:t>consists </a:t>
            </a:r>
            <a:r>
              <a:rPr lang="sv-SE" sz="2400" dirty="0" smtClean="0"/>
              <a:t>of:</a:t>
            </a:r>
            <a:endParaRPr lang="sv-SE" sz="2400" dirty="0"/>
          </a:p>
          <a:p>
            <a:pPr lvl="1"/>
            <a:r>
              <a:rPr lang="sv-SE" sz="1800" dirty="0"/>
              <a:t>NorduGrid ARC, version </a:t>
            </a:r>
            <a:r>
              <a:rPr lang="hu-HU" sz="1800" dirty="0" smtClean="0"/>
              <a:t>5</a:t>
            </a:r>
            <a:r>
              <a:rPr lang="sv-SE" sz="1800" dirty="0" smtClean="0"/>
              <a:t>.1.</a:t>
            </a:r>
            <a:r>
              <a:rPr lang="hu-HU" sz="1800" dirty="0" smtClean="0"/>
              <a:t>1</a:t>
            </a:r>
            <a:r>
              <a:rPr lang="sv-SE" sz="1800" dirty="0" smtClean="0"/>
              <a:t> </a:t>
            </a:r>
            <a:r>
              <a:rPr lang="sv-SE" sz="1800" dirty="0"/>
              <a:t>(main components)</a:t>
            </a:r>
          </a:p>
          <a:p>
            <a:pPr lvl="1"/>
            <a:r>
              <a:rPr lang="sv-SE" sz="1800" dirty="0"/>
              <a:t>NorduGrid ARC Documents </a:t>
            </a:r>
            <a:r>
              <a:rPr lang="sv-SE" sz="1800" dirty="0" smtClean="0"/>
              <a:t>v</a:t>
            </a:r>
            <a:r>
              <a:rPr lang="hu-HU" sz="1800" dirty="0" smtClean="0"/>
              <a:t>.</a:t>
            </a:r>
            <a:r>
              <a:rPr lang="sv-SE" sz="1800" dirty="0" smtClean="0"/>
              <a:t> </a:t>
            </a:r>
            <a:r>
              <a:rPr lang="hu-HU" sz="1800" dirty="0" smtClean="0"/>
              <a:t>2</a:t>
            </a:r>
            <a:r>
              <a:rPr lang="sv-SE" sz="1800" dirty="0" smtClean="0"/>
              <a:t>.</a:t>
            </a:r>
            <a:r>
              <a:rPr lang="hu-HU" sz="1800" dirty="0" smtClean="0"/>
              <a:t>0</a:t>
            </a:r>
            <a:r>
              <a:rPr lang="sv-SE" sz="1800" dirty="0" smtClean="0"/>
              <a:t>.</a:t>
            </a:r>
            <a:r>
              <a:rPr lang="hu-HU" sz="1800" dirty="0" smtClean="0"/>
              <a:t>7</a:t>
            </a:r>
            <a:r>
              <a:rPr lang="sv-SE" sz="1800" dirty="0" smtClean="0"/>
              <a:t> </a:t>
            </a:r>
            <a:endParaRPr lang="sv-SE" sz="1800" dirty="0"/>
          </a:p>
          <a:p>
            <a:pPr lvl="1"/>
            <a:r>
              <a:rPr lang="sv-SE" sz="1800" dirty="0"/>
              <a:t>metapackages for client tools, computing element and information index, version 1.0.7</a:t>
            </a:r>
          </a:p>
          <a:p>
            <a:pPr lvl="1"/>
            <a:r>
              <a:rPr lang="sv-SE" sz="1800" dirty="0"/>
              <a:t>Nagios probes for ARC CE, </a:t>
            </a:r>
            <a:r>
              <a:rPr lang="sv-SE" sz="1800" dirty="0" smtClean="0"/>
              <a:t>v</a:t>
            </a:r>
            <a:r>
              <a:rPr lang="hu-HU" sz="1800" dirty="0" smtClean="0"/>
              <a:t>.</a:t>
            </a:r>
            <a:r>
              <a:rPr lang="sv-SE" sz="1800" dirty="0" smtClean="0"/>
              <a:t> 1.8.</a:t>
            </a:r>
            <a:r>
              <a:rPr lang="hu-HU" sz="1800" dirty="0" smtClean="0"/>
              <a:t>4</a:t>
            </a:r>
            <a:endParaRPr lang="sv-SE" sz="1800" dirty="0"/>
          </a:p>
          <a:p>
            <a:pPr lvl="1"/>
            <a:r>
              <a:rPr lang="hu-HU" sz="1800" dirty="0"/>
              <a:t>c</a:t>
            </a:r>
            <a:r>
              <a:rPr lang="sv-SE" sz="1800" dirty="0" smtClean="0"/>
              <a:t>ommon </a:t>
            </a:r>
            <a:r>
              <a:rPr lang="sv-SE" sz="1800" dirty="0"/>
              <a:t>authentication library caNl++, version 1.1.0</a:t>
            </a:r>
          </a:p>
          <a:p>
            <a:pPr lvl="1"/>
            <a:r>
              <a:rPr lang="hu-HU" sz="1800" dirty="0"/>
              <a:t>g</a:t>
            </a:r>
            <a:r>
              <a:rPr lang="hu-HU" sz="1800" dirty="0" smtClean="0"/>
              <a:t>angliaarc, v. 1.0.0</a:t>
            </a:r>
            <a:endParaRPr lang="sv-SE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95" y="1066800"/>
            <a:ext cx="354169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”</a:t>
            </a:r>
            <a:r>
              <a:rPr lang="sv-SE" sz="2000" b="0" i="1" dirty="0" smtClean="0"/>
              <a:t>Equipped with both an inside and an outside”</a:t>
            </a:r>
            <a:endParaRPr lang="sv-SE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924800" cy="4876800"/>
          </a:xfrm>
        </p:spPr>
        <p:txBody>
          <a:bodyPr/>
          <a:lstStyle/>
          <a:p>
            <a:r>
              <a:rPr lang="sv-SE" sz="2400" dirty="0" smtClean="0"/>
              <a:t>The ”inside” of the ARC CE: </a:t>
            </a:r>
          </a:p>
          <a:p>
            <a:pPr marL="0" indent="0">
              <a:buNone/>
            </a:pPr>
            <a:endParaRPr lang="sv-SE" sz="2400" dirty="0" smtClean="0"/>
          </a:p>
          <a:p>
            <a:pPr lvl="1"/>
            <a:r>
              <a:rPr lang="sv-SE" sz="2000" dirty="0" smtClean="0"/>
              <a:t>abstraction layer on top of cluster</a:t>
            </a:r>
          </a:p>
          <a:p>
            <a:pPr lvl="1"/>
            <a:r>
              <a:rPr lang="sv-SE" sz="2000" dirty="0" smtClean="0"/>
              <a:t>Batch system </a:t>
            </a:r>
            <a:r>
              <a:rPr lang="hu-HU" sz="2000" dirty="0" smtClean="0"/>
              <a:t>(LRMS) </a:t>
            </a:r>
            <a:r>
              <a:rPr lang="sv-SE" sz="2000" dirty="0" smtClean="0"/>
              <a:t>interaction</a:t>
            </a:r>
          </a:p>
          <a:p>
            <a:pPr lvl="1"/>
            <a:r>
              <a:rPr lang="sv-SE" sz="2000" dirty="0" smtClean="0"/>
              <a:t>Resource information collection</a:t>
            </a:r>
          </a:p>
          <a:p>
            <a:pPr lvl="1"/>
            <a:r>
              <a:rPr lang="sv-SE" sz="2000" dirty="0" smtClean="0"/>
              <a:t>Job environment preparation</a:t>
            </a:r>
          </a:p>
          <a:p>
            <a:pPr lvl="1"/>
            <a:r>
              <a:rPr lang="sv-SE" sz="2000" dirty="0"/>
              <a:t>d</a:t>
            </a:r>
            <a:r>
              <a:rPr lang="sv-SE" sz="2000" dirty="0" smtClean="0"/>
              <a:t>ata provisioning for the job</a:t>
            </a:r>
          </a:p>
          <a:p>
            <a:pPr lvl="1"/>
            <a:r>
              <a:rPr lang="sv-SE" sz="2000" dirty="0" smtClean="0"/>
              <a:t>global – local unix user mapping</a:t>
            </a:r>
          </a:p>
          <a:p>
            <a:pPr lvl="1"/>
            <a:r>
              <a:rPr lang="sv-SE" sz="2000" dirty="0" smtClean="0"/>
              <a:t>Minimal intrusion on the nodes</a:t>
            </a:r>
            <a:endParaRPr lang="hu-HU" sz="2000" dirty="0" smtClean="0"/>
          </a:p>
          <a:p>
            <a:pPr lvl="1"/>
            <a:r>
              <a:rPr lang="hu-HU" sz="2000" dirty="0" smtClean="0"/>
              <a:t>Accounting data collection</a:t>
            </a:r>
          </a:p>
          <a:p>
            <a:pPr lvl="1"/>
            <a:r>
              <a:rPr lang="hu-HU" sz="2000" dirty="0" smtClean="0"/>
              <a:t>„controldir, sessiondir”</a:t>
            </a:r>
            <a:endParaRPr lang="sv-SE" sz="2000" dirty="0"/>
          </a:p>
          <a:p>
            <a:pPr marL="457200" lvl="1" indent="0">
              <a:buNone/>
            </a:pPr>
            <a:r>
              <a:rPr lang="sv-SE" sz="2000" dirty="0" smtClean="0"/>
              <a:t>The art of interior design:find the right ballance of hiding details and managing heterogeneity</a:t>
            </a:r>
          </a:p>
          <a:p>
            <a:pPr lvl="1"/>
            <a:endParaRPr lang="sv-SE" sz="2000" dirty="0" smtClean="0"/>
          </a:p>
          <a:p>
            <a:pPr lvl="1"/>
            <a:endParaRPr lang="sv-SE" sz="2000" dirty="0" smtClean="0"/>
          </a:p>
          <a:p>
            <a:endParaRPr lang="sv-SE" dirty="0"/>
          </a:p>
          <a:p>
            <a:endParaRPr lang="sv-S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54" y="1045464"/>
            <a:ext cx="3201146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”</a:t>
            </a:r>
            <a:r>
              <a:rPr lang="sv-SE" sz="2000" b="0" i="1" dirty="0" smtClean="0"/>
              <a:t>Equipped with both an inside and an outside”</a:t>
            </a:r>
            <a:endParaRPr lang="sv-SE" sz="2000" b="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96112"/>
            <a:ext cx="2750127" cy="1524000"/>
          </a:xfrm>
          <a:prstGeom prst="rect">
            <a:avLst/>
          </a:prstGeom>
        </p:spPr>
      </p:pic>
      <p:pic>
        <p:nvPicPr>
          <p:cNvPr id="8" name="Picture 2" descr="ng-archite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4736" y="3429000"/>
            <a:ext cx="463379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696200" cy="4876800"/>
          </a:xfrm>
        </p:spPr>
        <p:txBody>
          <a:bodyPr/>
          <a:lstStyle/>
          <a:p>
            <a:r>
              <a:rPr lang="sv-SE" sz="2400" dirty="0" smtClean="0"/>
              <a:t>The ”outside” of the ARC middleware </a:t>
            </a:r>
          </a:p>
          <a:p>
            <a:pPr marL="457200" lvl="1" indent="0">
              <a:buNone/>
            </a:pPr>
            <a:endParaRPr lang="sv-SE" sz="2000" dirty="0" smtClean="0"/>
          </a:p>
          <a:p>
            <a:pPr marL="457200" lvl="1" indent="0">
              <a:buNone/>
            </a:pPr>
            <a:r>
              <a:rPr lang="sv-SE" sz="2000" dirty="0" smtClean="0"/>
              <a:t>Exposed external interfaces (of ARC CE):</a:t>
            </a:r>
          </a:p>
          <a:p>
            <a:pPr lvl="1"/>
            <a:r>
              <a:rPr lang="sv-SE" sz="2000" dirty="0"/>
              <a:t>j</a:t>
            </a:r>
            <a:r>
              <a:rPr lang="sv-SE" sz="2000" dirty="0" smtClean="0"/>
              <a:t>ob management, job desciption, information discovery, data channels, secure connections</a:t>
            </a:r>
          </a:p>
          <a:p>
            <a:pPr lvl="1"/>
            <a:r>
              <a:rPr lang="sv-SE" sz="2000" dirty="0" smtClean="0"/>
              <a:t>Underlying technologies: WS-SOAP, LDAP, gridftp, X509</a:t>
            </a:r>
          </a:p>
          <a:p>
            <a:pPr lvl="1"/>
            <a:r>
              <a:rPr lang="hu-HU" sz="2000" dirty="0"/>
              <a:t>A</a:t>
            </a:r>
            <a:r>
              <a:rPr lang="sv-SE" sz="2000" dirty="0" smtClean="0"/>
              <a:t> pioneer in standardization </a:t>
            </a:r>
          </a:p>
          <a:p>
            <a:pPr marL="457200" lvl="1" indent="0">
              <a:buNone/>
            </a:pPr>
            <a:r>
              <a:rPr lang="sv-SE" sz="2000" dirty="0" smtClean="0"/>
              <a:t>APIs, CLIs and GUIs:</a:t>
            </a:r>
          </a:p>
          <a:p>
            <a:pPr lvl="1"/>
            <a:r>
              <a:rPr lang="sv-SE" sz="2000" dirty="0" smtClean="0"/>
              <a:t>SDK: C++, Python, JAVA </a:t>
            </a:r>
          </a:p>
          <a:p>
            <a:pPr lvl="1"/>
            <a:r>
              <a:rPr lang="sv-SE" sz="2000" dirty="0" smtClean="0"/>
              <a:t>Arc* command line client tools</a:t>
            </a:r>
          </a:p>
          <a:p>
            <a:pPr lvl="1"/>
            <a:r>
              <a:rPr lang="sv-SE" sz="2000" dirty="0" smtClean="0"/>
              <a:t>GUI attempts</a:t>
            </a: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6434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”</a:t>
            </a:r>
            <a:r>
              <a:rPr lang="sv-SE" sz="2000" b="0" i="1" dirty="0" smtClean="0"/>
              <a:t>Equipped with both an inside and an outside”</a:t>
            </a:r>
            <a:endParaRPr lang="sv-SE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6163056" cy="4876800"/>
          </a:xfrm>
        </p:spPr>
        <p:txBody>
          <a:bodyPr/>
          <a:lstStyle/>
          <a:p>
            <a:r>
              <a:rPr lang="sv-SE" sz="2400" dirty="0" smtClean="0"/>
              <a:t>The ”outside” of the ARC middleware </a:t>
            </a:r>
            <a:endParaRPr lang="sv-SE" sz="2000" dirty="0" smtClean="0"/>
          </a:p>
          <a:p>
            <a:pPr marL="457200" lvl="1" indent="0">
              <a:buNone/>
            </a:pPr>
            <a:r>
              <a:rPr lang="sv-SE" sz="2000" dirty="0" smtClean="0"/>
              <a:t>Integration with the EGI infrastructures:</a:t>
            </a:r>
          </a:p>
          <a:p>
            <a:pPr lvl="1"/>
            <a:r>
              <a:rPr lang="sv-SE" sz="2000" dirty="0" smtClean="0"/>
              <a:t>Accounting: JURA, SGAS, APEL</a:t>
            </a:r>
          </a:p>
          <a:p>
            <a:pPr lvl="1"/>
            <a:r>
              <a:rPr lang="sv-SE" sz="2000" dirty="0" smtClean="0"/>
              <a:t>Information: BDII, GOCDB</a:t>
            </a:r>
          </a:p>
          <a:p>
            <a:pPr lvl="1"/>
            <a:r>
              <a:rPr lang="sv-SE" sz="2000" dirty="0" smtClean="0"/>
              <a:t>Monitoring: Nagios</a:t>
            </a:r>
            <a:endParaRPr lang="hu-HU" sz="2000" dirty="0" smtClean="0"/>
          </a:p>
          <a:p>
            <a:pPr lvl="1"/>
            <a:r>
              <a:rPr lang="hu-HU" sz="2000" dirty="0" smtClean="0"/>
              <a:t>USER mngmt: VOMS, </a:t>
            </a:r>
            <a:r>
              <a:rPr lang="sv-SE" sz="2000" dirty="0" smtClean="0"/>
              <a:t> </a:t>
            </a:r>
            <a:r>
              <a:rPr lang="hu-HU" sz="2000" dirty="0" smtClean="0"/>
              <a:t>ARGUS,..</a:t>
            </a:r>
            <a:endParaRPr lang="sv-SE" sz="2000" dirty="0" smtClean="0"/>
          </a:p>
          <a:p>
            <a:pPr lvl="1"/>
            <a:r>
              <a:rPr lang="sv-SE" sz="2000" dirty="0" smtClean="0"/>
              <a:t>ARC is fully compatible with EGI operation</a:t>
            </a:r>
            <a:r>
              <a:rPr lang="hu-HU" sz="2000" dirty="0" smtClean="0"/>
              <a:t>s!</a:t>
            </a:r>
            <a:r>
              <a:rPr lang="sv-SE" sz="2000" dirty="0" smtClean="0"/>
              <a:t> </a:t>
            </a:r>
          </a:p>
          <a:p>
            <a:pPr marL="457200" lvl="1" indent="0">
              <a:buNone/>
            </a:pPr>
            <a:endParaRPr lang="sv-SE" sz="2000" dirty="0" smtClean="0"/>
          </a:p>
          <a:p>
            <a:pPr marL="457200" lvl="1" indent="0">
              <a:buNone/>
            </a:pPr>
            <a:r>
              <a:rPr lang="sv-SE" sz="2000" dirty="0" smtClean="0"/>
              <a:t>Integration with High Energy Physics production frameworks</a:t>
            </a:r>
            <a:r>
              <a:rPr lang="sv-SE" sz="2000" dirty="0" smtClean="0"/>
              <a:t>:</a:t>
            </a:r>
            <a:endParaRPr lang="sv-SE" sz="1600" dirty="0"/>
          </a:p>
          <a:p>
            <a:pPr lvl="1"/>
            <a:r>
              <a:rPr lang="sv-SE" sz="2000" dirty="0" smtClean="0"/>
              <a:t>”Nordic Cloud”, ARC Control Tower for ATLAS</a:t>
            </a:r>
          </a:p>
          <a:p>
            <a:pPr lvl="1"/>
            <a:r>
              <a:rPr lang="sv-SE" sz="2000" dirty="0" smtClean="0"/>
              <a:t>Condor-based solution for CMS </a:t>
            </a:r>
            <a:endParaRPr lang="sv-SE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6" y="1066800"/>
            <a:ext cx="261262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75" y="2895600"/>
            <a:ext cx="3429641" cy="20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i="1" dirty="0" smtClean="0"/>
              <a:t>“</a:t>
            </a:r>
            <a:r>
              <a:rPr lang="en-US" sz="2000" b="0" i="1" dirty="0" err="1" smtClean="0"/>
              <a:t>Spinsie</a:t>
            </a:r>
            <a:r>
              <a:rPr lang="en-US" sz="2000" b="0" i="1" dirty="0" smtClean="0"/>
              <a:t> </a:t>
            </a:r>
            <a:r>
              <a:rPr lang="en-US" sz="2000" b="0" i="1" dirty="0" err="1"/>
              <a:t>winsies</a:t>
            </a:r>
            <a:r>
              <a:rPr lang="en-US" sz="2000" b="0" i="1" dirty="0"/>
              <a:t> on both </a:t>
            </a:r>
            <a:r>
              <a:rPr lang="en-US" sz="2000" b="0" i="1" dirty="0" smtClean="0"/>
              <a:t>sides … </a:t>
            </a:r>
            <a:br>
              <a:rPr lang="en-US" sz="2000" b="0" i="1" dirty="0" smtClean="0"/>
            </a:br>
            <a:r>
              <a:rPr lang="en-US" sz="2000" b="0" i="1" dirty="0" smtClean="0"/>
              <a:t>and </a:t>
            </a:r>
            <a:r>
              <a:rPr lang="sv-SE" sz="2000" b="0" i="1" dirty="0"/>
              <a:t>four door </a:t>
            </a:r>
            <a:r>
              <a:rPr lang="sv-SE" sz="2000" b="0" i="1" dirty="0" smtClean="0"/>
              <a:t>handles”</a:t>
            </a:r>
            <a:endParaRPr lang="sv-SE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5562600" cy="487680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smtClean="0"/>
              <a:t>Core functionality:</a:t>
            </a:r>
          </a:p>
          <a:p>
            <a:r>
              <a:rPr lang="sv-SE" sz="2400" dirty="0" smtClean="0"/>
              <a:t>An enabling </a:t>
            </a:r>
            <a:r>
              <a:rPr lang="sv-SE" sz="2400" u="sng" dirty="0"/>
              <a:t>technology</a:t>
            </a:r>
            <a:r>
              <a:rPr lang="sv-SE" sz="2400" dirty="0"/>
              <a:t> within distributed </a:t>
            </a:r>
            <a:r>
              <a:rPr lang="sv-SE" sz="2400" dirty="0" smtClean="0"/>
              <a:t>computing that </a:t>
            </a:r>
            <a:endParaRPr lang="sv-SE" sz="2400" dirty="0"/>
          </a:p>
          <a:p>
            <a:pPr lvl="1"/>
            <a:r>
              <a:rPr lang="sv-SE" sz="2000" dirty="0" smtClean="0"/>
              <a:t>Provides </a:t>
            </a:r>
            <a:r>
              <a:rPr lang="sv-SE" sz="2000" dirty="0"/>
              <a:t>computing cycles and </a:t>
            </a:r>
            <a:r>
              <a:rPr lang="hu-HU" sz="2000" dirty="0" smtClean="0"/>
              <a:t>related </a:t>
            </a:r>
            <a:r>
              <a:rPr lang="sv-SE" sz="2000" dirty="0" smtClean="0"/>
              <a:t>data </a:t>
            </a:r>
            <a:r>
              <a:rPr lang="sv-SE" sz="2000" dirty="0"/>
              <a:t>access </a:t>
            </a:r>
            <a:r>
              <a:rPr lang="sv-SE" sz="2000" dirty="0" smtClean="0"/>
              <a:t>mechanisms</a:t>
            </a:r>
          </a:p>
          <a:p>
            <a:pPr lvl="1"/>
            <a:r>
              <a:rPr lang="sv-SE" sz="2000" dirty="0"/>
              <a:t>v</a:t>
            </a:r>
            <a:r>
              <a:rPr lang="sv-SE" sz="2000" dirty="0" smtClean="0"/>
              <a:t>ia special authentication (X509) and authorization layer (VOMS ACCs)</a:t>
            </a:r>
          </a:p>
          <a:p>
            <a:r>
              <a:rPr lang="sv-SE" sz="2400" dirty="0" smtClean="0"/>
              <a:t>With other words:</a:t>
            </a:r>
          </a:p>
          <a:p>
            <a:pPr lvl="1"/>
            <a:r>
              <a:rPr lang="sv-SE" sz="2000" dirty="0" smtClean="0"/>
              <a:t>You can execute a batch of computational tasks remotely on a cluster </a:t>
            </a:r>
            <a:r>
              <a:rPr lang="sv-SE" sz="2000" dirty="0" smtClean="0">
                <a:sym typeface="Wingdings" pitchFamily="2" charset="2"/>
              </a:rPr>
              <a:t></a:t>
            </a:r>
          </a:p>
          <a:p>
            <a:pPr lvl="1"/>
            <a:r>
              <a:rPr lang="sv-SE" sz="2000" dirty="0" smtClean="0">
                <a:sym typeface="Wingdings" pitchFamily="2" charset="2"/>
              </a:rPr>
              <a:t>ARC is mostly a Computing Element</a:t>
            </a:r>
          </a:p>
          <a:p>
            <a:r>
              <a:rPr lang="sv-SE" sz="2400" dirty="0" smtClean="0">
                <a:sym typeface="Wingdings" pitchFamily="2" charset="2"/>
              </a:rPr>
              <a:t>WARNING: things do get broken!</a:t>
            </a:r>
            <a:endParaRPr lang="sv-SE" sz="2400" dirty="0"/>
          </a:p>
          <a:p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31/5/2016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2357478" cy="1295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590800"/>
            <a:ext cx="2308167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59" y="4596384"/>
            <a:ext cx="2429067" cy="13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-template">
  <a:themeElements>
    <a:clrScheme name="1_nordugrid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nordugrid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du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ng-template</Template>
  <TotalTime>11034</TotalTime>
  <Words>862</Words>
  <Application>Microsoft Office PowerPoint</Application>
  <PresentationFormat>On-screen Show (4:3)</PresentationFormat>
  <Paragraphs>209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Lucida Sans Unicode</vt:lpstr>
      <vt:lpstr>Times New Roman</vt:lpstr>
      <vt:lpstr>Wingdings</vt:lpstr>
      <vt:lpstr>ng-template</vt:lpstr>
      <vt:lpstr>ARC101  Technical Meeting, Kosice 2016</vt:lpstr>
      <vt:lpstr>What is this thing called Advanced Resource Connector (ARC)?</vt:lpstr>
      <vt:lpstr>”you might already recognize him  .... that early ... memory”</vt:lpstr>
      <vt:lpstr>”A master piece of kinetic energy, dynamics and mechanics, sprung from the hands of engineering wizzards of a bygone era</vt:lpstr>
      <vt:lpstr>”forged ... in different sources”</vt:lpstr>
      <vt:lpstr>”Equipped with both an inside and an outside”</vt:lpstr>
      <vt:lpstr>”Equipped with both an inside and an outside”</vt:lpstr>
      <vt:lpstr>”Equipped with both an inside and an outside”</vt:lpstr>
      <vt:lpstr>“Spinsie winsies on both sides …  and four door handles”</vt:lpstr>
      <vt:lpstr>”Pop that pony’s face:  a real ladies magnet”</vt:lpstr>
      <vt:lpstr>”... and hepatitis b”</vt:lpstr>
      <vt:lpstr>”A recipe holder”</vt:lpstr>
      <vt:lpstr>”Hmmmmm ART”</vt:lpstr>
      <vt:lpstr>Prepared for big data</vt:lpstr>
      <vt:lpstr>”340 000 circular bends”</vt:lpstr>
      <vt:lpstr>ARC is there and looking forward to the 21st century...</vt:lpstr>
      <vt:lpstr>Final remark</vt:lpstr>
      <vt:lpstr>PowerPoint Presentation</vt:lpstr>
      <vt:lpstr>a scandinavian CAR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status</dc:title>
  <dc:creator>Balazs Konya</dc:creator>
  <cp:lastModifiedBy>Balazs</cp:lastModifiedBy>
  <cp:revision>684</cp:revision>
  <dcterms:created xsi:type="dcterms:W3CDTF">2010-04-30T12:57:51Z</dcterms:created>
  <dcterms:modified xsi:type="dcterms:W3CDTF">2016-05-27T14:39:07Z</dcterms:modified>
</cp:coreProperties>
</file>