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92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96" r:id="rId3"/>
    <p:sldId id="298" r:id="rId4"/>
    <p:sldId id="297" r:id="rId5"/>
    <p:sldId id="299" r:id="rId6"/>
    <p:sldId id="300" r:id="rId7"/>
    <p:sldId id="301" r:id="rId8"/>
    <p:sldId id="302" r:id="rId9"/>
    <p:sldId id="303" r:id="rId10"/>
    <p:sldId id="304" r:id="rId11"/>
    <p:sldId id="305" r:id="rId12"/>
    <p:sldId id="309" r:id="rId13"/>
    <p:sldId id="310" r:id="rId14"/>
    <p:sldId id="307" r:id="rId1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5pPr>
    <a:lvl6pPr marL="2286000" algn="l" defTabSz="457200" rtl="0" eaLnBrk="1" latinLnBrk="0" hangingPunct="1">
      <a:defRPr sz="20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6pPr>
    <a:lvl7pPr marL="2743200" algn="l" defTabSz="457200" rtl="0" eaLnBrk="1" latinLnBrk="0" hangingPunct="1">
      <a:defRPr sz="20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7pPr>
    <a:lvl8pPr marL="3200400" algn="l" defTabSz="457200" rtl="0" eaLnBrk="1" latinLnBrk="0" hangingPunct="1">
      <a:defRPr sz="20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8pPr>
    <a:lvl9pPr marL="3657600" algn="l" defTabSz="457200" rtl="0" eaLnBrk="1" latinLnBrk="0" hangingPunct="1">
      <a:defRPr sz="20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A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9" d="100"/>
          <a:sy n="89" d="100"/>
        </p:scale>
        <p:origin x="-1792" y="-104"/>
      </p:cViewPr>
      <p:guideLst>
        <p:guide orient="horz" pos="2160"/>
        <p:guide pos="672"/>
        <p:guide pos="5472"/>
        <p:guide pos="1008"/>
        <p:guide pos="115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handoutMaster" Target="handoutMasters/handout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B9922C55-25AD-B94B-AC1C-CF81591C295F}" type="datetime1">
              <a:rPr lang="en-GB" smtClean="0"/>
              <a:t>27/05/16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51DA2954-6294-8642-AB92-3EB466C50DCA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1352381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6C66E80B-F271-BF45-A172-D0017F215D87}" type="datetime1">
              <a:rPr lang="en-GB" smtClean="0"/>
              <a:t>27/05/16</a:t>
            </a:fld>
            <a:endParaRPr lang="nb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nb-NO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noProof="0" smtClean="0"/>
              <a:t>Click to edit Master text styles</a:t>
            </a:r>
          </a:p>
          <a:p>
            <a:pPr lvl="1"/>
            <a:r>
              <a:rPr lang="nb-NO" noProof="0" smtClean="0"/>
              <a:t>Second level</a:t>
            </a:r>
          </a:p>
          <a:p>
            <a:pPr lvl="2"/>
            <a:r>
              <a:rPr lang="nb-NO" noProof="0" smtClean="0"/>
              <a:t>Third level</a:t>
            </a:r>
          </a:p>
          <a:p>
            <a:pPr lvl="3"/>
            <a:r>
              <a:rPr lang="nb-NO" noProof="0" smtClean="0"/>
              <a:t>Fourth level</a:t>
            </a:r>
          </a:p>
          <a:p>
            <a:pPr lvl="4"/>
            <a:r>
              <a:rPr lang="nb-NO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6ED4B708-EE86-B44E-921E-50BAFB7D66B8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9398276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6" Type="http://schemas.openxmlformats.org/officeDocument/2006/relationships/image" Target="../media/image6.jpeg"/><Relationship Id="rId7" Type="http://schemas.openxmlformats.org/officeDocument/2006/relationships/image" Target="../media/image7.jpeg"/><Relationship Id="rId8" Type="http://schemas.openxmlformats.org/officeDocument/2006/relationships/image" Target="../media/image8.jpeg"/><Relationship Id="rId9" Type="http://schemas.openxmlformats.org/officeDocument/2006/relationships/image" Target="../media/image9.jpeg"/><Relationship Id="rId10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NHM2_engelsk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1" descr="NHM3_engelsk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2" descr="NHM4_engelsk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3" descr="NHM5_engelsk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4" descr="NHM6_engelsk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6" descr="Fysisk2.jp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7" descr="Fysisk3Eng.jpg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8" descr="Fysisk3EngA.jpg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1026"/>
          <p:cNvSpPr>
            <a:spLocks noGrp="1" noChangeArrowheads="1"/>
          </p:cNvSpPr>
          <p:nvPr>
            <p:ph type="ctrTitle" sz="quarter"/>
          </p:nvPr>
        </p:nvSpPr>
        <p:spPr>
          <a:xfrm>
            <a:off x="1295400" y="1905000"/>
            <a:ext cx="6934200" cy="1143000"/>
          </a:xfrm>
        </p:spPr>
        <p:txBody>
          <a:bodyPr anchor="b"/>
          <a:lstStyle>
            <a:lvl1pPr>
              <a:defRPr sz="20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075" name="Rectangle 102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295400" y="3048000"/>
            <a:ext cx="7315200" cy="1752600"/>
          </a:xfrm>
        </p:spPr>
        <p:txBody>
          <a:bodyPr/>
          <a:lstStyle>
            <a:lvl1pPr marL="0" indent="0">
              <a:buFontTx/>
              <a:buNone/>
              <a:defRPr sz="3000" b="1" i="0" baseline="0"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12" name="Picture 11" descr="NHM2_engelsk.jp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1" descr="NHM3_engelsk.jpg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2" descr="NHM4_engelsk.jpg"/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3" descr="NHM5_engelsk.jpg"/>
          <p:cNvPicPr>
            <a:picLocks noChangeAspect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4" descr="NHM6_engelsk.jpg"/>
          <p:cNvPicPr>
            <a:picLocks noChangeAspect="1"/>
          </p:cNvPicPr>
          <p:nvPr userDrawn="1"/>
        </p:nvPicPr>
        <p:blipFill>
          <a:blip r:embed="rId7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6" descr="Fysisk2.jpg"/>
          <p:cNvPicPr>
            <a:picLocks noChangeAspect="1"/>
          </p:cNvPicPr>
          <p:nvPr userDrawn="1"/>
        </p:nvPicPr>
        <p:blipFill>
          <a:blip r:embed="rId8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7" descr="Fysisk3Eng.jpg"/>
          <p:cNvPicPr>
            <a:picLocks noChangeAspect="1"/>
          </p:cNvPicPr>
          <p:nvPr userDrawn="1"/>
        </p:nvPicPr>
        <p:blipFill>
          <a:blip r:embed="rId9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8" descr="Fysisk3EngA.jpg"/>
          <p:cNvPicPr>
            <a:picLocks noChangeAspect="1"/>
          </p:cNvPicPr>
          <p:nvPr userDrawn="1"/>
        </p:nvPicPr>
        <p:blipFill>
          <a:blip r:embed="rId10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2750" y="838200"/>
            <a:ext cx="1924050" cy="525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838200"/>
            <a:ext cx="5619750" cy="5257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David Cameron</a:t>
            </a:r>
            <a:endParaRPr lang="nb-N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 smtClean="0"/>
              <a:t>NorduGrid Tech Meeting, Kosice, 31 May 2016</a:t>
            </a:r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B171B4-E613-ED44-9F82-F4C8D4105A6C}" type="slidenum">
              <a:rPr lang="nb-NO" smtClean="0"/>
              <a:pPr>
                <a:defRPr/>
              </a:pPr>
              <a:t>‹#›</a:t>
            </a:fld>
            <a:endParaRPr lang="nb-NO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981200"/>
            <a:ext cx="37719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7719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David Cameron</a:t>
            </a:r>
            <a:endParaRPr lang="nb-NO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 smtClean="0"/>
              <a:t>NorduGrid Tech Meeting, Kosice, 31 May 2016</a:t>
            </a:r>
            <a:endParaRPr lang="nb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B171B4-E613-ED44-9F82-F4C8D4105A6C}" type="slidenum">
              <a:rPr lang="nb-NO" smtClean="0"/>
              <a:pPr>
                <a:defRPr/>
              </a:pPr>
              <a:t>‹#›</a:t>
            </a:fld>
            <a:endParaRPr lang="nb-NO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David Cameron</a:t>
            </a:r>
            <a:endParaRPr lang="nb-NO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 smtClean="0"/>
              <a:t>NorduGrid Tech Meeting, Kosice, 31 May 2016</a:t>
            </a: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B171B4-E613-ED44-9F82-F4C8D4105A6C}" type="slidenum">
              <a:rPr lang="nb-NO" smtClean="0"/>
              <a:pPr>
                <a:defRPr/>
              </a:pPr>
              <a:t>‹#›</a:t>
            </a:fld>
            <a:endParaRPr lang="nb-NO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5240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nb-NO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838200"/>
            <a:ext cx="7696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981200"/>
            <a:ext cx="7696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nb-NO" smtClean="0"/>
              <a:t>NorduGrid Tech Meeting, Kosice, 31 May 2016</a:t>
            </a:r>
            <a:endParaRPr lang="nb-NO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1B171B4-E613-ED44-9F82-F4C8D4105A6C}" type="slidenum">
              <a:rPr lang="nb-NO" smtClean="0"/>
              <a:pPr>
                <a:defRPr/>
              </a:pPr>
              <a:t>‹#›</a:t>
            </a:fld>
            <a:endParaRPr lang="nb-NO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smtClean="0"/>
              <a:t>David Cameron</a:t>
            </a:r>
            <a:endParaRPr lang="nb-NO" dirty="0"/>
          </a:p>
        </p:txBody>
      </p:sp>
      <p:pic>
        <p:nvPicPr>
          <p:cNvPr id="1031" name="Picture 11" descr="MN_FYSISK_A_ENG.png"/>
          <p:cNvPicPr>
            <a:picLocks noChangeAspect="1"/>
          </p:cNvPicPr>
          <p:nvPr/>
        </p:nvPicPr>
        <p:blipFill>
          <a:blip r:embed="rId13"/>
          <a:srcRect b="55283"/>
          <a:stretch>
            <a:fillRect/>
          </a:stretch>
        </p:blipFill>
        <p:spPr bwMode="auto">
          <a:xfrm>
            <a:off x="304800" y="228600"/>
            <a:ext cx="26035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1" descr="MN_FYSISK_A_ENG.png"/>
          <p:cNvPicPr>
            <a:picLocks noChangeAspect="1"/>
          </p:cNvPicPr>
          <p:nvPr userDrawn="1"/>
        </p:nvPicPr>
        <p:blipFill>
          <a:blip r:embed="rId13"/>
          <a:srcRect b="55283"/>
          <a:stretch>
            <a:fillRect/>
          </a:stretch>
        </p:blipFill>
        <p:spPr bwMode="auto">
          <a:xfrm>
            <a:off x="304800" y="228600"/>
            <a:ext cx="26035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29" r:id="rId1"/>
    <p:sldLayoutId id="2147483930" r:id="rId2"/>
    <p:sldLayoutId id="2147483931" r:id="rId3"/>
    <p:sldLayoutId id="2147483932" r:id="rId4"/>
    <p:sldLayoutId id="2147483933" r:id="rId5"/>
    <p:sldLayoutId id="2147483934" r:id="rId6"/>
    <p:sldLayoutId id="2147483935" r:id="rId7"/>
    <p:sldLayoutId id="2147483936" r:id="rId8"/>
    <p:sldLayoutId id="2147483937" r:id="rId9"/>
    <p:sldLayoutId id="2147483938" r:id="rId10"/>
    <p:sldLayoutId id="2147483939" r:id="rId11"/>
  </p:sldLayoutIdLst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voatlas403.cern.ch/data/aCTReport.html" TargetMode="External"/><Relationship Id="rId3" Type="http://schemas.openxmlformats.org/officeDocument/2006/relationships/hyperlink" Target="https://gitlab.cern.ch/arc/aCT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indico.cern.ch/event/304944/contributions/1672319/attachments/578552/796696/chep2015act.pdf" TargetMode="External"/><Relationship Id="rId4" Type="http://schemas.openxmlformats.org/officeDocument/2006/relationships/hyperlink" Target="https://indico.cern.ch/event/304944/contributions/1672645/attachments/578833/797024/ARC_Control_Tower_-_CHEP2015v5.pdf" TargetMode="External"/><Relationship Id="rId5" Type="http://schemas.openxmlformats.org/officeDocument/2006/relationships/hyperlink" Target="https://twiki.cern.ch/twiki/bin/view/AtlasComputing/ARCControlTower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iopscience.iop.org/article/10.1088/1742-6596/664/6/062042/pdf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5"/>
          <p:cNvSpPr>
            <a:spLocks noGrp="1"/>
          </p:cNvSpPr>
          <p:nvPr>
            <p:ph type="ctrTitle" sz="quarter"/>
          </p:nvPr>
        </p:nvSpPr>
        <p:spPr>
          <a:xfrm>
            <a:off x="1259632" y="3717032"/>
            <a:ext cx="6934200" cy="1512168"/>
          </a:xfrm>
        </p:spPr>
        <p:txBody>
          <a:bodyPr anchor="t">
            <a:normAutofit/>
          </a:bodyPr>
          <a:lstStyle/>
          <a:p>
            <a:pPr eaLnBrk="1" hangingPunct="1"/>
            <a:r>
              <a:rPr lang="nb-NO" dirty="0" smtClean="0">
                <a:solidFill>
                  <a:schemeClr val="tx1"/>
                </a:solidFill>
              </a:rPr>
              <a:t>David Cameron</a:t>
            </a:r>
            <a:br>
              <a:rPr lang="nb-NO" dirty="0" smtClean="0">
                <a:solidFill>
                  <a:schemeClr val="tx1"/>
                </a:solidFill>
              </a:rPr>
            </a:br>
            <a:r>
              <a:rPr lang="nb-NO" dirty="0" smtClean="0">
                <a:solidFill>
                  <a:schemeClr val="tx1"/>
                </a:solidFill>
              </a:rPr>
              <a:t>Andrej </a:t>
            </a:r>
            <a:r>
              <a:rPr lang="nb-NO" dirty="0" err="1" smtClean="0">
                <a:solidFill>
                  <a:schemeClr val="tx1"/>
                </a:solidFill>
              </a:rPr>
              <a:t>Filipcic</a:t>
            </a:r>
            <a:r>
              <a:rPr lang="nb-NO" dirty="0" smtClean="0"/>
              <a:t> </a:t>
            </a:r>
            <a:endParaRPr lang="nb-NO" dirty="0"/>
          </a:p>
        </p:txBody>
      </p:sp>
      <p:sp>
        <p:nvSpPr>
          <p:cNvPr id="15363" name="Subtitle 6"/>
          <p:cNvSpPr>
            <a:spLocks noGrp="1"/>
          </p:cNvSpPr>
          <p:nvPr>
            <p:ph type="subTitle" sz="quarter" idx="1"/>
          </p:nvPr>
        </p:nvSpPr>
        <p:spPr>
          <a:xfrm>
            <a:off x="2153344" y="5445224"/>
            <a:ext cx="7315200" cy="1752600"/>
          </a:xfrm>
        </p:spPr>
        <p:txBody>
          <a:bodyPr/>
          <a:lstStyle/>
          <a:p>
            <a:pPr eaLnBrk="1" hangingPunct="1"/>
            <a:r>
              <a:rPr lang="nb-NO" sz="2400" dirty="0" smtClean="0">
                <a:latin typeface="Arial" charset="0"/>
                <a:ea typeface="Arial" charset="0"/>
                <a:cs typeface="Arial" charset="0"/>
              </a:rPr>
              <a:t>ARC Control Tower and ARC </a:t>
            </a:r>
            <a:r>
              <a:rPr lang="nb-NO" sz="2400" dirty="0" smtClean="0">
                <a:latin typeface="Arial" charset="0"/>
                <a:ea typeface="Arial" charset="0"/>
                <a:cs typeface="Arial" charset="0"/>
              </a:rPr>
              <a:t>CE:</a:t>
            </a:r>
          </a:p>
          <a:p>
            <a:pPr eaLnBrk="1" hangingPunct="1"/>
            <a:r>
              <a:rPr lang="nb-NO" sz="2400" dirty="0" smtClean="0">
                <a:latin typeface="Arial" charset="0"/>
                <a:ea typeface="Arial" charset="0"/>
                <a:cs typeface="Arial" charset="0"/>
              </a:rPr>
              <a:t>The </a:t>
            </a:r>
            <a:r>
              <a:rPr lang="nb-NO" sz="2400" dirty="0" err="1" smtClean="0">
                <a:latin typeface="Arial" charset="0"/>
                <a:ea typeface="Arial" charset="0"/>
                <a:cs typeface="Arial" charset="0"/>
              </a:rPr>
              <a:t>truth</a:t>
            </a:r>
            <a:r>
              <a:rPr lang="nb-NO" sz="24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nb-NO" sz="2400" dirty="0" err="1" smtClean="0">
                <a:latin typeface="Arial" charset="0"/>
                <a:ea typeface="Arial" charset="0"/>
                <a:cs typeface="Arial" charset="0"/>
              </a:rPr>
              <a:t>about</a:t>
            </a:r>
            <a:r>
              <a:rPr lang="nb-NO" sz="2400" dirty="0" smtClean="0">
                <a:latin typeface="Arial" charset="0"/>
                <a:ea typeface="Arial" charset="0"/>
                <a:cs typeface="Arial" charset="0"/>
              </a:rPr>
              <a:t> ATLAS </a:t>
            </a:r>
            <a:r>
              <a:rPr lang="nb-NO" sz="2400" dirty="0" err="1" smtClean="0">
                <a:latin typeface="Arial" charset="0"/>
                <a:ea typeface="Arial" charset="0"/>
                <a:cs typeface="Arial" charset="0"/>
              </a:rPr>
              <a:t>computing</a:t>
            </a:r>
            <a:endParaRPr lang="nb-NO" sz="1800" dirty="0"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aCT</a:t>
            </a:r>
            <a:r>
              <a:rPr lang="en-GB" dirty="0" smtClean="0"/>
              <a:t>, ARC CE and Event Service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67544" y="2060848"/>
            <a:ext cx="4824536" cy="4114800"/>
          </a:xfrm>
        </p:spPr>
        <p:txBody>
          <a:bodyPr>
            <a:normAutofit fontScale="92500" lnSpcReduction="20000"/>
          </a:bodyPr>
          <a:lstStyle/>
          <a:p>
            <a:r>
              <a:rPr lang="en-GB" sz="2000" dirty="0" smtClean="0"/>
              <a:t>Solution for HPC backfilling where there is no WN connectivity</a:t>
            </a:r>
          </a:p>
          <a:p>
            <a:r>
              <a:rPr lang="en-GB" sz="2000" dirty="0" smtClean="0"/>
              <a:t>Instead of uploads to OS from WN, ARC CE uploads all events at the end of the job</a:t>
            </a:r>
          </a:p>
          <a:p>
            <a:pPr lvl="1"/>
            <a:r>
              <a:rPr lang="en-GB" sz="1800" dirty="0" smtClean="0"/>
              <a:t>This was shown to be a bottleneck – zipping by pilot can address this issue</a:t>
            </a:r>
          </a:p>
          <a:p>
            <a:r>
              <a:rPr lang="en-GB" sz="2000" dirty="0" err="1" smtClean="0"/>
              <a:t>aCT</a:t>
            </a:r>
            <a:r>
              <a:rPr lang="en-GB" sz="2000" dirty="0" smtClean="0"/>
              <a:t> reports completed events to Panda</a:t>
            </a:r>
          </a:p>
          <a:p>
            <a:r>
              <a:rPr lang="en-GB" sz="2000" dirty="0" smtClean="0"/>
              <a:t>For jobs </a:t>
            </a:r>
            <a:r>
              <a:rPr lang="en-GB" sz="2000" dirty="0" err="1" smtClean="0"/>
              <a:t>preempted</a:t>
            </a:r>
            <a:r>
              <a:rPr lang="en-GB" sz="2000" dirty="0" smtClean="0"/>
              <a:t> by the batch system:</a:t>
            </a:r>
          </a:p>
          <a:p>
            <a:pPr lvl="1"/>
            <a:r>
              <a:rPr lang="en-GB" sz="1800" dirty="0" smtClean="0"/>
              <a:t>An ARC CE plugin “</a:t>
            </a:r>
            <a:r>
              <a:rPr lang="en-GB" sz="1800" dirty="0" err="1" smtClean="0"/>
              <a:t>unfails</a:t>
            </a:r>
            <a:r>
              <a:rPr lang="en-GB" sz="1800" dirty="0" smtClean="0"/>
              <a:t>” the job and does pilot post-processing (metadata xml, log </a:t>
            </a:r>
            <a:r>
              <a:rPr lang="en-GB" sz="1800" dirty="0" err="1" smtClean="0"/>
              <a:t>tarball</a:t>
            </a:r>
            <a:r>
              <a:rPr lang="en-GB" sz="1800" dirty="0" smtClean="0"/>
              <a:t> </a:t>
            </a:r>
            <a:r>
              <a:rPr lang="en-GB" sz="1800" dirty="0" err="1" smtClean="0"/>
              <a:t>etc</a:t>
            </a:r>
            <a:r>
              <a:rPr lang="en-GB" sz="1800" dirty="0" smtClean="0"/>
              <a:t>)</a:t>
            </a:r>
          </a:p>
          <a:p>
            <a:pPr lvl="1"/>
            <a:r>
              <a:rPr lang="en-GB" sz="1800" dirty="0" smtClean="0"/>
              <a:t>Tested in </a:t>
            </a:r>
            <a:r>
              <a:rPr lang="en-GB" sz="1800" dirty="0" err="1" smtClean="0"/>
              <a:t>SuperMUC</a:t>
            </a:r>
            <a:r>
              <a:rPr lang="en-GB" sz="1800" dirty="0" smtClean="0"/>
              <a:t> HPC (300 x 24 cores)</a:t>
            </a:r>
            <a:endParaRPr lang="en-GB" sz="18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David Cameron</a:t>
            </a:r>
            <a:endParaRPr lang="nb-NO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 smtClean="0"/>
              <a:t>NorduGrid Tech Meeting, Kosice, 31 May 2016</a:t>
            </a: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B171B4-E613-ED44-9F82-F4C8D4105A6C}" type="slidenum">
              <a:rPr lang="nb-NO" smtClean="0"/>
              <a:pPr>
                <a:defRPr/>
              </a:pPr>
              <a:t>10</a:t>
            </a:fld>
            <a:endParaRPr lang="nb-NO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8695" y="3429000"/>
            <a:ext cx="3899926" cy="2924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0475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aCT</a:t>
            </a:r>
            <a:r>
              <a:rPr lang="en-GB" dirty="0" smtClean="0"/>
              <a:t> service and sites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GB" dirty="0"/>
              <a:t>4</a:t>
            </a:r>
            <a:r>
              <a:rPr lang="en-GB" dirty="0" smtClean="0"/>
              <a:t> machines at CERN</a:t>
            </a:r>
          </a:p>
          <a:p>
            <a:pPr lvl="1"/>
            <a:r>
              <a:rPr lang="en-GB" dirty="0" smtClean="0"/>
              <a:t>2 prod: large physical machines, one master, one hot spare</a:t>
            </a:r>
          </a:p>
          <a:p>
            <a:pPr lvl="1"/>
            <a:r>
              <a:rPr lang="en-GB" dirty="0" smtClean="0"/>
              <a:t>2 </a:t>
            </a:r>
            <a:r>
              <a:rPr lang="en-GB" dirty="0" err="1" smtClean="0"/>
              <a:t>dev</a:t>
            </a:r>
            <a:r>
              <a:rPr lang="en-GB" dirty="0" smtClean="0"/>
              <a:t>: VMs, for testing, </a:t>
            </a:r>
            <a:r>
              <a:rPr lang="en-GB" dirty="0" err="1" smtClean="0"/>
              <a:t>eg</a:t>
            </a:r>
            <a:r>
              <a:rPr lang="en-GB" dirty="0" smtClean="0"/>
              <a:t> Event Service workflow</a:t>
            </a:r>
          </a:p>
          <a:p>
            <a:r>
              <a:rPr lang="en-GB" dirty="0" smtClean="0"/>
              <a:t>Databases:</a:t>
            </a:r>
          </a:p>
          <a:p>
            <a:pPr lvl="1"/>
            <a:r>
              <a:rPr lang="en-GB" dirty="0" smtClean="0"/>
              <a:t>Prod machines: MySQL database on demand</a:t>
            </a:r>
          </a:p>
          <a:p>
            <a:pPr lvl="1"/>
            <a:r>
              <a:rPr lang="en-GB" dirty="0" err="1" smtClean="0"/>
              <a:t>Dev</a:t>
            </a:r>
            <a:r>
              <a:rPr lang="en-GB" dirty="0" smtClean="0"/>
              <a:t> machines: local MySQL</a:t>
            </a:r>
          </a:p>
          <a:p>
            <a:r>
              <a:rPr lang="en-GB" dirty="0" smtClean="0"/>
              <a:t>Serving ~12% of all ATLAS jobs:</a:t>
            </a:r>
          </a:p>
          <a:p>
            <a:pPr lvl="1"/>
            <a:r>
              <a:rPr lang="en-GB" dirty="0" smtClean="0"/>
              <a:t>ND, DE T2s, RAL, TW</a:t>
            </a:r>
            <a:r>
              <a:rPr lang="en-GB" smtClean="0"/>
              <a:t>, BOINC, </a:t>
            </a:r>
            <a:r>
              <a:rPr lang="is-IS" smtClean="0"/>
              <a:t>…</a:t>
            </a:r>
            <a:endParaRPr lang="is-IS" dirty="0" smtClean="0"/>
          </a:p>
          <a:p>
            <a:r>
              <a:rPr lang="is-IS" dirty="0" smtClean="0"/>
              <a:t>Very basic monitoring:</a:t>
            </a:r>
          </a:p>
          <a:p>
            <a:pPr lvl="1"/>
            <a:r>
              <a:rPr lang="en-US" dirty="0">
                <a:hlinkClick r:id="rId2"/>
              </a:rPr>
              <a:t>https://voatlas403.cern.ch/data/</a:t>
            </a:r>
            <a:r>
              <a:rPr lang="en-US" dirty="0" smtClean="0">
                <a:hlinkClick r:id="rId2"/>
              </a:rPr>
              <a:t>aCTReport.html</a:t>
            </a:r>
            <a:endParaRPr lang="en-US" dirty="0" smtClean="0"/>
          </a:p>
          <a:p>
            <a:r>
              <a:rPr lang="en-GB" dirty="0" err="1" smtClean="0"/>
              <a:t>Kibana</a:t>
            </a:r>
            <a:r>
              <a:rPr lang="en-GB" dirty="0" smtClean="0"/>
              <a:t> service status probe is running (but reporting 100%)</a:t>
            </a:r>
          </a:p>
          <a:p>
            <a:r>
              <a:rPr lang="en-GB" dirty="0" smtClean="0"/>
              <a:t>Source code (5k lines of python): </a:t>
            </a:r>
            <a:r>
              <a:rPr lang="en-GB" dirty="0">
                <a:hlinkClick r:id="rId3"/>
              </a:rPr>
              <a:t>https://gitlab.cern.ch/arc/</a:t>
            </a:r>
            <a:r>
              <a:rPr lang="en-GB" dirty="0" smtClean="0">
                <a:hlinkClick r:id="rId3"/>
              </a:rPr>
              <a:t>aCT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David Cameron</a:t>
            </a:r>
            <a:endParaRPr lang="nb-N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 smtClean="0"/>
              <a:t>NorduGrid Tech Meeting, Kosice, 31 May 2016</a:t>
            </a:r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B171B4-E613-ED44-9F82-F4C8D4105A6C}" type="slidenum">
              <a:rPr lang="nb-NO" smtClean="0"/>
              <a:pPr>
                <a:defRPr/>
              </a:pPr>
              <a:t>11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9056624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Monitoring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David Cameron</a:t>
            </a:r>
            <a:endParaRPr lang="nb-N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 smtClean="0"/>
              <a:t>NorduGrid Tech Meeting, Kosice, 31 May 2016</a:t>
            </a:r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B171B4-E613-ED44-9F82-F4C8D4105A6C}" type="slidenum">
              <a:rPr lang="nb-NO" smtClean="0"/>
              <a:pPr>
                <a:defRPr/>
              </a:pPr>
              <a:t>12</a:t>
            </a:fld>
            <a:endParaRPr lang="nb-NO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0072" y="404664"/>
            <a:ext cx="3641215" cy="580526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2060848"/>
            <a:ext cx="5111156" cy="4005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5493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/>
        </p:nvSpPr>
        <p:spPr bwMode="auto">
          <a:xfrm>
            <a:off x="3610425" y="2132857"/>
            <a:ext cx="1899979" cy="2005312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cap="flat" cmpd="sng" algn="ctr">
            <a:solidFill>
              <a:schemeClr val="tx1"/>
            </a:solidFill>
            <a:prstDash val="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CERN</a:t>
            </a:r>
            <a:endParaRPr kumimoji="0" lang="en-GB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33" name="Rectangle 32"/>
          <p:cNvSpPr/>
          <p:nvPr/>
        </p:nvSpPr>
        <p:spPr bwMode="auto">
          <a:xfrm>
            <a:off x="4024235" y="4399454"/>
            <a:ext cx="1699893" cy="1819543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cap="flat" cmpd="sng" algn="ctr">
            <a:solidFill>
              <a:schemeClr val="tx1"/>
            </a:solidFill>
            <a:prstDash val="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Site</a:t>
            </a:r>
            <a:endParaRPr kumimoji="0" lang="en-GB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52" name="Rectangle 51"/>
          <p:cNvSpPr/>
          <p:nvPr/>
        </p:nvSpPr>
        <p:spPr bwMode="auto">
          <a:xfrm>
            <a:off x="6884960" y="3883246"/>
            <a:ext cx="1699893" cy="2450531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cap="flat" cmpd="sng" algn="ctr">
            <a:solidFill>
              <a:schemeClr val="tx1"/>
            </a:solidFill>
            <a:prstDash val="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Site</a:t>
            </a:r>
            <a:endParaRPr kumimoji="0" lang="en-GB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51" name="Rectangle 50"/>
          <p:cNvSpPr/>
          <p:nvPr/>
        </p:nvSpPr>
        <p:spPr bwMode="auto">
          <a:xfrm>
            <a:off x="6156176" y="2420888"/>
            <a:ext cx="2497115" cy="125043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cap="flat" cmpd="sng" algn="ctr">
            <a:solidFill>
              <a:schemeClr val="tx1"/>
            </a:solidFill>
            <a:prstDash val="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CERN</a:t>
            </a:r>
            <a:endParaRPr kumimoji="0" lang="en-GB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1196328" y="3858789"/>
            <a:ext cx="1699893" cy="2450531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cap="flat" cmpd="sng" algn="ctr">
            <a:solidFill>
              <a:schemeClr val="tx1"/>
            </a:solidFill>
            <a:prstDash val="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Site</a:t>
            </a:r>
            <a:endParaRPr kumimoji="0" lang="en-GB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467544" y="2396431"/>
            <a:ext cx="2497115" cy="125043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cap="flat" cmpd="sng" algn="ctr">
            <a:solidFill>
              <a:schemeClr val="tx1"/>
            </a:solidFill>
            <a:prstDash val="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CERN</a:t>
            </a:r>
            <a:endParaRPr kumimoji="0" lang="en-GB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476672"/>
            <a:ext cx="7696200" cy="1143000"/>
          </a:xfrm>
        </p:spPr>
        <p:txBody>
          <a:bodyPr/>
          <a:lstStyle/>
          <a:p>
            <a:r>
              <a:rPr lang="en-GB" dirty="0" smtClean="0"/>
              <a:t>Summary of </a:t>
            </a:r>
            <a:r>
              <a:rPr lang="en-GB" dirty="0" err="1" smtClean="0"/>
              <a:t>aCT</a:t>
            </a:r>
            <a:r>
              <a:rPr lang="en-GB" dirty="0" smtClean="0"/>
              <a:t>/ARC modes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David Cameron</a:t>
            </a:r>
            <a:endParaRPr lang="nb-N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 smtClean="0"/>
              <a:t>NorduGrid Tech Meeting, Kosice, 31 May 2016</a:t>
            </a:r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B171B4-E613-ED44-9F82-F4C8D4105A6C}" type="slidenum">
              <a:rPr lang="nb-NO" smtClean="0"/>
              <a:pPr>
                <a:defRPr/>
              </a:pPr>
              <a:t>13</a:t>
            </a:fld>
            <a:endParaRPr lang="nb-NO" dirty="0"/>
          </a:p>
        </p:txBody>
      </p:sp>
      <p:sp>
        <p:nvSpPr>
          <p:cNvPr id="7" name="Rounded Rectangle 6"/>
          <p:cNvSpPr/>
          <p:nvPr/>
        </p:nvSpPr>
        <p:spPr bwMode="auto">
          <a:xfrm>
            <a:off x="1433820" y="2857118"/>
            <a:ext cx="1074846" cy="427780"/>
          </a:xfrm>
          <a:prstGeom prst="roundRect">
            <a:avLst/>
          </a:prstGeom>
          <a:solidFill>
            <a:schemeClr val="accent1"/>
          </a:solidFill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Panda</a:t>
            </a:r>
            <a:endParaRPr kumimoji="0" lang="en-GB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1433820" y="4039775"/>
            <a:ext cx="1074846" cy="427780"/>
          </a:xfrm>
          <a:prstGeom prst="roundRect">
            <a:avLst/>
          </a:prstGeom>
          <a:solidFill>
            <a:srgbClr val="FFFF00"/>
          </a:solidFill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ARC CE</a:t>
            </a:r>
            <a:endParaRPr kumimoji="0" lang="en-GB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1433820" y="5290212"/>
            <a:ext cx="1074846" cy="427780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WN</a:t>
            </a:r>
            <a:endParaRPr kumimoji="0" lang="en-GB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10" name="Can 9"/>
          <p:cNvSpPr/>
          <p:nvPr/>
        </p:nvSpPr>
        <p:spPr bwMode="auto">
          <a:xfrm>
            <a:off x="323528" y="5206964"/>
            <a:ext cx="748911" cy="594276"/>
          </a:xfrm>
          <a:prstGeom prst="can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Data</a:t>
            </a:r>
            <a:endParaRPr kumimoji="0" lang="en-GB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562160" y="2824575"/>
            <a:ext cx="528895" cy="510046"/>
          </a:xfrm>
          <a:prstGeom prst="rect">
            <a:avLst/>
          </a:prstGeom>
          <a:solidFill>
            <a:srgbClr val="3366FF"/>
          </a:solidFill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APF</a:t>
            </a:r>
            <a:endParaRPr kumimoji="0" lang="en-GB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cxnSp>
        <p:nvCxnSpPr>
          <p:cNvPr id="12" name="Straight Arrow Connector 11"/>
          <p:cNvCxnSpPr>
            <a:stCxn id="11" idx="2"/>
            <a:endCxn id="8" idx="1"/>
          </p:cNvCxnSpPr>
          <p:nvPr/>
        </p:nvCxnSpPr>
        <p:spPr bwMode="auto">
          <a:xfrm>
            <a:off x="826607" y="3334621"/>
            <a:ext cx="607213" cy="919044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>
            <a:stCxn id="8" idx="2"/>
            <a:endCxn id="9" idx="0"/>
          </p:cNvCxnSpPr>
          <p:nvPr/>
        </p:nvCxnSpPr>
        <p:spPr bwMode="auto">
          <a:xfrm>
            <a:off x="1971243" y="4467555"/>
            <a:ext cx="0" cy="822657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>
            <a:stCxn id="10" idx="4"/>
            <a:endCxn id="9" idx="1"/>
          </p:cNvCxnSpPr>
          <p:nvPr/>
        </p:nvCxnSpPr>
        <p:spPr bwMode="auto">
          <a:xfrm>
            <a:off x="1072439" y="5504102"/>
            <a:ext cx="361381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/>
          </a:ln>
          <a:effectLst/>
        </p:spPr>
      </p:cxnSp>
      <p:cxnSp>
        <p:nvCxnSpPr>
          <p:cNvPr id="15" name="Straight Connector 14"/>
          <p:cNvCxnSpPr/>
          <p:nvPr/>
        </p:nvCxnSpPr>
        <p:spPr bwMode="auto">
          <a:xfrm flipV="1">
            <a:off x="2508666" y="5061831"/>
            <a:ext cx="282283" cy="442271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/>
          <p:cNvCxnSpPr/>
          <p:nvPr/>
        </p:nvCxnSpPr>
        <p:spPr bwMode="auto">
          <a:xfrm flipV="1">
            <a:off x="2790948" y="3284898"/>
            <a:ext cx="0" cy="1809839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Arrow Connector 16"/>
          <p:cNvCxnSpPr>
            <a:endCxn id="7" idx="3"/>
          </p:cNvCxnSpPr>
          <p:nvPr/>
        </p:nvCxnSpPr>
        <p:spPr bwMode="auto">
          <a:xfrm flipH="1" flipV="1">
            <a:off x="2508666" y="3071008"/>
            <a:ext cx="282283" cy="197801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3592" y="4952653"/>
            <a:ext cx="335575" cy="508622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604191" y="3708140"/>
            <a:ext cx="414432" cy="3836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pilot</a:t>
            </a:r>
            <a:endParaRPr lang="en-GB" dirty="0"/>
          </a:p>
        </p:txBody>
      </p:sp>
      <p:sp>
        <p:nvSpPr>
          <p:cNvPr id="22" name="Rounded Rectangle 21"/>
          <p:cNvSpPr/>
          <p:nvPr/>
        </p:nvSpPr>
        <p:spPr bwMode="auto">
          <a:xfrm>
            <a:off x="4217111" y="2396106"/>
            <a:ext cx="1074846" cy="427780"/>
          </a:xfrm>
          <a:prstGeom prst="roundRect">
            <a:avLst/>
          </a:prstGeom>
          <a:solidFill>
            <a:schemeClr val="accent1"/>
          </a:solidFill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Panda</a:t>
            </a:r>
            <a:endParaRPr kumimoji="0" lang="en-GB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23" name="Rounded Rectangle 22"/>
          <p:cNvSpPr/>
          <p:nvPr/>
        </p:nvSpPr>
        <p:spPr bwMode="auto">
          <a:xfrm>
            <a:off x="4217111" y="4515610"/>
            <a:ext cx="1074846" cy="427780"/>
          </a:xfrm>
          <a:prstGeom prst="roundRect">
            <a:avLst/>
          </a:prstGeom>
          <a:solidFill>
            <a:srgbClr val="FFFF00"/>
          </a:solidFill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ARC CE</a:t>
            </a:r>
            <a:endParaRPr kumimoji="0" lang="en-GB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24" name="Rounded Rectangle 23"/>
          <p:cNvSpPr/>
          <p:nvPr/>
        </p:nvSpPr>
        <p:spPr bwMode="auto">
          <a:xfrm>
            <a:off x="4217111" y="5617966"/>
            <a:ext cx="1074846" cy="427780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WN</a:t>
            </a:r>
            <a:endParaRPr kumimoji="0" lang="en-GB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25" name="Rounded Rectangle 24"/>
          <p:cNvSpPr/>
          <p:nvPr/>
        </p:nvSpPr>
        <p:spPr bwMode="auto">
          <a:xfrm>
            <a:off x="4217111" y="3562311"/>
            <a:ext cx="1074846" cy="427780"/>
          </a:xfrm>
          <a:prstGeom prst="roundRect">
            <a:avLst/>
          </a:prstGeom>
          <a:solidFill>
            <a:srgbClr val="FF6600"/>
          </a:solidFill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aCT</a:t>
            </a:r>
            <a:endParaRPr kumimoji="0" lang="en-GB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26" name="Can 25"/>
          <p:cNvSpPr/>
          <p:nvPr/>
        </p:nvSpPr>
        <p:spPr bwMode="auto">
          <a:xfrm>
            <a:off x="3059833" y="4432360"/>
            <a:ext cx="734632" cy="594276"/>
          </a:xfrm>
          <a:prstGeom prst="can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Data</a:t>
            </a:r>
            <a:endParaRPr kumimoji="0" lang="en-GB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cxnSp>
        <p:nvCxnSpPr>
          <p:cNvPr id="27" name="Straight Arrow Connector 26"/>
          <p:cNvCxnSpPr>
            <a:stCxn id="26" idx="4"/>
            <a:endCxn id="23" idx="1"/>
          </p:cNvCxnSpPr>
          <p:nvPr/>
        </p:nvCxnSpPr>
        <p:spPr bwMode="auto">
          <a:xfrm>
            <a:off x="3794465" y="4729498"/>
            <a:ext cx="422646" cy="2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/>
          </a:ln>
          <a:effectLst/>
        </p:spPr>
      </p:cxnSp>
      <p:cxnSp>
        <p:nvCxnSpPr>
          <p:cNvPr id="28" name="Straight Arrow Connector 27"/>
          <p:cNvCxnSpPr>
            <a:stCxn id="25" idx="0"/>
            <a:endCxn id="22" idx="2"/>
          </p:cNvCxnSpPr>
          <p:nvPr/>
        </p:nvCxnSpPr>
        <p:spPr bwMode="auto">
          <a:xfrm flipV="1">
            <a:off x="4754534" y="2823887"/>
            <a:ext cx="0" cy="738424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Straight Arrow Connector 28"/>
          <p:cNvCxnSpPr>
            <a:stCxn id="25" idx="2"/>
            <a:endCxn id="23" idx="0"/>
          </p:cNvCxnSpPr>
          <p:nvPr/>
        </p:nvCxnSpPr>
        <p:spPr bwMode="auto">
          <a:xfrm>
            <a:off x="4754534" y="3990091"/>
            <a:ext cx="0" cy="525519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0" name="Straight Arrow Connector 29"/>
          <p:cNvCxnSpPr>
            <a:stCxn id="23" idx="2"/>
            <a:endCxn id="24" idx="0"/>
          </p:cNvCxnSpPr>
          <p:nvPr/>
        </p:nvCxnSpPr>
        <p:spPr bwMode="auto">
          <a:xfrm>
            <a:off x="4754534" y="4943390"/>
            <a:ext cx="0" cy="674577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31" name="Picture 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9323" y="3230741"/>
            <a:ext cx="335575" cy="508622"/>
          </a:xfrm>
          <a:prstGeom prst="rect">
            <a:avLst/>
          </a:prstGeom>
        </p:spPr>
      </p:pic>
      <p:sp>
        <p:nvSpPr>
          <p:cNvPr id="34" name="Heart 33"/>
          <p:cNvSpPr/>
          <p:nvPr/>
        </p:nvSpPr>
        <p:spPr bwMode="auto">
          <a:xfrm>
            <a:off x="2836092" y="3927826"/>
            <a:ext cx="318843" cy="414224"/>
          </a:xfrm>
          <a:prstGeom prst="hear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35" name="Heart 34"/>
          <p:cNvSpPr/>
          <p:nvPr/>
        </p:nvSpPr>
        <p:spPr bwMode="auto">
          <a:xfrm>
            <a:off x="4293660" y="2961304"/>
            <a:ext cx="318843" cy="414224"/>
          </a:xfrm>
          <a:prstGeom prst="hear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39" name="Rounded Rectangle 38"/>
          <p:cNvSpPr/>
          <p:nvPr/>
        </p:nvSpPr>
        <p:spPr bwMode="auto">
          <a:xfrm>
            <a:off x="7236296" y="2852936"/>
            <a:ext cx="1074846" cy="427780"/>
          </a:xfrm>
          <a:prstGeom prst="roundRect">
            <a:avLst/>
          </a:prstGeom>
          <a:solidFill>
            <a:schemeClr val="accent1"/>
          </a:solidFill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Panda</a:t>
            </a:r>
            <a:endParaRPr kumimoji="0" lang="en-GB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40" name="Rounded Rectangle 39"/>
          <p:cNvSpPr/>
          <p:nvPr/>
        </p:nvSpPr>
        <p:spPr bwMode="auto">
          <a:xfrm>
            <a:off x="7122452" y="4064232"/>
            <a:ext cx="1074846" cy="427780"/>
          </a:xfrm>
          <a:prstGeom prst="roundRect">
            <a:avLst/>
          </a:prstGeom>
          <a:solidFill>
            <a:srgbClr val="FFFF00"/>
          </a:solidFill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ARC CE</a:t>
            </a:r>
            <a:endParaRPr kumimoji="0" lang="en-GB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41" name="Rounded Rectangle 40"/>
          <p:cNvSpPr/>
          <p:nvPr/>
        </p:nvSpPr>
        <p:spPr bwMode="auto">
          <a:xfrm>
            <a:off x="7122452" y="5314669"/>
            <a:ext cx="1074846" cy="427780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WN</a:t>
            </a:r>
            <a:endParaRPr kumimoji="0" lang="en-GB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42" name="Can 41"/>
          <p:cNvSpPr/>
          <p:nvPr/>
        </p:nvSpPr>
        <p:spPr bwMode="auto">
          <a:xfrm>
            <a:off x="6012160" y="5231421"/>
            <a:ext cx="748911" cy="594276"/>
          </a:xfrm>
          <a:prstGeom prst="can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Data</a:t>
            </a:r>
            <a:endParaRPr kumimoji="0" lang="en-GB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cxnSp>
        <p:nvCxnSpPr>
          <p:cNvPr id="44" name="Straight Arrow Connector 43"/>
          <p:cNvCxnSpPr>
            <a:endCxn id="39" idx="1"/>
          </p:cNvCxnSpPr>
          <p:nvPr/>
        </p:nvCxnSpPr>
        <p:spPr bwMode="auto">
          <a:xfrm flipV="1">
            <a:off x="6893531" y="3066826"/>
            <a:ext cx="342765" cy="859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5" name="Straight Arrow Connector 44"/>
          <p:cNvCxnSpPr>
            <a:stCxn id="40" idx="2"/>
            <a:endCxn id="41" idx="0"/>
          </p:cNvCxnSpPr>
          <p:nvPr/>
        </p:nvCxnSpPr>
        <p:spPr bwMode="auto">
          <a:xfrm>
            <a:off x="7659875" y="4492012"/>
            <a:ext cx="0" cy="822657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6" name="Straight Arrow Connector 45"/>
          <p:cNvCxnSpPr>
            <a:stCxn id="42" idx="4"/>
            <a:endCxn id="41" idx="1"/>
          </p:cNvCxnSpPr>
          <p:nvPr/>
        </p:nvCxnSpPr>
        <p:spPr bwMode="auto">
          <a:xfrm>
            <a:off x="6761071" y="5528559"/>
            <a:ext cx="361381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/>
          </a:ln>
          <a:effectLst/>
        </p:spPr>
      </p:cxnSp>
      <p:cxnSp>
        <p:nvCxnSpPr>
          <p:cNvPr id="47" name="Straight Connector 46"/>
          <p:cNvCxnSpPr>
            <a:endCxn id="52" idx="3"/>
          </p:cNvCxnSpPr>
          <p:nvPr/>
        </p:nvCxnSpPr>
        <p:spPr bwMode="auto">
          <a:xfrm flipV="1">
            <a:off x="8197298" y="5108512"/>
            <a:ext cx="387555" cy="42004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8" name="Straight Connector 47"/>
          <p:cNvCxnSpPr/>
          <p:nvPr/>
        </p:nvCxnSpPr>
        <p:spPr bwMode="auto">
          <a:xfrm flipV="1">
            <a:off x="8604448" y="3284984"/>
            <a:ext cx="0" cy="1809839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9" name="Straight Arrow Connector 48"/>
          <p:cNvCxnSpPr>
            <a:endCxn id="39" idx="3"/>
          </p:cNvCxnSpPr>
          <p:nvPr/>
        </p:nvCxnSpPr>
        <p:spPr bwMode="auto">
          <a:xfrm flipH="1" flipV="1">
            <a:off x="8311142" y="3066826"/>
            <a:ext cx="282283" cy="197801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50" name="Picture 4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2224" y="4977110"/>
            <a:ext cx="335575" cy="508622"/>
          </a:xfrm>
          <a:prstGeom prst="rect">
            <a:avLst/>
          </a:prstGeom>
        </p:spPr>
      </p:pic>
      <p:sp>
        <p:nvSpPr>
          <p:cNvPr id="54" name="Heart 53"/>
          <p:cNvSpPr/>
          <p:nvPr/>
        </p:nvSpPr>
        <p:spPr bwMode="auto">
          <a:xfrm>
            <a:off x="8524724" y="3952283"/>
            <a:ext cx="318843" cy="414224"/>
          </a:xfrm>
          <a:prstGeom prst="hear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cxnSp>
        <p:nvCxnSpPr>
          <p:cNvPr id="59" name="Straight Arrow Connector 58"/>
          <p:cNvCxnSpPr/>
          <p:nvPr/>
        </p:nvCxnSpPr>
        <p:spPr bwMode="auto">
          <a:xfrm>
            <a:off x="6516216" y="3284984"/>
            <a:ext cx="607213" cy="919044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4" name="TextBox 63"/>
          <p:cNvSpPr txBox="1"/>
          <p:nvPr/>
        </p:nvSpPr>
        <p:spPr>
          <a:xfrm>
            <a:off x="1331640" y="1628800"/>
            <a:ext cx="9544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1. APF</a:t>
            </a:r>
            <a:endParaRPr lang="en-GB" dirty="0"/>
          </a:p>
        </p:txBody>
      </p:sp>
      <p:sp>
        <p:nvSpPr>
          <p:cNvPr id="65" name="TextBox 64"/>
          <p:cNvSpPr txBox="1"/>
          <p:nvPr/>
        </p:nvSpPr>
        <p:spPr>
          <a:xfrm>
            <a:off x="3779912" y="1628800"/>
            <a:ext cx="16529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2. </a:t>
            </a:r>
            <a:r>
              <a:rPr lang="en-GB" dirty="0" err="1" smtClean="0"/>
              <a:t>NorduGrid</a:t>
            </a:r>
            <a:endParaRPr lang="en-GB" dirty="0"/>
          </a:p>
        </p:txBody>
      </p:sp>
      <p:sp>
        <p:nvSpPr>
          <p:cNvPr id="66" name="TextBox 65"/>
          <p:cNvSpPr txBox="1"/>
          <p:nvPr/>
        </p:nvSpPr>
        <p:spPr>
          <a:xfrm>
            <a:off x="6516216" y="1628800"/>
            <a:ext cx="20047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3. </a:t>
            </a:r>
            <a:r>
              <a:rPr lang="en-GB" dirty="0" err="1" smtClean="0"/>
              <a:t>aCT</a:t>
            </a:r>
            <a:r>
              <a:rPr lang="en-GB" dirty="0" smtClean="0"/>
              <a:t> </a:t>
            </a:r>
            <a:r>
              <a:rPr lang="en-GB" dirty="0" err="1" smtClean="0"/>
              <a:t>Truepilot</a:t>
            </a:r>
            <a:endParaRPr lang="en-GB" dirty="0"/>
          </a:p>
        </p:txBody>
      </p:sp>
      <p:sp>
        <p:nvSpPr>
          <p:cNvPr id="67" name="Rounded Rectangle 66"/>
          <p:cNvSpPr/>
          <p:nvPr/>
        </p:nvSpPr>
        <p:spPr bwMode="auto">
          <a:xfrm>
            <a:off x="6300192" y="2852936"/>
            <a:ext cx="642798" cy="432048"/>
          </a:xfrm>
          <a:prstGeom prst="roundRect">
            <a:avLst/>
          </a:prstGeom>
          <a:solidFill>
            <a:srgbClr val="FF6600"/>
          </a:solidFill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aCT</a:t>
            </a:r>
            <a:endParaRPr kumimoji="0" lang="en-GB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33399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References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 smtClean="0"/>
              <a:t>CHEP papers:</a:t>
            </a:r>
          </a:p>
          <a:p>
            <a:pPr lvl="1"/>
            <a:r>
              <a:rPr lang="en-US" dirty="0">
                <a:hlinkClick r:id="rId2"/>
              </a:rPr>
              <a:t>http://iopscience.iop.org/article/10.1088/1742-6596/664/6/062042/</a:t>
            </a:r>
            <a:r>
              <a:rPr lang="en-US" dirty="0" smtClean="0">
                <a:hlinkClick r:id="rId2"/>
              </a:rPr>
              <a:t>pdf</a:t>
            </a:r>
            <a:endParaRPr lang="en-US" dirty="0" smtClean="0"/>
          </a:p>
          <a:p>
            <a:pPr lvl="1"/>
            <a:r>
              <a:rPr lang="en-US" dirty="0">
                <a:hlinkClick r:id="rId2"/>
              </a:rPr>
              <a:t>http://iopscience.iop.org/article/10.1088/1742-6596/664/6/062042/</a:t>
            </a:r>
            <a:r>
              <a:rPr lang="en-US" dirty="0" smtClean="0">
                <a:hlinkClick r:id="rId2"/>
              </a:rPr>
              <a:t>pdf</a:t>
            </a:r>
            <a:endParaRPr lang="en-US" dirty="0" smtClean="0"/>
          </a:p>
          <a:p>
            <a:r>
              <a:rPr lang="en-US" dirty="0" smtClean="0"/>
              <a:t>CHEP talks:</a:t>
            </a:r>
          </a:p>
          <a:p>
            <a:pPr lvl="1"/>
            <a:r>
              <a:rPr lang="en-US" dirty="0">
                <a:hlinkClick r:id="rId3"/>
              </a:rPr>
              <a:t>https://indico.cern.ch/event/304944/contributions/1672319/attachments/578552/796696/</a:t>
            </a:r>
            <a:r>
              <a:rPr lang="en-US" dirty="0" smtClean="0">
                <a:hlinkClick r:id="rId3"/>
              </a:rPr>
              <a:t>chep2015act.pdf</a:t>
            </a:r>
            <a:endParaRPr lang="en-US" dirty="0" smtClean="0"/>
          </a:p>
          <a:p>
            <a:pPr lvl="1"/>
            <a:r>
              <a:rPr lang="en-US" dirty="0">
                <a:hlinkClick r:id="rId4"/>
              </a:rPr>
              <a:t>https://indico.cern.ch/event/304944/contributions/1672645/attachments/578833/797024/ARC_Control_Tower_-_CHEP2015v5.</a:t>
            </a:r>
            <a:r>
              <a:rPr lang="en-US" dirty="0" smtClean="0">
                <a:hlinkClick r:id="rId4"/>
              </a:rPr>
              <a:t>pdf</a:t>
            </a:r>
            <a:endParaRPr lang="en-US" dirty="0" smtClean="0"/>
          </a:p>
          <a:p>
            <a:r>
              <a:rPr lang="en-GB" dirty="0" smtClean="0"/>
              <a:t>Operations </a:t>
            </a:r>
            <a:r>
              <a:rPr lang="en-GB" dirty="0" err="1" smtClean="0"/>
              <a:t>twiki</a:t>
            </a:r>
            <a:r>
              <a:rPr lang="en-GB" dirty="0" smtClean="0"/>
              <a:t>:</a:t>
            </a:r>
          </a:p>
          <a:p>
            <a:pPr lvl="1"/>
            <a:r>
              <a:rPr lang="en-GB" dirty="0">
                <a:hlinkClick r:id="rId5"/>
              </a:rPr>
              <a:t>https://twiki.cern.ch/twiki/bin/view/AtlasComputing/</a:t>
            </a:r>
            <a:r>
              <a:rPr lang="en-GB" dirty="0" smtClean="0">
                <a:hlinkClick r:id="rId5"/>
              </a:rPr>
              <a:t>ARCControlTower</a:t>
            </a:r>
            <a:endParaRPr lang="en-GB" dirty="0" smtClean="0"/>
          </a:p>
          <a:p>
            <a:pPr lvl="1"/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David Cameron</a:t>
            </a:r>
            <a:endParaRPr lang="nb-N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 smtClean="0"/>
              <a:t>NorduGrid Tech Meeting, Kosice, 31 May 2016</a:t>
            </a:r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B171B4-E613-ED44-9F82-F4C8D4105A6C}" type="slidenum">
              <a:rPr lang="nb-NO" smtClean="0"/>
              <a:pPr>
                <a:defRPr/>
              </a:pPr>
              <a:t>14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0797669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ARC CE and NDGF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981200"/>
            <a:ext cx="3869432" cy="4114800"/>
          </a:xfrm>
        </p:spPr>
        <p:txBody>
          <a:bodyPr/>
          <a:lstStyle/>
          <a:p>
            <a:r>
              <a:rPr lang="en-GB" sz="1800" dirty="0" smtClean="0"/>
              <a:t>Distributed </a:t>
            </a:r>
            <a:r>
              <a:rPr lang="en-GB" sz="1800" dirty="0" err="1" smtClean="0"/>
              <a:t>dCache</a:t>
            </a:r>
            <a:endParaRPr lang="en-GB" sz="1800" dirty="0" smtClean="0"/>
          </a:p>
          <a:p>
            <a:pPr lvl="1"/>
            <a:r>
              <a:rPr lang="en-GB" sz="1600" dirty="0" smtClean="0"/>
              <a:t>Requires synchronous data transfer and local caching</a:t>
            </a:r>
          </a:p>
          <a:p>
            <a:r>
              <a:rPr lang="en-GB" sz="1800" dirty="0" smtClean="0"/>
              <a:t>No middleware or connectivity from worker nodes</a:t>
            </a:r>
          </a:p>
          <a:p>
            <a:endParaRPr lang="en-GB" sz="1800" dirty="0"/>
          </a:p>
          <a:p>
            <a:r>
              <a:rPr lang="en-GB" sz="1800" dirty="0" smtClean="0"/>
              <a:t>ARC CE performs pre and post job data transfer</a:t>
            </a:r>
          </a:p>
          <a:p>
            <a:r>
              <a:rPr lang="en-GB" sz="1800" dirty="0" smtClean="0"/>
              <a:t>Input files are downloaded to local shared </a:t>
            </a:r>
            <a:r>
              <a:rPr lang="en-GB" sz="1800" dirty="0" err="1" smtClean="0"/>
              <a:t>filesystem</a:t>
            </a:r>
            <a:r>
              <a:rPr lang="en-GB" sz="1800" dirty="0" smtClean="0"/>
              <a:t> cache</a:t>
            </a:r>
            <a:endParaRPr lang="en-GB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David Cameron</a:t>
            </a:r>
            <a:endParaRPr lang="nb-N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 smtClean="0"/>
              <a:t>NorduGrid Tech Meeting, Kosice, 31 May 2016</a:t>
            </a:r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B171B4-E613-ED44-9F82-F4C8D4105A6C}" type="slidenum">
              <a:rPr lang="nb-NO" smtClean="0"/>
              <a:pPr>
                <a:defRPr/>
              </a:pPr>
              <a:t>2</a:t>
            </a:fld>
            <a:endParaRPr lang="nb-NO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8064" y="2420888"/>
            <a:ext cx="3307459" cy="2476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2412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Need for ARC Control Tower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1800" dirty="0" smtClean="0"/>
              <a:t>The pilot model does not work well for NDGF</a:t>
            </a:r>
          </a:p>
          <a:p>
            <a:pPr lvl="1"/>
            <a:r>
              <a:rPr lang="en-GB" sz="1600" dirty="0" smtClean="0"/>
              <a:t>Requires middleware on the WN, outbound connectivity, synchronous data-staging</a:t>
            </a:r>
          </a:p>
          <a:p>
            <a:r>
              <a:rPr lang="en-GB" sz="1800" dirty="0" smtClean="0"/>
              <a:t>Put a service in between Panda and ARC CE</a:t>
            </a:r>
          </a:p>
          <a:p>
            <a:pPr lvl="1"/>
            <a:r>
              <a:rPr lang="en-GB" sz="1600" dirty="0" smtClean="0"/>
              <a:t>A “fake fat pilot” pulling jobs, sending them to ARC and dealing with communication with Panda</a:t>
            </a:r>
          </a:p>
          <a:p>
            <a:pPr lvl="1"/>
            <a:r>
              <a:rPr lang="en-GB" sz="1600" dirty="0" smtClean="0"/>
              <a:t>Started as ATLAS-specific project, now generic</a:t>
            </a:r>
            <a:endParaRPr lang="en-GB" sz="1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David Cameron</a:t>
            </a:r>
            <a:endParaRPr lang="nb-N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 smtClean="0"/>
              <a:t>NorduGrid Tech Meeting, Kosice, 31 May 2016</a:t>
            </a:r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B171B4-E613-ED44-9F82-F4C8D4105A6C}" type="slidenum">
              <a:rPr lang="nb-NO" smtClean="0"/>
              <a:pPr>
                <a:defRPr/>
              </a:pPr>
              <a:t>3</a:t>
            </a:fld>
            <a:endParaRPr lang="nb-NO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7784" y="4077072"/>
            <a:ext cx="4098156" cy="236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3480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 smtClean="0"/>
              <a:t>Pilot factory (APF)</a:t>
            </a:r>
            <a:r>
              <a:rPr lang="en-GB" sz="2800" dirty="0" smtClean="0"/>
              <a:t> </a:t>
            </a:r>
            <a:r>
              <a:rPr lang="en-GB" sz="2800" dirty="0" err="1" smtClean="0"/>
              <a:t>vs</a:t>
            </a:r>
            <a:r>
              <a:rPr lang="en-GB" sz="2800" dirty="0" smtClean="0"/>
              <a:t> </a:t>
            </a:r>
            <a:r>
              <a:rPr lang="en-GB" sz="2800" dirty="0" err="1" smtClean="0"/>
              <a:t>aCT</a:t>
            </a:r>
            <a:r>
              <a:rPr lang="en-GB" sz="2800" dirty="0" smtClean="0"/>
              <a:t> job submission</a:t>
            </a:r>
            <a:endParaRPr lang="en-GB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David Cameron</a:t>
            </a:r>
            <a:endParaRPr lang="nb-N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 smtClean="0"/>
              <a:t>NorduGrid Tech Meeting, Kosice, 31 May 2016</a:t>
            </a:r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B171B4-E613-ED44-9F82-F4C8D4105A6C}" type="slidenum">
              <a:rPr lang="nb-NO" smtClean="0"/>
              <a:pPr>
                <a:defRPr/>
              </a:pPr>
              <a:t>4</a:t>
            </a:fld>
            <a:endParaRPr lang="nb-NO" dirty="0"/>
          </a:p>
        </p:txBody>
      </p:sp>
      <p:sp>
        <p:nvSpPr>
          <p:cNvPr id="8" name="Rounded Rectangle 7"/>
          <p:cNvSpPr/>
          <p:nvPr/>
        </p:nvSpPr>
        <p:spPr bwMode="auto">
          <a:xfrm>
            <a:off x="1995121" y="2744266"/>
            <a:ext cx="1699214" cy="446188"/>
          </a:xfrm>
          <a:prstGeom prst="roundRect">
            <a:avLst/>
          </a:prstGeom>
          <a:solidFill>
            <a:schemeClr val="accent1"/>
          </a:solidFill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Panda</a:t>
            </a:r>
            <a:endParaRPr kumimoji="0" lang="en-GB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1995121" y="3977814"/>
            <a:ext cx="1699214" cy="446188"/>
          </a:xfrm>
          <a:prstGeom prst="roundRect">
            <a:avLst/>
          </a:prstGeom>
          <a:solidFill>
            <a:srgbClr val="FFFF00"/>
          </a:solidFill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ARC CE</a:t>
            </a:r>
            <a:endParaRPr kumimoji="0" lang="en-GB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1995121" y="5282058"/>
            <a:ext cx="1699214" cy="446188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WN</a:t>
            </a:r>
            <a:endParaRPr kumimoji="0" lang="en-GB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11" name="Can 10"/>
          <p:cNvSpPr/>
          <p:nvPr/>
        </p:nvSpPr>
        <p:spPr bwMode="auto">
          <a:xfrm>
            <a:off x="587692" y="5195228"/>
            <a:ext cx="836126" cy="619848"/>
          </a:xfrm>
          <a:prstGeom prst="can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Data</a:t>
            </a:r>
            <a:endParaRPr kumimoji="0" lang="en-GB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617121" y="2710323"/>
            <a:ext cx="836126" cy="531994"/>
          </a:xfrm>
          <a:prstGeom prst="rect">
            <a:avLst/>
          </a:prstGeom>
          <a:solidFill>
            <a:srgbClr val="3366FF"/>
          </a:solidFill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APF</a:t>
            </a:r>
            <a:endParaRPr kumimoji="0" lang="en-GB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cxnSp>
        <p:nvCxnSpPr>
          <p:cNvPr id="13" name="Straight Arrow Connector 12"/>
          <p:cNvCxnSpPr>
            <a:stCxn id="12" idx="2"/>
            <a:endCxn id="9" idx="1"/>
          </p:cNvCxnSpPr>
          <p:nvPr/>
        </p:nvCxnSpPr>
        <p:spPr bwMode="auto">
          <a:xfrm>
            <a:off x="1035184" y="3242317"/>
            <a:ext cx="959937" cy="958591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>
            <a:stCxn id="9" idx="2"/>
            <a:endCxn id="10" idx="0"/>
          </p:cNvCxnSpPr>
          <p:nvPr/>
        </p:nvCxnSpPr>
        <p:spPr bwMode="auto">
          <a:xfrm>
            <a:off x="2844728" y="4424002"/>
            <a:ext cx="0" cy="858056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>
            <a:stCxn id="11" idx="4"/>
            <a:endCxn id="10" idx="1"/>
          </p:cNvCxnSpPr>
          <p:nvPr/>
        </p:nvCxnSpPr>
        <p:spPr bwMode="auto">
          <a:xfrm>
            <a:off x="1423818" y="5505152"/>
            <a:ext cx="571303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/>
          </a:ln>
          <a:effectLst/>
        </p:spPr>
      </p:cxnSp>
      <p:cxnSp>
        <p:nvCxnSpPr>
          <p:cNvPr id="16" name="Straight Connector 15"/>
          <p:cNvCxnSpPr/>
          <p:nvPr/>
        </p:nvCxnSpPr>
        <p:spPr bwMode="auto">
          <a:xfrm flipV="1">
            <a:off x="3694335" y="5043850"/>
            <a:ext cx="446258" cy="461302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/>
          <p:nvPr/>
        </p:nvCxnSpPr>
        <p:spPr bwMode="auto">
          <a:xfrm flipV="1">
            <a:off x="4140593" y="3190454"/>
            <a:ext cx="0" cy="188771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Arrow Connector 17"/>
          <p:cNvCxnSpPr>
            <a:endCxn id="8" idx="3"/>
          </p:cNvCxnSpPr>
          <p:nvPr/>
        </p:nvCxnSpPr>
        <p:spPr bwMode="auto">
          <a:xfrm flipH="1" flipV="1">
            <a:off x="3694335" y="2967360"/>
            <a:ext cx="446258" cy="206313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9473" y="4929974"/>
            <a:ext cx="530508" cy="530508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 bwMode="auto">
          <a:xfrm>
            <a:off x="467544" y="2263756"/>
            <a:ext cx="3947667" cy="1304242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cap="flat" cmpd="sng" algn="ctr">
            <a:solidFill>
              <a:schemeClr val="tx1"/>
            </a:solidFill>
            <a:prstDash val="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CERN</a:t>
            </a:r>
            <a:endParaRPr kumimoji="0" lang="en-GB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1619672" y="3789040"/>
            <a:ext cx="2687346" cy="2555979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cap="flat" cmpd="sng" algn="ctr">
            <a:solidFill>
              <a:schemeClr val="tx1"/>
            </a:solidFill>
            <a:prstDash val="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Site</a:t>
            </a:r>
            <a:endParaRPr kumimoji="0" lang="en-GB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83568" y="3631908"/>
            <a:ext cx="6551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pilot</a:t>
            </a:r>
            <a:endParaRPr lang="en-GB" dirty="0"/>
          </a:p>
        </p:txBody>
      </p:sp>
      <p:sp>
        <p:nvSpPr>
          <p:cNvPr id="23" name="Rounded Rectangle 22"/>
          <p:cNvSpPr/>
          <p:nvPr/>
        </p:nvSpPr>
        <p:spPr bwMode="auto">
          <a:xfrm>
            <a:off x="6395200" y="2263417"/>
            <a:ext cx="1699214" cy="446188"/>
          </a:xfrm>
          <a:prstGeom prst="roundRect">
            <a:avLst/>
          </a:prstGeom>
          <a:solidFill>
            <a:schemeClr val="accent1"/>
          </a:solidFill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Panda</a:t>
            </a:r>
            <a:endParaRPr kumimoji="0" lang="en-GB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24" name="Rounded Rectangle 23"/>
          <p:cNvSpPr/>
          <p:nvPr/>
        </p:nvSpPr>
        <p:spPr bwMode="auto">
          <a:xfrm>
            <a:off x="6395200" y="4474124"/>
            <a:ext cx="1699214" cy="446188"/>
          </a:xfrm>
          <a:prstGeom prst="roundRect">
            <a:avLst/>
          </a:prstGeom>
          <a:solidFill>
            <a:srgbClr val="FFFF00"/>
          </a:solidFill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ARC CE</a:t>
            </a:r>
            <a:endParaRPr kumimoji="0" lang="en-GB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25" name="Rounded Rectangle 24"/>
          <p:cNvSpPr/>
          <p:nvPr/>
        </p:nvSpPr>
        <p:spPr bwMode="auto">
          <a:xfrm>
            <a:off x="6395200" y="5623916"/>
            <a:ext cx="1699214" cy="446188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WN</a:t>
            </a:r>
            <a:endParaRPr kumimoji="0" lang="en-GB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26" name="Rounded Rectangle 25"/>
          <p:cNvSpPr/>
          <p:nvPr/>
        </p:nvSpPr>
        <p:spPr bwMode="auto">
          <a:xfrm>
            <a:off x="6395200" y="3479804"/>
            <a:ext cx="1699214" cy="446188"/>
          </a:xfrm>
          <a:prstGeom prst="roundRect">
            <a:avLst/>
          </a:prstGeom>
          <a:solidFill>
            <a:srgbClr val="FF6600"/>
          </a:solidFill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aCT</a:t>
            </a:r>
            <a:endParaRPr kumimoji="0" lang="en-GB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27" name="Can 26"/>
          <p:cNvSpPr/>
          <p:nvPr/>
        </p:nvSpPr>
        <p:spPr bwMode="auto">
          <a:xfrm>
            <a:off x="4890917" y="4387292"/>
            <a:ext cx="836126" cy="619848"/>
          </a:xfrm>
          <a:prstGeom prst="can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Data</a:t>
            </a:r>
            <a:endParaRPr kumimoji="0" lang="en-GB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cxnSp>
        <p:nvCxnSpPr>
          <p:cNvPr id="28" name="Straight Arrow Connector 27"/>
          <p:cNvCxnSpPr>
            <a:stCxn id="27" idx="4"/>
            <a:endCxn id="24" idx="1"/>
          </p:cNvCxnSpPr>
          <p:nvPr/>
        </p:nvCxnSpPr>
        <p:spPr bwMode="auto">
          <a:xfrm>
            <a:off x="5727043" y="4697216"/>
            <a:ext cx="668157" cy="2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/>
          </a:ln>
          <a:effectLst/>
        </p:spPr>
      </p:cxnSp>
      <p:cxnSp>
        <p:nvCxnSpPr>
          <p:cNvPr id="29" name="Straight Arrow Connector 28"/>
          <p:cNvCxnSpPr>
            <a:stCxn id="26" idx="0"/>
            <a:endCxn id="23" idx="2"/>
          </p:cNvCxnSpPr>
          <p:nvPr/>
        </p:nvCxnSpPr>
        <p:spPr bwMode="auto">
          <a:xfrm flipV="1">
            <a:off x="7244807" y="2709605"/>
            <a:ext cx="0" cy="770199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0" name="Straight Arrow Connector 29"/>
          <p:cNvCxnSpPr>
            <a:stCxn id="26" idx="2"/>
            <a:endCxn id="24" idx="0"/>
          </p:cNvCxnSpPr>
          <p:nvPr/>
        </p:nvCxnSpPr>
        <p:spPr bwMode="auto">
          <a:xfrm>
            <a:off x="7244807" y="3925992"/>
            <a:ext cx="0" cy="548132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1" name="Straight Arrow Connector 30"/>
          <p:cNvCxnSpPr>
            <a:stCxn id="24" idx="2"/>
            <a:endCxn id="25" idx="0"/>
          </p:cNvCxnSpPr>
          <p:nvPr/>
        </p:nvCxnSpPr>
        <p:spPr bwMode="auto">
          <a:xfrm>
            <a:off x="7244807" y="4920312"/>
            <a:ext cx="0" cy="703604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32" name="Picture 3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9946" y="3133967"/>
            <a:ext cx="530508" cy="530508"/>
          </a:xfrm>
          <a:prstGeom prst="rect">
            <a:avLst/>
          </a:prstGeom>
        </p:spPr>
      </p:pic>
      <p:sp>
        <p:nvSpPr>
          <p:cNvPr id="33" name="Rectangle 32"/>
          <p:cNvSpPr/>
          <p:nvPr/>
        </p:nvSpPr>
        <p:spPr bwMode="auto">
          <a:xfrm>
            <a:off x="5436096" y="1988840"/>
            <a:ext cx="3003660" cy="2091602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cap="flat" cmpd="sng" algn="ctr">
            <a:solidFill>
              <a:schemeClr val="tx1"/>
            </a:solidFill>
            <a:prstDash val="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CERN</a:t>
            </a:r>
            <a:endParaRPr kumimoji="0" lang="en-GB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34" name="Rectangle 33"/>
          <p:cNvSpPr/>
          <p:nvPr/>
        </p:nvSpPr>
        <p:spPr bwMode="auto">
          <a:xfrm>
            <a:off x="6090284" y="4352970"/>
            <a:ext cx="2687346" cy="1897839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cap="flat" cmpd="sng" algn="ctr">
            <a:solidFill>
              <a:schemeClr val="tx1"/>
            </a:solidFill>
            <a:prstDash val="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Site</a:t>
            </a:r>
            <a:endParaRPr kumimoji="0" lang="en-GB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35" name="Heart 34"/>
          <p:cNvSpPr/>
          <p:nvPr/>
        </p:nvSpPr>
        <p:spPr bwMode="auto">
          <a:xfrm>
            <a:off x="4211960" y="3861048"/>
            <a:ext cx="504056" cy="432048"/>
          </a:xfrm>
          <a:prstGeom prst="hear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38" name="Heart 37"/>
          <p:cNvSpPr/>
          <p:nvPr/>
        </p:nvSpPr>
        <p:spPr bwMode="auto">
          <a:xfrm>
            <a:off x="6516216" y="2852936"/>
            <a:ext cx="504056" cy="432048"/>
          </a:xfrm>
          <a:prstGeom prst="hear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135732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Issues with pilot job framework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ATLAS uses different workloads by memory, </a:t>
            </a:r>
            <a:r>
              <a:rPr lang="en-US" dirty="0" err="1"/>
              <a:t>cputime</a:t>
            </a:r>
            <a:r>
              <a:rPr lang="en-US" dirty="0"/>
              <a:t>, </a:t>
            </a:r>
            <a:r>
              <a:rPr lang="en-US" dirty="0" err="1"/>
              <a:t>corecount</a:t>
            </a:r>
            <a:r>
              <a:rPr lang="en-US" dirty="0"/>
              <a:t> </a:t>
            </a:r>
            <a:r>
              <a:rPr lang="en-US" dirty="0" smtClean="0"/>
              <a:t>requirements</a:t>
            </a:r>
            <a:endParaRPr lang="en-GB" dirty="0"/>
          </a:p>
          <a:p>
            <a:pPr lvl="1"/>
            <a:r>
              <a:rPr lang="en-GB" dirty="0" smtClean="0"/>
              <a:t>But pilots are submitted with fixed requirements</a:t>
            </a:r>
          </a:p>
          <a:p>
            <a:r>
              <a:rPr lang="en-GB" dirty="0" smtClean="0"/>
              <a:t>The only way to run different workloads is different Panda queues:</a:t>
            </a:r>
          </a:p>
          <a:p>
            <a:pPr lvl="1"/>
            <a:r>
              <a:rPr lang="en-GB" dirty="0" smtClean="0"/>
              <a:t>single-core</a:t>
            </a:r>
          </a:p>
          <a:p>
            <a:pPr lvl="1"/>
            <a:r>
              <a:rPr lang="en-GB" dirty="0" smtClean="0"/>
              <a:t>multi-core</a:t>
            </a:r>
          </a:p>
          <a:p>
            <a:pPr lvl="1"/>
            <a:r>
              <a:rPr lang="en-GB" dirty="0" smtClean="0"/>
              <a:t>analysis</a:t>
            </a:r>
          </a:p>
          <a:p>
            <a:pPr lvl="1"/>
            <a:r>
              <a:rPr lang="en-GB" dirty="0" smtClean="0"/>
              <a:t>hi-memory</a:t>
            </a:r>
          </a:p>
          <a:p>
            <a:pPr lvl="1"/>
            <a:r>
              <a:rPr lang="is-IS" dirty="0" smtClean="0"/>
              <a:t>very hi-memory</a:t>
            </a:r>
          </a:p>
          <a:p>
            <a:pPr lvl="1"/>
            <a:r>
              <a:rPr lang="is-IS" dirty="0" smtClean="0"/>
              <a:t>…</a:t>
            </a:r>
          </a:p>
          <a:p>
            <a:r>
              <a:rPr lang="en-US" dirty="0" smtClean="0"/>
              <a:t>A task with radically new requirements requires a new Panda queue – heavy maintenance cost</a:t>
            </a:r>
          </a:p>
          <a:p>
            <a:r>
              <a:rPr lang="en-US" dirty="0" smtClean="0"/>
              <a:t>Fixed requirements lead to sub-optimal batch system scheduling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David Cameron</a:t>
            </a:r>
            <a:endParaRPr lang="nb-NO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 smtClean="0"/>
              <a:t>NorduGrid Tech Meeting, Kosice, 31 May 2016</a:t>
            </a:r>
            <a:endParaRPr lang="nb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B171B4-E613-ED44-9F82-F4C8D4105A6C}" type="slidenum">
              <a:rPr lang="nb-NO" smtClean="0"/>
              <a:pPr>
                <a:defRPr/>
              </a:pPr>
              <a:t>5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7143877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aCT</a:t>
            </a:r>
            <a:r>
              <a:rPr lang="en-GB" dirty="0" smtClean="0"/>
              <a:t> “</a:t>
            </a:r>
            <a:r>
              <a:rPr lang="en-GB" dirty="0" err="1" smtClean="0"/>
              <a:t>Truepilot</a:t>
            </a:r>
            <a:r>
              <a:rPr lang="en-GB" dirty="0" smtClean="0"/>
              <a:t>” mode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000" dirty="0" smtClean="0"/>
              <a:t>For sites running ARC CE who do not need the full “native” mode with staging </a:t>
            </a:r>
            <a:r>
              <a:rPr lang="en-GB" sz="2000" dirty="0" err="1" smtClean="0"/>
              <a:t>etc</a:t>
            </a:r>
            <a:endParaRPr lang="en-GB" sz="2000" dirty="0" smtClean="0"/>
          </a:p>
          <a:p>
            <a:r>
              <a:rPr lang="en-GB" sz="2000" dirty="0" err="1"/>
              <a:t>aCT</a:t>
            </a:r>
            <a:r>
              <a:rPr lang="en-GB" sz="2000" dirty="0"/>
              <a:t> fetches the payload and submits it to the ARC-CE</a:t>
            </a:r>
          </a:p>
          <a:p>
            <a:r>
              <a:rPr lang="en-GB" sz="2000" dirty="0"/>
              <a:t>ARC-CE submits the batch job with predefined </a:t>
            </a:r>
            <a:r>
              <a:rPr lang="en-GB" sz="2000" dirty="0" smtClean="0"/>
              <a:t>payload and requirements</a:t>
            </a:r>
            <a:endParaRPr lang="en-GB" sz="2000" dirty="0"/>
          </a:p>
          <a:p>
            <a:r>
              <a:rPr lang="en-GB" sz="2000" dirty="0"/>
              <a:t>Pilot on the worker node does the same as on the conventional pilot sites, but skips the fetching </a:t>
            </a:r>
            <a:r>
              <a:rPr lang="en-GB" sz="2000" dirty="0" smtClean="0"/>
              <a:t>of </a:t>
            </a:r>
            <a:r>
              <a:rPr lang="en-GB" sz="2000" dirty="0"/>
              <a:t>payload from </a:t>
            </a:r>
            <a:r>
              <a:rPr lang="en-GB" sz="2000" dirty="0" err="1" smtClean="0"/>
              <a:t>PanDA</a:t>
            </a:r>
            <a:endParaRPr lang="en-GB" sz="2000" dirty="0" smtClean="0"/>
          </a:p>
          <a:p>
            <a:r>
              <a:rPr lang="en-GB" sz="2000" dirty="0" err="1" smtClean="0"/>
              <a:t>aCT</a:t>
            </a:r>
            <a:r>
              <a:rPr lang="en-GB" sz="2000" dirty="0" smtClean="0"/>
              <a:t> sends heartbeats to Panda up until job is running, then leaves it to pilot</a:t>
            </a:r>
            <a:endParaRPr lang="en-GB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David Cameron</a:t>
            </a:r>
            <a:endParaRPr lang="nb-N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 smtClean="0"/>
              <a:t>NorduGrid Tech Meeting, Kosice, 31 May 2016</a:t>
            </a:r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B171B4-E613-ED44-9F82-F4C8D4105A6C}" type="slidenum">
              <a:rPr lang="nb-NO" smtClean="0"/>
              <a:pPr>
                <a:defRPr/>
              </a:pPr>
              <a:t>6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7169159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David Cameron</a:t>
            </a:r>
            <a:endParaRPr lang="nb-N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 smtClean="0"/>
              <a:t>NorduGrid Tech Meeting, Kosice, 31 May 2016</a:t>
            </a:r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B171B4-E613-ED44-9F82-F4C8D4105A6C}" type="slidenum">
              <a:rPr lang="nb-NO" smtClean="0"/>
              <a:pPr>
                <a:defRPr/>
              </a:pPr>
              <a:t>7</a:t>
            </a:fld>
            <a:endParaRPr lang="nb-NO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715101"/>
            <a:ext cx="7956376" cy="573823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580112" y="1268760"/>
            <a:ext cx="22563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/>
              <a:t>A. </a:t>
            </a:r>
            <a:r>
              <a:rPr lang="en-GB" sz="1600" dirty="0" err="1" smtClean="0"/>
              <a:t>Filipcic</a:t>
            </a:r>
            <a:r>
              <a:rPr lang="en-GB" sz="1600" dirty="0" smtClean="0"/>
              <a:t>, CHEP 2015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4370676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David Cameron</a:t>
            </a:r>
            <a:endParaRPr lang="nb-N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 smtClean="0"/>
              <a:t>NorduGrid Tech Meeting, Kosice, 31 May 2016</a:t>
            </a:r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B171B4-E613-ED44-9F82-F4C8D4105A6C}" type="slidenum">
              <a:rPr lang="nb-NO" smtClean="0"/>
              <a:pPr>
                <a:defRPr/>
              </a:pPr>
              <a:t>8</a:t>
            </a:fld>
            <a:endParaRPr lang="nb-NO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556" y="764704"/>
            <a:ext cx="8072908" cy="565786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444208" y="1916832"/>
            <a:ext cx="22563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/>
              <a:t>A. </a:t>
            </a:r>
            <a:r>
              <a:rPr lang="en-GB" sz="1600" dirty="0" err="1" smtClean="0"/>
              <a:t>Filipcic</a:t>
            </a:r>
            <a:r>
              <a:rPr lang="en-GB" sz="1600" dirty="0" smtClean="0"/>
              <a:t>, CHEP 2015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6885993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David Cameron</a:t>
            </a:r>
            <a:endParaRPr lang="nb-N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 smtClean="0"/>
              <a:t>NorduGrid Tech Meeting, Kosice, 31 May 2016</a:t>
            </a:r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B171B4-E613-ED44-9F82-F4C8D4105A6C}" type="slidenum">
              <a:rPr lang="nb-NO" smtClean="0"/>
              <a:pPr>
                <a:defRPr/>
              </a:pPr>
              <a:t>9</a:t>
            </a:fld>
            <a:endParaRPr lang="nb-NO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692696"/>
            <a:ext cx="8028384" cy="578009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444208" y="1268760"/>
            <a:ext cx="22563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/>
              <a:t>A. </a:t>
            </a:r>
            <a:r>
              <a:rPr lang="en-GB" sz="1600" dirty="0" err="1" smtClean="0"/>
              <a:t>Filipcic</a:t>
            </a:r>
            <a:r>
              <a:rPr lang="en-GB" sz="1600" dirty="0" smtClean="0"/>
              <a:t>, CHEP 2015</a:t>
            </a:r>
            <a:endParaRPr lang="en-GB" sz="1600" dirty="0"/>
          </a:p>
        </p:txBody>
      </p:sp>
      <p:sp>
        <p:nvSpPr>
          <p:cNvPr id="2" name="TextBox 1"/>
          <p:cNvSpPr txBox="1"/>
          <p:nvPr/>
        </p:nvSpPr>
        <p:spPr>
          <a:xfrm>
            <a:off x="6012160" y="4653136"/>
            <a:ext cx="27363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 smtClean="0"/>
              <a:t>Used at HPCs in Switzerland, Germany, China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4056874727"/>
      </p:ext>
    </p:extLst>
  </p:cSld>
  <p:clrMapOvr>
    <a:masterClrMapping/>
  </p:clrMapOvr>
</p:sld>
</file>

<file path=ppt/theme/theme1.xml><?xml version="1.0" encoding="utf-8"?>
<a:theme xmlns:a="http://schemas.openxmlformats.org/drawingml/2006/main" name="atlasathome chep 15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63839</TotalTime>
  <Words>852</Words>
  <Application>Microsoft Macintosh PowerPoint</Application>
  <PresentationFormat>On-screen Show (4:3)</PresentationFormat>
  <Paragraphs>150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atlasathome chep 15</vt:lpstr>
      <vt:lpstr>David Cameron Andrej Filipcic </vt:lpstr>
      <vt:lpstr>ARC CE and NDGF</vt:lpstr>
      <vt:lpstr>Need for ARC Control Tower</vt:lpstr>
      <vt:lpstr>Pilot factory (APF) vs aCT job submission</vt:lpstr>
      <vt:lpstr>Issues with pilot job framework</vt:lpstr>
      <vt:lpstr>aCT “Truepilot” mode</vt:lpstr>
      <vt:lpstr>PowerPoint Presentation</vt:lpstr>
      <vt:lpstr>PowerPoint Presentation</vt:lpstr>
      <vt:lpstr>PowerPoint Presentation</vt:lpstr>
      <vt:lpstr>aCT, ARC CE and Event Service</vt:lpstr>
      <vt:lpstr>aCT service and sites</vt:lpstr>
      <vt:lpstr>Monitoring</vt:lpstr>
      <vt:lpstr>Summary of aCT/ARC modes</vt:lpstr>
      <vt:lpstr>References</vt:lpstr>
    </vt:vector>
  </TitlesOfParts>
  <Company>Rayon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Henrik Haugan</dc:creator>
  <cp:lastModifiedBy>David Cameron</cp:lastModifiedBy>
  <cp:revision>301</cp:revision>
  <dcterms:created xsi:type="dcterms:W3CDTF">2010-08-27T12:54:04Z</dcterms:created>
  <dcterms:modified xsi:type="dcterms:W3CDTF">2016-05-27T11:17:54Z</dcterms:modified>
</cp:coreProperties>
</file>