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presentationml.printerSettings"/>
  <Default Extension="png" ContentType="image/png"/>
  <Default Extension="jpg" ContentType="image/jpeg"/>
  <Default Extension="emf" ContentType="image/x-em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4241" r:id="rId1"/>
    <p:sldMasterId id="2147484253" r:id="rId2"/>
    <p:sldMasterId id="2147484265" r:id="rId3"/>
  </p:sldMasterIdLst>
  <p:notesMasterIdLst>
    <p:notesMasterId r:id="rId21"/>
  </p:notesMasterIdLst>
  <p:handoutMasterIdLst>
    <p:handoutMasterId r:id="rId22"/>
  </p:handoutMasterIdLst>
  <p:sldIdLst>
    <p:sldId id="359" r:id="rId4"/>
    <p:sldId id="397" r:id="rId5"/>
    <p:sldId id="367" r:id="rId6"/>
    <p:sldId id="394" r:id="rId7"/>
    <p:sldId id="395" r:id="rId8"/>
    <p:sldId id="372" r:id="rId9"/>
    <p:sldId id="399" r:id="rId10"/>
    <p:sldId id="376" r:id="rId11"/>
    <p:sldId id="377" r:id="rId12"/>
    <p:sldId id="402" r:id="rId13"/>
    <p:sldId id="398" r:id="rId14"/>
    <p:sldId id="391" r:id="rId15"/>
    <p:sldId id="378" r:id="rId16"/>
    <p:sldId id="401" r:id="rId17"/>
    <p:sldId id="385" r:id="rId18"/>
    <p:sldId id="392" r:id="rId19"/>
    <p:sldId id="400" r:id="rId2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28411"/>
    <a:srgbClr val="92580E"/>
    <a:srgbClr val="5E0917"/>
    <a:srgbClr val="FFB26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02" d="100"/>
          <a:sy n="102" d="100"/>
        </p:scale>
        <p:origin x="-904" y="-120"/>
      </p:cViewPr>
      <p:guideLst>
        <p:guide orient="horz" pos="2169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37" d="100"/>
        <a:sy n="137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20" Type="http://schemas.openxmlformats.org/officeDocument/2006/relationships/slide" Target="slides/slide17.xml"/><Relationship Id="rId21" Type="http://schemas.openxmlformats.org/officeDocument/2006/relationships/notesMaster" Target="notesMasters/notesMaster1.xml"/><Relationship Id="rId22" Type="http://schemas.openxmlformats.org/officeDocument/2006/relationships/handoutMaster" Target="handoutMasters/handoutMaster1.xml"/><Relationship Id="rId23" Type="http://schemas.openxmlformats.org/officeDocument/2006/relationships/printerSettings" Target="printerSettings/printerSettings1.bin"/><Relationship Id="rId24" Type="http://schemas.openxmlformats.org/officeDocument/2006/relationships/presProps" Target="presProps.xml"/><Relationship Id="rId25" Type="http://schemas.openxmlformats.org/officeDocument/2006/relationships/viewProps" Target="viewProps.xml"/><Relationship Id="rId26" Type="http://schemas.openxmlformats.org/officeDocument/2006/relationships/theme" Target="theme/theme1.xml"/><Relationship Id="rId27" Type="http://schemas.openxmlformats.org/officeDocument/2006/relationships/tableStyles" Target="tableStyles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EF2DD5-515A-A542-966F-B66CEC682EF2}" type="datetime1">
              <a:rPr lang="en-US" smtClean="0"/>
              <a:pPr/>
              <a:t>30/05/16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DB193F-0CA1-DF4D-806A-DE4C892B92F2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455235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26108B-202C-5F40-A020-3A9F4B878038}" type="datetime1">
              <a:rPr lang="en-US" smtClean="0"/>
              <a:pPr/>
              <a:t>30/05/16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smtClean="0"/>
              <a:t>Click to edit Master text styles</a:t>
            </a:r>
          </a:p>
          <a:p>
            <a:pPr lvl="1"/>
            <a:r>
              <a:rPr lang="nb-NO" smtClean="0"/>
              <a:t>Second level</a:t>
            </a:r>
          </a:p>
          <a:p>
            <a:pPr lvl="2"/>
            <a:r>
              <a:rPr lang="nb-NO" smtClean="0"/>
              <a:t>Third level</a:t>
            </a:r>
          </a:p>
          <a:p>
            <a:pPr lvl="3"/>
            <a:r>
              <a:rPr lang="nb-NO" smtClean="0"/>
              <a:t>Fourth level</a:t>
            </a:r>
          </a:p>
          <a:p>
            <a:pPr lvl="4"/>
            <a:r>
              <a:rPr lang="nb-NO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0F2A99-BAD3-AE49-BF3D-EDE4CAD3506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864000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79" name="Text Box 2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79" name="Text Box 2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0F2A99-BAD3-AE49-BF3D-EDE4CAD3506F}" type="slidenum">
              <a:rPr lang="en-GB" smtClean="0"/>
              <a:pPr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51217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nb-NO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 anchor="t">
            <a:normAutofit/>
          </a:bodyPr>
          <a:lstStyle>
            <a:lvl1pPr marL="0" indent="0" algn="ctr">
              <a:buNone/>
              <a:defRPr sz="2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5D8CF-176D-5744-9F75-CE388F3B765C}" type="datetime1">
              <a:rPr lang="en-US" smtClean="0">
                <a:solidFill>
                  <a:prstClr val="white">
                    <a:tint val="75000"/>
                  </a:prstClr>
                </a:solidFill>
                <a:latin typeface="Corbel"/>
              </a:rPr>
              <a:t>30/05/16</a:t>
            </a:fld>
            <a:endParaRPr lang="en-US">
              <a:solidFill>
                <a:prstClr val="white">
                  <a:tint val="75000"/>
                </a:prstClr>
              </a:solidFill>
              <a:latin typeface="Corbe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white">
                    <a:tint val="75000"/>
                  </a:prstClr>
                </a:solidFill>
                <a:latin typeface="Corbel"/>
              </a:rPr>
              <a:t>ARC Achievements &amp; Highlights</a:t>
            </a:r>
            <a:endParaRPr lang="en-US">
              <a:solidFill>
                <a:prstClr val="white">
                  <a:tint val="75000"/>
                </a:prstClr>
              </a:solidFill>
              <a:latin typeface="Corbe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orbel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27731555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nb-NO" smtClean="0"/>
              <a:t>Click to edit Master text styles</a:t>
            </a:r>
          </a:p>
          <a:p>
            <a:pPr lvl="1"/>
            <a:r>
              <a:rPr lang="nb-NO" smtClean="0"/>
              <a:t>Second level</a:t>
            </a:r>
          </a:p>
          <a:p>
            <a:pPr lvl="2"/>
            <a:r>
              <a:rPr lang="nb-NO" smtClean="0"/>
              <a:t>Third level</a:t>
            </a:r>
          </a:p>
          <a:p>
            <a:pPr lvl="3"/>
            <a:r>
              <a:rPr lang="nb-NO" smtClean="0"/>
              <a:t>Fourth level</a:t>
            </a:r>
          </a:p>
          <a:p>
            <a:pPr lvl="4"/>
            <a:r>
              <a:rPr lang="nb-NO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8AF05-BA66-514D-BA37-F49C0726F8D9}" type="datetime1">
              <a:rPr lang="en-US" smtClean="0">
                <a:solidFill>
                  <a:prstClr val="white">
                    <a:tint val="75000"/>
                  </a:prstClr>
                </a:solidFill>
                <a:latin typeface="Corbel"/>
              </a:rPr>
              <a:t>30/05/16</a:t>
            </a:fld>
            <a:endParaRPr lang="en-US">
              <a:solidFill>
                <a:prstClr val="white">
                  <a:tint val="75000"/>
                </a:prstClr>
              </a:solidFill>
              <a:latin typeface="Corbe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white">
                    <a:tint val="75000"/>
                  </a:prstClr>
                </a:solidFill>
                <a:latin typeface="Corbel"/>
              </a:rPr>
              <a:t>ARC Achievements &amp; Highlights</a:t>
            </a:r>
            <a:endParaRPr lang="en-US">
              <a:solidFill>
                <a:prstClr val="white">
                  <a:tint val="75000"/>
                </a:prstClr>
              </a:solidFill>
              <a:latin typeface="Corbe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orbel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11091252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b-NO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 anchor="t"/>
          <a:lstStyle/>
          <a:p>
            <a:pPr lvl="0"/>
            <a:r>
              <a:rPr lang="nb-NO" smtClean="0"/>
              <a:t>Click to edit Master text styles</a:t>
            </a:r>
          </a:p>
          <a:p>
            <a:pPr lvl="1"/>
            <a:r>
              <a:rPr lang="nb-NO" smtClean="0"/>
              <a:t>Second level</a:t>
            </a:r>
          </a:p>
          <a:p>
            <a:pPr lvl="2"/>
            <a:r>
              <a:rPr lang="nb-NO" smtClean="0"/>
              <a:t>Third level</a:t>
            </a:r>
          </a:p>
          <a:p>
            <a:pPr lvl="3"/>
            <a:r>
              <a:rPr lang="nb-NO" smtClean="0"/>
              <a:t>Fourth level</a:t>
            </a:r>
          </a:p>
          <a:p>
            <a:pPr lvl="4"/>
            <a:r>
              <a:rPr lang="nb-NO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80FF4-475D-0F4C-8D60-1FE3FB4345C8}" type="datetime1">
              <a:rPr lang="en-US" smtClean="0">
                <a:solidFill>
                  <a:prstClr val="white">
                    <a:tint val="75000"/>
                  </a:prstClr>
                </a:solidFill>
                <a:latin typeface="Corbel"/>
              </a:rPr>
              <a:t>30/05/16</a:t>
            </a:fld>
            <a:endParaRPr lang="en-US">
              <a:solidFill>
                <a:prstClr val="white">
                  <a:tint val="75000"/>
                </a:prstClr>
              </a:solidFill>
              <a:latin typeface="Corbe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white">
                    <a:tint val="75000"/>
                  </a:prstClr>
                </a:solidFill>
                <a:latin typeface="Corbel"/>
              </a:rPr>
              <a:t>ARC Achievements &amp; Highlights</a:t>
            </a:r>
            <a:endParaRPr lang="en-US">
              <a:solidFill>
                <a:prstClr val="white">
                  <a:tint val="75000"/>
                </a:prstClr>
              </a:solidFill>
              <a:latin typeface="Corbe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orbel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10090188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1979613" cy="6858000"/>
          </a:xfrm>
          <a:prstGeom prst="rect">
            <a:avLst/>
          </a:prstGeom>
          <a:pattFill prst="dkHorz">
            <a:fgClr>
              <a:schemeClr val="accent2"/>
            </a:fgClr>
            <a:bgClr>
              <a:schemeClr val="bg1"/>
            </a:bgClr>
          </a:patt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000000"/>
              </a:solidFill>
              <a:latin typeface="Arial" pitchFamily="34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5" name="Picture 8" descr="logo-ng-shear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404813"/>
            <a:ext cx="3887787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195513" y="2130425"/>
            <a:ext cx="6262687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072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843213" y="4292600"/>
            <a:ext cx="4929187" cy="13462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400">
                <a:solidFill>
                  <a:srgbClr val="000099"/>
                </a:solidFill>
              </a:defRPr>
            </a:lvl1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768E558-9C4C-AE45-BAD3-84C619A4E218}" type="datetime1">
              <a:rPr lang="en-US" smtClean="0">
                <a:solidFill>
                  <a:srgbClr val="000000"/>
                </a:solidFill>
              </a:rPr>
              <a:t>30/05/16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>
                <a:solidFill>
                  <a:srgbClr val="000000"/>
                </a:solidFill>
              </a:rPr>
              <a:t>ARC Achievements &amp; Highlights</a:t>
            </a:r>
            <a:endParaRPr lang="en-GB">
              <a:solidFill>
                <a:srgbClr val="000000"/>
              </a:solidFill>
            </a:endParaRPr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C1607F7-3A7A-8443-8E1F-E9DDC6A8D629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99442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7EF910D-B1A0-0041-9D04-834ACDD61DA6}" type="datetime1">
              <a:rPr lang="en-US" smtClean="0">
                <a:solidFill>
                  <a:srgbClr val="000000"/>
                </a:solidFill>
              </a:rPr>
              <a:t>30/05/16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>
                <a:solidFill>
                  <a:srgbClr val="000000"/>
                </a:solidFill>
              </a:rPr>
              <a:t>ARC Achievements &amp; Highlights</a:t>
            </a: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C724852-90A1-D14B-887D-C0BE26C4CE05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50128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F1081B8-FF32-124D-9D6D-BFD9F22E5E06}" type="datetime1">
              <a:rPr lang="en-US" smtClean="0">
                <a:solidFill>
                  <a:srgbClr val="000000"/>
                </a:solidFill>
              </a:rPr>
              <a:t>30/05/16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>
                <a:solidFill>
                  <a:srgbClr val="000000"/>
                </a:solidFill>
              </a:rPr>
              <a:t>ARC Achievements &amp; Highlights</a:t>
            </a: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251D874-0BF3-0341-94B4-375AA62534FB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67238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0" y="1219200"/>
            <a:ext cx="40005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300" y="1219200"/>
            <a:ext cx="40005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F9B3B12-0F50-BB45-A256-15861FBF69CB}" type="datetime1">
              <a:rPr lang="en-US" smtClean="0">
                <a:solidFill>
                  <a:srgbClr val="000000"/>
                </a:solidFill>
              </a:rPr>
              <a:t>30/05/16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>
                <a:solidFill>
                  <a:srgbClr val="000000"/>
                </a:solidFill>
              </a:rPr>
              <a:t>ARC Achievements &amp; Highlights</a:t>
            </a: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6DD6E38-6D80-7D4F-97A3-48044A5CE94E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47411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D291CD-0539-2D4B-AC88-4A2CFE909832}" type="datetime1">
              <a:rPr lang="en-US" smtClean="0">
                <a:solidFill>
                  <a:srgbClr val="000000"/>
                </a:solidFill>
              </a:rPr>
              <a:t>30/05/16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>
                <a:solidFill>
                  <a:srgbClr val="000000"/>
                </a:solidFill>
              </a:rPr>
              <a:t>ARC Achievements &amp; Highlights</a:t>
            </a:r>
            <a:endParaRPr lang="en-GB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90155FB-E5D0-0242-993C-1A005D4D589D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6734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8C34161-A570-1C49-B3C4-CAD8441AFF42}" type="datetime1">
              <a:rPr lang="en-US" smtClean="0">
                <a:solidFill>
                  <a:srgbClr val="000000"/>
                </a:solidFill>
              </a:rPr>
              <a:t>30/05/16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>
                <a:solidFill>
                  <a:srgbClr val="000000"/>
                </a:solidFill>
              </a:rPr>
              <a:t>ARC Achievements &amp; Highlights</a:t>
            </a: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5F75FEE-3816-024D-8D0B-D68FDC9A1A37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283520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2B376D9-3E71-AA4D-801C-05874251F6C1}" type="datetime1">
              <a:rPr lang="en-US" smtClean="0">
                <a:solidFill>
                  <a:srgbClr val="000000"/>
                </a:solidFill>
              </a:rPr>
              <a:t>30/05/16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>
                <a:solidFill>
                  <a:srgbClr val="000000"/>
                </a:solidFill>
              </a:rPr>
              <a:t>ARC Achievements &amp; Highlights</a:t>
            </a:r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F137663-8A5A-E249-BC0C-845E43520ACE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554107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0161223-78B7-8042-B430-C3B745421F9C}" type="datetime1">
              <a:rPr lang="en-US" smtClean="0">
                <a:solidFill>
                  <a:srgbClr val="000000"/>
                </a:solidFill>
              </a:rPr>
              <a:t>30/05/16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>
                <a:solidFill>
                  <a:srgbClr val="000000"/>
                </a:solidFill>
              </a:rPr>
              <a:t>ARC Achievements &amp; Highlights</a:t>
            </a: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8F61858-93DA-EA49-BFD3-9E0675833621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47092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 smtClean="0"/>
              <a:t>Click to edit Master text styles</a:t>
            </a:r>
          </a:p>
          <a:p>
            <a:pPr lvl="1"/>
            <a:r>
              <a:rPr lang="nb-NO" smtClean="0"/>
              <a:t>Second level</a:t>
            </a:r>
          </a:p>
          <a:p>
            <a:pPr lvl="2"/>
            <a:r>
              <a:rPr lang="nb-NO" smtClean="0"/>
              <a:t>Third level</a:t>
            </a:r>
          </a:p>
          <a:p>
            <a:pPr lvl="3"/>
            <a:r>
              <a:rPr lang="nb-NO" smtClean="0"/>
              <a:t>Fourth level</a:t>
            </a:r>
          </a:p>
          <a:p>
            <a:pPr lvl="4"/>
            <a:r>
              <a:rPr lang="nb-NO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9F096-4C37-D841-8738-54434C914577}" type="datetime1">
              <a:rPr lang="en-US" smtClean="0">
                <a:solidFill>
                  <a:prstClr val="white">
                    <a:tint val="75000"/>
                  </a:prstClr>
                </a:solidFill>
                <a:latin typeface="Corbel"/>
              </a:rPr>
              <a:t>30/05/16</a:t>
            </a:fld>
            <a:endParaRPr lang="en-US">
              <a:solidFill>
                <a:prstClr val="white">
                  <a:tint val="75000"/>
                </a:prstClr>
              </a:solidFill>
              <a:latin typeface="Corbe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white">
                    <a:tint val="75000"/>
                  </a:prstClr>
                </a:solidFill>
                <a:latin typeface="Corbel"/>
              </a:rPr>
              <a:t>ARC Achievements &amp; Highlights</a:t>
            </a:r>
            <a:endParaRPr lang="en-US">
              <a:solidFill>
                <a:prstClr val="white">
                  <a:tint val="75000"/>
                </a:prstClr>
              </a:solidFill>
              <a:latin typeface="Corbe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orbel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160099065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8E47588-12B2-984D-B178-8989E723F426}" type="datetime1">
              <a:rPr lang="en-US" smtClean="0">
                <a:solidFill>
                  <a:srgbClr val="000000"/>
                </a:solidFill>
              </a:rPr>
              <a:t>30/05/16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>
                <a:solidFill>
                  <a:srgbClr val="000000"/>
                </a:solidFill>
              </a:rPr>
              <a:t>ARC Achievements &amp; Highlights</a:t>
            </a: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21ADC0-D81F-D241-AA1E-27FB54581DCB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96521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0848F4F-DEB2-3344-AC6F-66D1FC99682B}" type="datetime1">
              <a:rPr lang="en-US" smtClean="0">
                <a:solidFill>
                  <a:srgbClr val="000000"/>
                </a:solidFill>
              </a:rPr>
              <a:t>30/05/16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>
                <a:solidFill>
                  <a:srgbClr val="000000"/>
                </a:solidFill>
              </a:rPr>
              <a:t>ARC Achievements &amp; Highlights</a:t>
            </a: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369F420-7759-8B4A-BD61-71B7152CE28F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087311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9563" y="381000"/>
            <a:ext cx="2041525" cy="5715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381000"/>
            <a:ext cx="5973763" cy="5715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E35E1DD-9D93-FF44-8886-D4C991C2D934}" type="datetime1">
              <a:rPr lang="en-US" smtClean="0">
                <a:solidFill>
                  <a:srgbClr val="000000"/>
                </a:solidFill>
              </a:rPr>
              <a:t>30/05/16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>
                <a:solidFill>
                  <a:srgbClr val="000000"/>
                </a:solidFill>
              </a:rPr>
              <a:t>ARC Achievements &amp; Highlights</a:t>
            </a: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E076271-5EB3-4741-BF62-1CE043ABC5AE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638508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1979613" cy="6858000"/>
          </a:xfrm>
          <a:prstGeom prst="rect">
            <a:avLst/>
          </a:prstGeom>
          <a:pattFill prst="dkHorz">
            <a:fgClr>
              <a:schemeClr val="accent2"/>
            </a:fgClr>
            <a:bgClr>
              <a:schemeClr val="bg1"/>
            </a:bgClr>
          </a:patt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nb-NO">
              <a:solidFill>
                <a:srgbClr val="000000"/>
              </a:solidFill>
              <a:latin typeface="Arial" pitchFamily="34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5" name="Picture 8" descr="logo-ng-shear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404813"/>
            <a:ext cx="3887787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195513" y="2130425"/>
            <a:ext cx="6262687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843213" y="4292600"/>
            <a:ext cx="4929187" cy="13462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400">
                <a:solidFill>
                  <a:srgbClr val="000099"/>
                </a:solidFill>
              </a:defRPr>
            </a:lvl1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C37AEF-B869-A34E-A318-74156FF80BCC}" type="datetime1">
              <a:rPr lang="en-US" smtClean="0"/>
              <a:t>30/05/16</a:t>
            </a:fld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ARC Achievements &amp; Highlights</a:t>
            </a:r>
            <a:endParaRPr lang="en-GB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E45E161-6EF8-CA40-BAAE-9E5DFE24AFD6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025613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44DF83-A431-5A41-A8AD-B18715ABD229}" type="datetime1">
              <a:rPr lang="en-US" smtClean="0"/>
              <a:t>30/05/16</a:t>
            </a:fld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ARC Achievements &amp; Highlights</a:t>
            </a: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0F64902-CEE7-364D-B38C-39BD54C882DE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251520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E6B3E9-9875-4C49-B39F-CFD2E74A90AF}" type="datetime1">
              <a:rPr lang="en-US" smtClean="0"/>
              <a:t>30/05/16</a:t>
            </a:fld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ARC Achievements &amp; Highlights</a:t>
            </a: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D09119-A3AF-BD4F-88E5-D04F56CD9D9E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433360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0" y="1219200"/>
            <a:ext cx="40005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300" y="1219200"/>
            <a:ext cx="40005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5D04B7-D611-A048-98A6-ACF13A0641DF}" type="datetime1">
              <a:rPr lang="en-US" smtClean="0"/>
              <a:t>30/05/16</a:t>
            </a:fld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ARC Achievements &amp; Highlights</a:t>
            </a: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7C8A88-E12C-B84E-8EF7-0979A8AB0D20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16853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BB94E6-B22D-BF41-815B-D020B2081B4B}" type="datetime1">
              <a:rPr lang="en-US" smtClean="0"/>
              <a:t>30/05/16</a:t>
            </a:fld>
            <a:endParaRPr lang="en-GB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ARC Achievements &amp; Highlights</a:t>
            </a:r>
            <a:endParaRPr lang="en-GB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CC6478-1ABE-D249-968F-6B727973A3A7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225065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7C302A-B247-F844-B5B7-4C90C3DF62F5}" type="datetime1">
              <a:rPr lang="en-US" smtClean="0"/>
              <a:t>30/05/16</a:t>
            </a:fld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ARC Achievements &amp; Highlights</a:t>
            </a: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BFC1CA-CFF4-024C-A111-96F652D1D250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032643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CFC69E-8FC2-4943-8E12-A883F70A6A3E}" type="datetime1">
              <a:rPr lang="en-US" smtClean="0"/>
              <a:t>30/05/16</a:t>
            </a:fld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ARC Achievements &amp; Highlights</a:t>
            </a: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46F81D-04B9-EC43-B138-84572A62FD94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68793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b-NO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F1773-381E-424E-B7CC-5304F5386975}" type="datetime1">
              <a:rPr lang="en-US" smtClean="0">
                <a:solidFill>
                  <a:prstClr val="white">
                    <a:tint val="75000"/>
                  </a:prstClr>
                </a:solidFill>
                <a:latin typeface="Corbel"/>
              </a:rPr>
              <a:t>30/05/16</a:t>
            </a:fld>
            <a:endParaRPr lang="en-US">
              <a:solidFill>
                <a:prstClr val="white">
                  <a:tint val="75000"/>
                </a:prstClr>
              </a:solidFill>
              <a:latin typeface="Corbe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white">
                    <a:tint val="75000"/>
                  </a:prstClr>
                </a:solidFill>
                <a:latin typeface="Corbel"/>
              </a:rPr>
              <a:t>ARC Achievements &amp; Highlights</a:t>
            </a:r>
            <a:endParaRPr lang="en-US">
              <a:solidFill>
                <a:prstClr val="white">
                  <a:tint val="75000"/>
                </a:prstClr>
              </a:solidFill>
              <a:latin typeface="Corbe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orbel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187526195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CDA93C-8A89-984D-961D-28A708C40B54}" type="datetime1">
              <a:rPr lang="en-US" smtClean="0"/>
              <a:t>30/05/16</a:t>
            </a:fld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ARC Achievements &amp; Highlights</a:t>
            </a: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0EA5E9-A832-4C41-8CA6-032D217CD113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327630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b-NO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F3A83C-03D0-B84F-A44F-5EBFE53ECF32}" type="datetime1">
              <a:rPr lang="en-US" smtClean="0"/>
              <a:t>30/05/16</a:t>
            </a:fld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ARC Achievements &amp; Highlights</a:t>
            </a: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FE9870-B272-C44E-8B84-33DBE76289F2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161751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1893F7-C3DA-2D45-8B35-8EF731994600}" type="datetime1">
              <a:rPr lang="en-US" smtClean="0"/>
              <a:t>30/05/16</a:t>
            </a:fld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ARC Achievements &amp; Highlights</a:t>
            </a: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F45988-035F-0548-88F2-1609E025E267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924655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9563" y="381000"/>
            <a:ext cx="2041525" cy="5715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381000"/>
            <a:ext cx="5973763" cy="5715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3CDED4-2DFE-2446-9723-913BC34B0195}" type="datetime1">
              <a:rPr lang="en-US" smtClean="0"/>
              <a:t>30/05/16</a:t>
            </a:fld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ARC Achievements &amp; Highlights</a:t>
            </a: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C41DC63-9B9D-4E4B-A79E-ED3406881E4A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27198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smtClean="0"/>
              <a:t>Click to edit Master text styles</a:t>
            </a:r>
          </a:p>
          <a:p>
            <a:pPr lvl="1"/>
            <a:r>
              <a:rPr lang="nb-NO" smtClean="0"/>
              <a:t>Second level</a:t>
            </a:r>
          </a:p>
          <a:p>
            <a:pPr lvl="2"/>
            <a:r>
              <a:rPr lang="nb-NO" smtClean="0"/>
              <a:t>Third level</a:t>
            </a:r>
          </a:p>
          <a:p>
            <a:pPr lvl="3"/>
            <a:r>
              <a:rPr lang="nb-NO" smtClean="0"/>
              <a:t>Fourth level</a:t>
            </a:r>
          </a:p>
          <a:p>
            <a:pPr lvl="4"/>
            <a:r>
              <a:rPr lang="nb-NO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smtClean="0"/>
              <a:t>Click to edit Master text styles</a:t>
            </a:r>
          </a:p>
          <a:p>
            <a:pPr lvl="1"/>
            <a:r>
              <a:rPr lang="nb-NO" smtClean="0"/>
              <a:t>Second level</a:t>
            </a:r>
          </a:p>
          <a:p>
            <a:pPr lvl="2"/>
            <a:r>
              <a:rPr lang="nb-NO" smtClean="0"/>
              <a:t>Third level</a:t>
            </a:r>
          </a:p>
          <a:p>
            <a:pPr lvl="3"/>
            <a:r>
              <a:rPr lang="nb-NO" smtClean="0"/>
              <a:t>Fourth level</a:t>
            </a:r>
          </a:p>
          <a:p>
            <a:pPr lvl="4"/>
            <a:r>
              <a:rPr lang="nb-NO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EA931-8E22-6047-A324-F1A26960EB4B}" type="datetime1">
              <a:rPr lang="en-US" smtClean="0">
                <a:solidFill>
                  <a:prstClr val="white">
                    <a:tint val="75000"/>
                  </a:prstClr>
                </a:solidFill>
                <a:latin typeface="Corbel"/>
              </a:rPr>
              <a:t>30/05/16</a:t>
            </a:fld>
            <a:endParaRPr lang="en-US">
              <a:solidFill>
                <a:prstClr val="white">
                  <a:tint val="75000"/>
                </a:prstClr>
              </a:solidFill>
              <a:latin typeface="Corbe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white">
                    <a:tint val="75000"/>
                  </a:prstClr>
                </a:solidFill>
                <a:latin typeface="Corbel"/>
              </a:rPr>
              <a:t>ARC Achievements &amp; Highlights</a:t>
            </a:r>
            <a:endParaRPr lang="en-US">
              <a:solidFill>
                <a:prstClr val="white">
                  <a:tint val="75000"/>
                </a:prstClr>
              </a:solidFill>
              <a:latin typeface="Corbe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orbel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19000347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b-NO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t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 smtClean="0"/>
              <a:t>Click to edit Master text styles</a:t>
            </a:r>
          </a:p>
          <a:p>
            <a:pPr lvl="1"/>
            <a:r>
              <a:rPr lang="nb-NO" smtClean="0"/>
              <a:t>Second level</a:t>
            </a:r>
          </a:p>
          <a:p>
            <a:pPr lvl="2"/>
            <a:r>
              <a:rPr lang="nb-NO" smtClean="0"/>
              <a:t>Third level</a:t>
            </a:r>
          </a:p>
          <a:p>
            <a:pPr lvl="3"/>
            <a:r>
              <a:rPr lang="nb-NO" smtClean="0"/>
              <a:t>Fourth level</a:t>
            </a:r>
          </a:p>
          <a:p>
            <a:pPr lvl="4"/>
            <a:r>
              <a:rPr lang="nb-NO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t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 smtClean="0"/>
              <a:t>Click to edit Master text styles</a:t>
            </a:r>
          </a:p>
          <a:p>
            <a:pPr lvl="1"/>
            <a:r>
              <a:rPr lang="nb-NO" smtClean="0"/>
              <a:t>Second level</a:t>
            </a:r>
          </a:p>
          <a:p>
            <a:pPr lvl="2"/>
            <a:r>
              <a:rPr lang="nb-NO" smtClean="0"/>
              <a:t>Third level</a:t>
            </a:r>
          </a:p>
          <a:p>
            <a:pPr lvl="3"/>
            <a:r>
              <a:rPr lang="nb-NO" smtClean="0"/>
              <a:t>Fourth level</a:t>
            </a:r>
          </a:p>
          <a:p>
            <a:pPr lvl="4"/>
            <a:r>
              <a:rPr lang="nb-NO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2BE59-444B-7343-90A2-1C76B298BF3A}" type="datetime1">
              <a:rPr lang="en-US" smtClean="0">
                <a:solidFill>
                  <a:prstClr val="white">
                    <a:tint val="75000"/>
                  </a:prstClr>
                </a:solidFill>
                <a:latin typeface="Corbel"/>
              </a:rPr>
              <a:t>30/05/16</a:t>
            </a:fld>
            <a:endParaRPr lang="en-US">
              <a:solidFill>
                <a:prstClr val="white">
                  <a:tint val="75000"/>
                </a:prstClr>
              </a:solidFill>
              <a:latin typeface="Corbel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white">
                    <a:tint val="75000"/>
                  </a:prstClr>
                </a:solidFill>
                <a:latin typeface="Corbel"/>
              </a:rPr>
              <a:t>ARC Achievements &amp; Highlights</a:t>
            </a:r>
            <a:endParaRPr lang="en-US">
              <a:solidFill>
                <a:prstClr val="white">
                  <a:tint val="75000"/>
                </a:prstClr>
              </a:solidFill>
              <a:latin typeface="Corbel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orbel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9275567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7C513-3294-C843-9DC9-CBA743229533}" type="datetime1">
              <a:rPr lang="en-US" smtClean="0">
                <a:solidFill>
                  <a:prstClr val="white">
                    <a:tint val="75000"/>
                  </a:prstClr>
                </a:solidFill>
                <a:latin typeface="Corbel"/>
              </a:rPr>
              <a:t>30/05/16</a:t>
            </a:fld>
            <a:endParaRPr lang="en-US">
              <a:solidFill>
                <a:prstClr val="white">
                  <a:tint val="75000"/>
                </a:prstClr>
              </a:solidFill>
              <a:latin typeface="Corbe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white">
                    <a:tint val="75000"/>
                  </a:prstClr>
                </a:solidFill>
                <a:latin typeface="Corbel"/>
              </a:rPr>
              <a:t>ARC Achievements &amp; Highlights</a:t>
            </a:r>
            <a:endParaRPr lang="en-US">
              <a:solidFill>
                <a:prstClr val="white">
                  <a:tint val="75000"/>
                </a:prstClr>
              </a:solidFill>
              <a:latin typeface="Corbe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orbel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34133396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04777-05D2-4A4D-AB4C-02CD4409CB6F}" type="datetime1">
              <a:rPr lang="en-US" smtClean="0">
                <a:solidFill>
                  <a:prstClr val="white">
                    <a:tint val="75000"/>
                  </a:prstClr>
                </a:solidFill>
                <a:latin typeface="Corbel"/>
              </a:rPr>
              <a:t>30/05/16</a:t>
            </a:fld>
            <a:endParaRPr lang="en-US">
              <a:solidFill>
                <a:prstClr val="white">
                  <a:tint val="75000"/>
                </a:prstClr>
              </a:solidFill>
              <a:latin typeface="Corbe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white">
                    <a:tint val="75000"/>
                  </a:prstClr>
                </a:solidFill>
                <a:latin typeface="Corbel"/>
              </a:rPr>
              <a:t>ARC Achievements &amp; Highlights</a:t>
            </a:r>
            <a:endParaRPr lang="en-US">
              <a:solidFill>
                <a:prstClr val="white">
                  <a:tint val="75000"/>
                </a:prstClr>
              </a:solidFill>
              <a:latin typeface="Corbe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orbel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38063691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 smtClean="0"/>
              <a:t>Click to edit Master text styles</a:t>
            </a:r>
          </a:p>
          <a:p>
            <a:pPr lvl="1"/>
            <a:r>
              <a:rPr lang="nb-NO" smtClean="0"/>
              <a:t>Second level</a:t>
            </a:r>
          </a:p>
          <a:p>
            <a:pPr lvl="2"/>
            <a:r>
              <a:rPr lang="nb-NO" smtClean="0"/>
              <a:t>Third level</a:t>
            </a:r>
          </a:p>
          <a:p>
            <a:pPr lvl="3"/>
            <a:r>
              <a:rPr lang="nb-NO" smtClean="0"/>
              <a:t>Fourth level</a:t>
            </a:r>
          </a:p>
          <a:p>
            <a:pPr lvl="4"/>
            <a:r>
              <a:rPr lang="nb-NO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02A89-08CE-5E4F-A18B-5C28763CEADB}" type="datetime1">
              <a:rPr lang="en-US" smtClean="0">
                <a:solidFill>
                  <a:prstClr val="white">
                    <a:tint val="75000"/>
                  </a:prstClr>
                </a:solidFill>
                <a:latin typeface="Corbel"/>
              </a:rPr>
              <a:t>30/05/16</a:t>
            </a:fld>
            <a:endParaRPr lang="en-US">
              <a:solidFill>
                <a:prstClr val="white">
                  <a:tint val="75000"/>
                </a:prstClr>
              </a:solidFill>
              <a:latin typeface="Corbe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white">
                    <a:tint val="75000"/>
                  </a:prstClr>
                </a:solidFill>
                <a:latin typeface="Corbel"/>
              </a:rPr>
              <a:t>ARC Achievements &amp; Highlights</a:t>
            </a:r>
            <a:endParaRPr lang="en-US">
              <a:solidFill>
                <a:prstClr val="white">
                  <a:tint val="75000"/>
                </a:prstClr>
              </a:solidFill>
              <a:latin typeface="Corbe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orbel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6201822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 anchor="t"/>
          <a:lstStyle>
            <a:lvl1pPr marL="0" indent="0">
              <a:buNone/>
              <a:defRPr sz="14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855CA-DB0D-9F42-891E-7494FD1FA99B}" type="datetime1">
              <a:rPr lang="en-US" smtClean="0">
                <a:solidFill>
                  <a:prstClr val="white">
                    <a:tint val="75000"/>
                  </a:prstClr>
                </a:solidFill>
                <a:latin typeface="Corbel"/>
              </a:rPr>
              <a:t>30/05/16</a:t>
            </a:fld>
            <a:endParaRPr lang="en-US">
              <a:solidFill>
                <a:prstClr val="white">
                  <a:tint val="75000"/>
                </a:prstClr>
              </a:solidFill>
              <a:latin typeface="Corbe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white">
                    <a:tint val="75000"/>
                  </a:prstClr>
                </a:solidFill>
                <a:latin typeface="Corbel"/>
              </a:rPr>
              <a:t>ARC Achievements &amp; Highlights</a:t>
            </a:r>
            <a:endParaRPr lang="en-US">
              <a:solidFill>
                <a:prstClr val="white">
                  <a:tint val="75000"/>
                </a:prstClr>
              </a:solidFill>
              <a:latin typeface="Corbe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orbel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9816374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b-NO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nb-NO" smtClean="0"/>
              <a:t>Click to edit Master text styles</a:t>
            </a:r>
          </a:p>
          <a:p>
            <a:pPr lvl="1"/>
            <a:r>
              <a:rPr lang="nb-NO" smtClean="0"/>
              <a:t>Second level</a:t>
            </a:r>
          </a:p>
          <a:p>
            <a:pPr lvl="2"/>
            <a:r>
              <a:rPr lang="nb-NO" smtClean="0"/>
              <a:t>Third level</a:t>
            </a:r>
          </a:p>
          <a:p>
            <a:pPr lvl="3"/>
            <a:r>
              <a:rPr lang="nb-NO" smtClean="0"/>
              <a:t>Fourth level</a:t>
            </a:r>
          </a:p>
          <a:p>
            <a:pPr lvl="4"/>
            <a:r>
              <a:rPr lang="nb-NO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83D3ED5A-8B3D-874E-B64A-55B648948C9D}" type="datetime1">
              <a:rPr lang="en-US" smtClean="0">
                <a:solidFill>
                  <a:prstClr val="white">
                    <a:tint val="75000"/>
                  </a:prstClr>
                </a:solidFill>
                <a:latin typeface="Corbel"/>
              </a:rPr>
              <a:t>30/05/16</a:t>
            </a:fld>
            <a:endParaRPr lang="en-US">
              <a:solidFill>
                <a:prstClr val="white">
                  <a:tint val="75000"/>
                </a:prstClr>
              </a:solidFill>
              <a:latin typeface="Corbe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r>
              <a:rPr lang="en-US" smtClean="0">
                <a:solidFill>
                  <a:prstClr val="white">
                    <a:tint val="75000"/>
                  </a:prstClr>
                </a:solidFill>
                <a:latin typeface="Corbel"/>
              </a:rPr>
              <a:t>ARC Achievements &amp; Highlights</a:t>
            </a:r>
            <a:endParaRPr lang="en-US" dirty="0">
              <a:solidFill>
                <a:prstClr val="white">
                  <a:tint val="75000"/>
                </a:prstClr>
              </a:solidFill>
              <a:latin typeface="Corbe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DF28FB93-0A08-4E7D-8E63-9EFA29F1E093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orbel"/>
              </a:rPr>
              <a:pPr defTabSz="914400"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40054298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242" r:id="rId1"/>
    <p:sldLayoutId id="2147484243" r:id="rId2"/>
    <p:sldLayoutId id="2147484244" r:id="rId3"/>
    <p:sldLayoutId id="2147484245" r:id="rId4"/>
    <p:sldLayoutId id="2147484246" r:id="rId5"/>
    <p:sldLayoutId id="2147484247" r:id="rId6"/>
    <p:sldLayoutId id="2147484248" r:id="rId7"/>
    <p:sldLayoutId id="2147484249" r:id="rId8"/>
    <p:sldLayoutId id="2147484250" r:id="rId9"/>
    <p:sldLayoutId id="2147484251" r:id="rId10"/>
    <p:sldLayoutId id="2147484252" r:id="rId11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50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981200" y="381000"/>
            <a:ext cx="67198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3400" y="1219200"/>
            <a:ext cx="81534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297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EF54E82C-7443-754B-9A44-A4F9EB5366C4}" type="datetime1">
              <a:rPr lang="en-US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30/05/16</a:t>
            </a:fld>
            <a:endParaRPr lang="en-GB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97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34" charset="0"/>
                <a:ea typeface="+mn-ea"/>
                <a:cs typeface="+mn-cs"/>
              </a:defRPr>
            </a:lvl1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mtClean="0">
                <a:solidFill>
                  <a:srgbClr val="000000"/>
                </a:solidFill>
              </a:rPr>
              <a:t>ARC Achievements &amp; Highlights</a:t>
            </a:r>
            <a:endParaRPr lang="en-GB">
              <a:solidFill>
                <a:srgbClr val="000000"/>
              </a:solidFill>
            </a:endParaRPr>
          </a:p>
        </p:txBody>
      </p:sp>
      <p:sp>
        <p:nvSpPr>
          <p:cNvPr id="297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5B4407AE-0A70-1141-AA55-880CA6CF9F7D}" type="slidenum">
              <a:rPr lang="en-GB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031" name="Picture 7" descr="logo-ng-sheared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75" y="304800"/>
            <a:ext cx="1584325" cy="59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4" name="Line 8"/>
          <p:cNvSpPr>
            <a:spLocks noChangeShapeType="1"/>
          </p:cNvSpPr>
          <p:nvPr/>
        </p:nvSpPr>
        <p:spPr bwMode="auto">
          <a:xfrm>
            <a:off x="0" y="1066800"/>
            <a:ext cx="9144000" cy="0"/>
          </a:xfrm>
          <a:prstGeom prst="line">
            <a:avLst/>
          </a:prstGeom>
          <a:noFill/>
          <a:ln w="50800">
            <a:solidFill>
              <a:schemeClr val="hlink"/>
            </a:solidFill>
            <a:round/>
            <a:headEnd/>
            <a:tailEnd/>
          </a:ln>
          <a:effectLst/>
        </p:spPr>
        <p:txBody>
          <a:bodyPr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000000"/>
              </a:solidFill>
              <a:latin typeface="Arial" pitchFamily="34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9705" name="Line 9"/>
          <p:cNvSpPr>
            <a:spLocks noChangeShapeType="1"/>
          </p:cNvSpPr>
          <p:nvPr/>
        </p:nvSpPr>
        <p:spPr bwMode="auto">
          <a:xfrm>
            <a:off x="0" y="152400"/>
            <a:ext cx="9144000" cy="0"/>
          </a:xfrm>
          <a:prstGeom prst="line">
            <a:avLst/>
          </a:prstGeom>
          <a:noFill/>
          <a:ln w="50800">
            <a:solidFill>
              <a:schemeClr val="hlink"/>
            </a:solidFill>
            <a:round/>
            <a:headEnd/>
            <a:tailEnd/>
          </a:ln>
          <a:effectLst/>
        </p:spPr>
        <p:txBody>
          <a:bodyPr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000000"/>
              </a:solidFill>
              <a:latin typeface="Arial" pitchFamily="34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9706" name="Line 10"/>
          <p:cNvSpPr>
            <a:spLocks noChangeShapeType="1"/>
          </p:cNvSpPr>
          <p:nvPr/>
        </p:nvSpPr>
        <p:spPr bwMode="auto">
          <a:xfrm>
            <a:off x="152400" y="0"/>
            <a:ext cx="0" cy="6858000"/>
          </a:xfrm>
          <a:prstGeom prst="line">
            <a:avLst/>
          </a:prstGeom>
          <a:noFill/>
          <a:ln w="50800">
            <a:solidFill>
              <a:schemeClr val="hlink"/>
            </a:solidFill>
            <a:round/>
            <a:headEnd/>
            <a:tailEnd/>
          </a:ln>
          <a:effectLst/>
        </p:spPr>
        <p:txBody>
          <a:bodyPr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000000"/>
              </a:solidFill>
              <a:latin typeface="Arial" pitchFamily="34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9707" name="Line 11"/>
          <p:cNvSpPr>
            <a:spLocks noChangeShapeType="1"/>
          </p:cNvSpPr>
          <p:nvPr/>
        </p:nvSpPr>
        <p:spPr bwMode="auto">
          <a:xfrm>
            <a:off x="0" y="6172200"/>
            <a:ext cx="9144000" cy="0"/>
          </a:xfrm>
          <a:prstGeom prst="line">
            <a:avLst/>
          </a:prstGeom>
          <a:noFill/>
          <a:ln w="50800">
            <a:solidFill>
              <a:schemeClr val="hlink"/>
            </a:solidFill>
            <a:round/>
            <a:headEnd/>
            <a:tailEnd/>
          </a:ln>
          <a:effectLst/>
        </p:spPr>
        <p:txBody>
          <a:bodyPr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000000"/>
              </a:solidFill>
              <a:latin typeface="Arial" pitchFamily="34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9708" name="Line 12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50800">
            <a:solidFill>
              <a:schemeClr val="hlink"/>
            </a:solidFill>
            <a:round/>
            <a:headEnd/>
            <a:tailEnd/>
          </a:ln>
          <a:effectLst/>
        </p:spPr>
        <p:txBody>
          <a:bodyPr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000000"/>
              </a:solidFill>
              <a:latin typeface="Arial" pitchFamily="34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9709" name="Rectangle 13"/>
          <p:cNvSpPr>
            <a:spLocks noChangeArrowheads="1"/>
          </p:cNvSpPr>
          <p:nvPr/>
        </p:nvSpPr>
        <p:spPr bwMode="auto">
          <a:xfrm>
            <a:off x="8991600" y="152400"/>
            <a:ext cx="152400" cy="6019800"/>
          </a:xfrm>
          <a:prstGeom prst="rect">
            <a:avLst/>
          </a:prstGeom>
          <a:solidFill>
            <a:srgbClr val="CCCCF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000000"/>
              </a:solidFill>
              <a:latin typeface="Arial" pitchFamily="34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9710" name="Rectangle 14"/>
          <p:cNvSpPr>
            <a:spLocks noChangeArrowheads="1"/>
          </p:cNvSpPr>
          <p:nvPr/>
        </p:nvSpPr>
        <p:spPr bwMode="auto">
          <a:xfrm>
            <a:off x="0" y="0"/>
            <a:ext cx="152400" cy="1066800"/>
          </a:xfrm>
          <a:prstGeom prst="rect">
            <a:avLst/>
          </a:prstGeom>
          <a:solidFill>
            <a:srgbClr val="C80043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000000"/>
              </a:solidFill>
              <a:latin typeface="Arial" pitchFamily="34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9711" name="Rectangle 15"/>
          <p:cNvSpPr>
            <a:spLocks noChangeArrowheads="1"/>
          </p:cNvSpPr>
          <p:nvPr/>
        </p:nvSpPr>
        <p:spPr bwMode="auto">
          <a:xfrm>
            <a:off x="0" y="6172200"/>
            <a:ext cx="152400" cy="685800"/>
          </a:xfrm>
          <a:prstGeom prst="rect">
            <a:avLst/>
          </a:prstGeom>
          <a:solidFill>
            <a:srgbClr val="CCCCF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000000"/>
              </a:solidFill>
              <a:latin typeface="Arial" pitchFamily="34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9712" name="Line 16"/>
          <p:cNvSpPr>
            <a:spLocks noChangeShapeType="1"/>
          </p:cNvSpPr>
          <p:nvPr/>
        </p:nvSpPr>
        <p:spPr bwMode="auto">
          <a:xfrm>
            <a:off x="304800" y="0"/>
            <a:ext cx="0" cy="152400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/>
          </a:ln>
          <a:effectLst/>
        </p:spPr>
        <p:txBody>
          <a:bodyPr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000000"/>
              </a:solidFill>
              <a:latin typeface="Arial" pitchFamily="34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9713" name="Line 17"/>
          <p:cNvSpPr>
            <a:spLocks noChangeShapeType="1"/>
          </p:cNvSpPr>
          <p:nvPr/>
        </p:nvSpPr>
        <p:spPr bwMode="auto">
          <a:xfrm>
            <a:off x="304800" y="1066800"/>
            <a:ext cx="0" cy="5791200"/>
          </a:xfrm>
          <a:prstGeom prst="line">
            <a:avLst/>
          </a:prstGeom>
          <a:noFill/>
          <a:ln w="50800">
            <a:solidFill>
              <a:schemeClr val="hlink"/>
            </a:solidFill>
            <a:round/>
            <a:headEnd/>
            <a:tailEnd/>
          </a:ln>
          <a:effectLst/>
        </p:spPr>
        <p:txBody>
          <a:bodyPr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000000"/>
              </a:solidFill>
              <a:latin typeface="Arial" pitchFamily="34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9714" name="Rectangle 18"/>
          <p:cNvSpPr>
            <a:spLocks noChangeArrowheads="1"/>
          </p:cNvSpPr>
          <p:nvPr/>
        </p:nvSpPr>
        <p:spPr bwMode="auto">
          <a:xfrm>
            <a:off x="152400" y="0"/>
            <a:ext cx="152400" cy="152400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000000"/>
              </a:solidFill>
              <a:latin typeface="Arial" pitchFamily="34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9715" name="Rectangle 19"/>
          <p:cNvSpPr>
            <a:spLocks noChangeArrowheads="1"/>
          </p:cNvSpPr>
          <p:nvPr/>
        </p:nvSpPr>
        <p:spPr bwMode="auto">
          <a:xfrm>
            <a:off x="152400" y="1066800"/>
            <a:ext cx="152400" cy="5105400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000000"/>
              </a:solidFill>
              <a:latin typeface="Arial" pitchFamily="34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86947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54" r:id="rId1"/>
    <p:sldLayoutId id="2147484255" r:id="rId2"/>
    <p:sldLayoutId id="2147484256" r:id="rId3"/>
    <p:sldLayoutId id="2147484257" r:id="rId4"/>
    <p:sldLayoutId id="2147484258" r:id="rId5"/>
    <p:sldLayoutId id="2147484259" r:id="rId6"/>
    <p:sldLayoutId id="2147484260" r:id="rId7"/>
    <p:sldLayoutId id="2147484261" r:id="rId8"/>
    <p:sldLayoutId id="2147484262" r:id="rId9"/>
    <p:sldLayoutId id="2147484263" r:id="rId10"/>
    <p:sldLayoutId id="2147484264" r:id="rId11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990000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990000"/>
          </a:solidFill>
          <a:effectLst>
            <a:outerShdw blurRad="38100" dist="38100" dir="2700000" algn="tl">
              <a:srgbClr val="C0C0C0"/>
            </a:outerShdw>
          </a:effectLst>
          <a:latin typeface="Lucida Sans Unicode" pitchFamily="34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990000"/>
          </a:solidFill>
          <a:effectLst>
            <a:outerShdw blurRad="38100" dist="38100" dir="2700000" algn="tl">
              <a:srgbClr val="C0C0C0"/>
            </a:outerShdw>
          </a:effectLst>
          <a:latin typeface="Lucida Sans Unicode" pitchFamily="34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990000"/>
          </a:solidFill>
          <a:effectLst>
            <a:outerShdw blurRad="38100" dist="38100" dir="2700000" algn="tl">
              <a:srgbClr val="C0C0C0"/>
            </a:outerShdw>
          </a:effectLst>
          <a:latin typeface="Lucida Sans Unicode" pitchFamily="34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990000"/>
          </a:solidFill>
          <a:effectLst>
            <a:outerShdw blurRad="38100" dist="38100" dir="2700000" algn="tl">
              <a:srgbClr val="C0C0C0"/>
            </a:outerShdw>
          </a:effectLst>
          <a:latin typeface="Lucida Sans Unicode" pitchFamily="34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3000" b="1">
          <a:solidFill>
            <a:srgbClr val="990000"/>
          </a:solidFill>
          <a:effectLst>
            <a:outerShdw blurRad="38100" dist="38100" dir="2700000" algn="tl">
              <a:srgbClr val="C0C0C0"/>
            </a:outerShdw>
          </a:effectLst>
          <a:latin typeface="Lucida Sans Unicode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000" b="1">
          <a:solidFill>
            <a:srgbClr val="990000"/>
          </a:solidFill>
          <a:effectLst>
            <a:outerShdw blurRad="38100" dist="38100" dir="2700000" algn="tl">
              <a:srgbClr val="C0C0C0"/>
            </a:outerShdw>
          </a:effectLst>
          <a:latin typeface="Lucida Sans Unicode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000" b="1">
          <a:solidFill>
            <a:srgbClr val="990000"/>
          </a:solidFill>
          <a:effectLst>
            <a:outerShdw blurRad="38100" dist="38100" dir="2700000" algn="tl">
              <a:srgbClr val="C0C0C0"/>
            </a:outerShdw>
          </a:effectLst>
          <a:latin typeface="Lucida Sans Unicode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000" b="1">
          <a:solidFill>
            <a:srgbClr val="990000"/>
          </a:solidFill>
          <a:effectLst>
            <a:outerShdw blurRad="38100" dist="38100" dir="2700000" algn="tl">
              <a:srgbClr val="C0C0C0"/>
            </a:outerShdw>
          </a:effectLst>
          <a:latin typeface="Lucida Sans Unicode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000099"/>
        </a:buClr>
        <a:buFont typeface="Wingdings" charset="0"/>
        <a:buChar char="§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rgbClr val="000099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981200" y="381000"/>
            <a:ext cx="67198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3400" y="1219200"/>
            <a:ext cx="81534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047A2100-F767-FF47-9E58-3DE6D7A55151}" type="datetime1">
              <a:rPr lang="en-US" smtClean="0"/>
              <a:t>30/05/16</a:t>
            </a:fld>
            <a:endParaRPr lang="en-GB"/>
          </a:p>
        </p:txBody>
      </p:sp>
      <p:sp>
        <p:nvSpPr>
          <p:cNvPr id="61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mtClean="0"/>
              <a:t>ARC Achievements &amp; Highlights</a:t>
            </a:r>
            <a:endParaRPr lang="en-GB"/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AD9B6DD6-C290-E947-92A4-93F0C51985A6}" type="slidenum">
              <a:rPr lang="en-GB" smtClean="0">
                <a:latin typeface="Arial" charset="0"/>
                <a:ea typeface="ＭＳ Ｐゴシック" charset="0"/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 smtClean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5607" name="Picture 7" descr="logo-ng-sheared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75" y="304800"/>
            <a:ext cx="1584325" cy="59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2" name="Line 8"/>
          <p:cNvSpPr>
            <a:spLocks noChangeShapeType="1"/>
          </p:cNvSpPr>
          <p:nvPr/>
        </p:nvSpPr>
        <p:spPr bwMode="auto">
          <a:xfrm>
            <a:off x="0" y="1066800"/>
            <a:ext cx="9144000" cy="0"/>
          </a:xfrm>
          <a:prstGeom prst="line">
            <a:avLst/>
          </a:prstGeom>
          <a:noFill/>
          <a:ln w="50800">
            <a:solidFill>
              <a:schemeClr val="hlink"/>
            </a:solidFill>
            <a:round/>
            <a:headEnd/>
            <a:tailEnd/>
          </a:ln>
          <a:effectLst/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nb-NO">
              <a:solidFill>
                <a:srgbClr val="000000"/>
              </a:solidFill>
              <a:latin typeface="Arial" pitchFamily="34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153" name="Line 9"/>
          <p:cNvSpPr>
            <a:spLocks noChangeShapeType="1"/>
          </p:cNvSpPr>
          <p:nvPr/>
        </p:nvSpPr>
        <p:spPr bwMode="auto">
          <a:xfrm>
            <a:off x="0" y="152400"/>
            <a:ext cx="9144000" cy="0"/>
          </a:xfrm>
          <a:prstGeom prst="line">
            <a:avLst/>
          </a:prstGeom>
          <a:noFill/>
          <a:ln w="50800">
            <a:solidFill>
              <a:schemeClr val="hlink"/>
            </a:solidFill>
            <a:round/>
            <a:headEnd/>
            <a:tailEnd/>
          </a:ln>
          <a:effectLst/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nb-NO">
              <a:solidFill>
                <a:srgbClr val="000000"/>
              </a:solidFill>
              <a:latin typeface="Arial" pitchFamily="34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154" name="Line 10"/>
          <p:cNvSpPr>
            <a:spLocks noChangeShapeType="1"/>
          </p:cNvSpPr>
          <p:nvPr/>
        </p:nvSpPr>
        <p:spPr bwMode="auto">
          <a:xfrm>
            <a:off x="152400" y="0"/>
            <a:ext cx="0" cy="6858000"/>
          </a:xfrm>
          <a:prstGeom prst="line">
            <a:avLst/>
          </a:prstGeom>
          <a:noFill/>
          <a:ln w="50800">
            <a:solidFill>
              <a:schemeClr val="hlink"/>
            </a:solidFill>
            <a:round/>
            <a:headEnd/>
            <a:tailEnd/>
          </a:ln>
          <a:effectLst/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nb-NO">
              <a:solidFill>
                <a:srgbClr val="000000"/>
              </a:solidFill>
              <a:latin typeface="Arial" pitchFamily="34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155" name="Line 11"/>
          <p:cNvSpPr>
            <a:spLocks noChangeShapeType="1"/>
          </p:cNvSpPr>
          <p:nvPr/>
        </p:nvSpPr>
        <p:spPr bwMode="auto">
          <a:xfrm>
            <a:off x="0" y="6172200"/>
            <a:ext cx="9144000" cy="0"/>
          </a:xfrm>
          <a:prstGeom prst="line">
            <a:avLst/>
          </a:prstGeom>
          <a:noFill/>
          <a:ln w="50800">
            <a:solidFill>
              <a:schemeClr val="hlink"/>
            </a:solidFill>
            <a:round/>
            <a:headEnd/>
            <a:tailEnd/>
          </a:ln>
          <a:effectLst/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nb-NO">
              <a:solidFill>
                <a:srgbClr val="000000"/>
              </a:solidFill>
              <a:latin typeface="Arial" pitchFamily="34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156" name="Line 12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50800">
            <a:solidFill>
              <a:schemeClr val="hlink"/>
            </a:solidFill>
            <a:round/>
            <a:headEnd/>
            <a:tailEnd/>
          </a:ln>
          <a:effectLst/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nb-NO">
              <a:solidFill>
                <a:srgbClr val="000000"/>
              </a:solidFill>
              <a:latin typeface="Arial" pitchFamily="34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157" name="Rectangle 13"/>
          <p:cNvSpPr>
            <a:spLocks noChangeArrowheads="1"/>
          </p:cNvSpPr>
          <p:nvPr/>
        </p:nvSpPr>
        <p:spPr bwMode="auto">
          <a:xfrm>
            <a:off x="8991600" y="152400"/>
            <a:ext cx="152400" cy="6019800"/>
          </a:xfrm>
          <a:prstGeom prst="rect">
            <a:avLst/>
          </a:prstGeom>
          <a:solidFill>
            <a:srgbClr val="CCCCF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nb-NO">
              <a:solidFill>
                <a:srgbClr val="000000"/>
              </a:solidFill>
              <a:latin typeface="Arial" pitchFamily="34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158" name="Rectangle 14"/>
          <p:cNvSpPr>
            <a:spLocks noChangeArrowheads="1"/>
          </p:cNvSpPr>
          <p:nvPr/>
        </p:nvSpPr>
        <p:spPr bwMode="auto">
          <a:xfrm>
            <a:off x="0" y="0"/>
            <a:ext cx="152400" cy="1066800"/>
          </a:xfrm>
          <a:prstGeom prst="rect">
            <a:avLst/>
          </a:prstGeom>
          <a:solidFill>
            <a:srgbClr val="C80043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nb-NO">
              <a:solidFill>
                <a:srgbClr val="000000"/>
              </a:solidFill>
              <a:latin typeface="Arial" pitchFamily="34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159" name="Rectangle 15"/>
          <p:cNvSpPr>
            <a:spLocks noChangeArrowheads="1"/>
          </p:cNvSpPr>
          <p:nvPr/>
        </p:nvSpPr>
        <p:spPr bwMode="auto">
          <a:xfrm>
            <a:off x="0" y="6172200"/>
            <a:ext cx="152400" cy="685800"/>
          </a:xfrm>
          <a:prstGeom prst="rect">
            <a:avLst/>
          </a:prstGeom>
          <a:solidFill>
            <a:srgbClr val="CCCCF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nb-NO">
              <a:solidFill>
                <a:srgbClr val="000000"/>
              </a:solidFill>
              <a:latin typeface="Arial" pitchFamily="34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160" name="Line 16"/>
          <p:cNvSpPr>
            <a:spLocks noChangeShapeType="1"/>
          </p:cNvSpPr>
          <p:nvPr/>
        </p:nvSpPr>
        <p:spPr bwMode="auto">
          <a:xfrm>
            <a:off x="304800" y="0"/>
            <a:ext cx="0" cy="152400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/>
          </a:ln>
          <a:effectLst/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nb-NO">
              <a:solidFill>
                <a:srgbClr val="000000"/>
              </a:solidFill>
              <a:latin typeface="Arial" pitchFamily="34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161" name="Line 17"/>
          <p:cNvSpPr>
            <a:spLocks noChangeShapeType="1"/>
          </p:cNvSpPr>
          <p:nvPr/>
        </p:nvSpPr>
        <p:spPr bwMode="auto">
          <a:xfrm>
            <a:off x="304800" y="1066800"/>
            <a:ext cx="0" cy="5791200"/>
          </a:xfrm>
          <a:prstGeom prst="line">
            <a:avLst/>
          </a:prstGeom>
          <a:noFill/>
          <a:ln w="50800">
            <a:solidFill>
              <a:schemeClr val="hlink"/>
            </a:solidFill>
            <a:round/>
            <a:headEnd/>
            <a:tailEnd/>
          </a:ln>
          <a:effectLst/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nb-NO">
              <a:solidFill>
                <a:srgbClr val="000000"/>
              </a:solidFill>
              <a:latin typeface="Arial" pitchFamily="34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162" name="Rectangle 18"/>
          <p:cNvSpPr>
            <a:spLocks noChangeArrowheads="1"/>
          </p:cNvSpPr>
          <p:nvPr/>
        </p:nvSpPr>
        <p:spPr bwMode="auto">
          <a:xfrm>
            <a:off x="152400" y="0"/>
            <a:ext cx="152400" cy="152400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nb-NO">
              <a:solidFill>
                <a:srgbClr val="000000"/>
              </a:solidFill>
              <a:latin typeface="Arial" pitchFamily="34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163" name="Rectangle 19"/>
          <p:cNvSpPr>
            <a:spLocks noChangeArrowheads="1"/>
          </p:cNvSpPr>
          <p:nvPr/>
        </p:nvSpPr>
        <p:spPr bwMode="auto">
          <a:xfrm>
            <a:off x="152400" y="1066800"/>
            <a:ext cx="152400" cy="5105400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nb-NO">
              <a:solidFill>
                <a:srgbClr val="000000"/>
              </a:solidFill>
              <a:latin typeface="Arial" pitchFamily="34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19459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66" r:id="rId1"/>
    <p:sldLayoutId id="2147484267" r:id="rId2"/>
    <p:sldLayoutId id="2147484268" r:id="rId3"/>
    <p:sldLayoutId id="2147484269" r:id="rId4"/>
    <p:sldLayoutId id="2147484270" r:id="rId5"/>
    <p:sldLayoutId id="2147484271" r:id="rId6"/>
    <p:sldLayoutId id="2147484272" r:id="rId7"/>
    <p:sldLayoutId id="2147484273" r:id="rId8"/>
    <p:sldLayoutId id="2147484274" r:id="rId9"/>
    <p:sldLayoutId id="2147484275" r:id="rId10"/>
    <p:sldLayoutId id="2147484276" r:id="rId11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990000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990000"/>
          </a:solidFill>
          <a:effectLst>
            <a:outerShdw blurRad="38100" dist="38100" dir="2700000" algn="tl">
              <a:srgbClr val="C0C0C0"/>
            </a:outerShdw>
          </a:effectLst>
          <a:latin typeface="Lucida Sans Unicode" pitchFamily="34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990000"/>
          </a:solidFill>
          <a:effectLst>
            <a:outerShdw blurRad="38100" dist="38100" dir="2700000" algn="tl">
              <a:srgbClr val="C0C0C0"/>
            </a:outerShdw>
          </a:effectLst>
          <a:latin typeface="Lucida Sans Unicode" pitchFamily="34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990000"/>
          </a:solidFill>
          <a:effectLst>
            <a:outerShdw blurRad="38100" dist="38100" dir="2700000" algn="tl">
              <a:srgbClr val="C0C0C0"/>
            </a:outerShdw>
          </a:effectLst>
          <a:latin typeface="Lucida Sans Unicode" pitchFamily="34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990000"/>
          </a:solidFill>
          <a:effectLst>
            <a:outerShdw blurRad="38100" dist="38100" dir="2700000" algn="tl">
              <a:srgbClr val="C0C0C0"/>
            </a:outerShdw>
          </a:effectLst>
          <a:latin typeface="Lucida Sans Unicode" pitchFamily="34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3000" b="1">
          <a:solidFill>
            <a:srgbClr val="990000"/>
          </a:solidFill>
          <a:effectLst>
            <a:outerShdw blurRad="38100" dist="38100" dir="2700000" algn="tl">
              <a:srgbClr val="C0C0C0"/>
            </a:outerShdw>
          </a:effectLst>
          <a:latin typeface="Lucida Sans Unicode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000" b="1">
          <a:solidFill>
            <a:srgbClr val="990000"/>
          </a:solidFill>
          <a:effectLst>
            <a:outerShdw blurRad="38100" dist="38100" dir="2700000" algn="tl">
              <a:srgbClr val="C0C0C0"/>
            </a:outerShdw>
          </a:effectLst>
          <a:latin typeface="Lucida Sans Unicode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000" b="1">
          <a:solidFill>
            <a:srgbClr val="990000"/>
          </a:solidFill>
          <a:effectLst>
            <a:outerShdw blurRad="38100" dist="38100" dir="2700000" algn="tl">
              <a:srgbClr val="C0C0C0"/>
            </a:outerShdw>
          </a:effectLst>
          <a:latin typeface="Lucida Sans Unicode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000" b="1">
          <a:solidFill>
            <a:srgbClr val="990000"/>
          </a:solidFill>
          <a:effectLst>
            <a:outerShdw blurRad="38100" dist="38100" dir="2700000" algn="tl">
              <a:srgbClr val="C0C0C0"/>
            </a:outerShdw>
          </a:effectLst>
          <a:latin typeface="Lucida Sans Unicode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000099"/>
        </a:buClr>
        <a:buFont typeface="Wingdings" charset="0"/>
        <a:buChar char="§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rgbClr val="000099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ordugrid.org/about.html" TargetMode="External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hyperlink" Target="https://indico.cern.ch/event/467075/" TargetMode="External"/><Relationship Id="rId3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6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hyperlink" Target="http://www.nordugrid.org/about.html" TargetMode="External"/><Relationship Id="rId5" Type="http://schemas.openxmlformats.org/officeDocument/2006/relationships/hyperlink" Target="http://indico.hep.lu.se//conferenceDisplay.py?confId=1578" TargetMode="External"/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0.emf"/><Relationship Id="rId3" Type="http://schemas.openxmlformats.org/officeDocument/2006/relationships/hyperlink" Target="http://atlasathome.cern.ch" TargetMode="Externa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2195513" y="3312403"/>
            <a:ext cx="6262687" cy="2289297"/>
          </a:xfrm>
        </p:spPr>
        <p:txBody>
          <a:bodyPr/>
          <a:lstStyle/>
          <a:p>
            <a:r>
              <a:rPr lang="en-GB" i="1" dirty="0" err="1" smtClean="0"/>
              <a:t>NorduGrid</a:t>
            </a:r>
            <a:r>
              <a:rPr lang="en-GB" i="1" dirty="0" smtClean="0"/>
              <a:t> 2016</a:t>
            </a:r>
            <a:br>
              <a:rPr lang="en-GB" i="1" dirty="0" smtClean="0"/>
            </a:br>
            <a:r>
              <a:rPr lang="en-GB" i="1" dirty="0" smtClean="0"/>
              <a:t>The </a:t>
            </a:r>
            <a:r>
              <a:rPr lang="en-GB" i="1" dirty="0"/>
              <a:t>way forward in distributed computing: </a:t>
            </a:r>
            <a:r>
              <a:rPr lang="en-GB" i="1" dirty="0" smtClean="0"/>
              <a:t/>
            </a:r>
            <a:br>
              <a:rPr lang="en-GB" i="1" dirty="0" smtClean="0"/>
            </a:br>
            <a:r>
              <a:rPr lang="en-GB" i="1" dirty="0" smtClean="0"/>
              <a:t>evolution </a:t>
            </a:r>
            <a:r>
              <a:rPr lang="en-GB" i="1" dirty="0"/>
              <a:t>or revolution?</a:t>
            </a:r>
            <a:r>
              <a:rPr lang="en-GB" b="0" dirty="0"/>
              <a:t>		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294331" y="5617806"/>
            <a:ext cx="47302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/>
              <a:t>F. Ould-Saada, </a:t>
            </a:r>
            <a:r>
              <a:rPr lang="en-US" sz="1600" i="1" dirty="0" smtClean="0"/>
              <a:t>Kosice</a:t>
            </a:r>
            <a:r>
              <a:rPr lang="en-US" sz="1600" i="1" dirty="0" smtClean="0"/>
              <a:t>, Slovakia, 2 </a:t>
            </a:r>
            <a:r>
              <a:rPr lang="en-US" sz="1600" i="1" dirty="0" smtClean="0"/>
              <a:t>June </a:t>
            </a:r>
            <a:r>
              <a:rPr lang="en-US" sz="1600" i="1" dirty="0" smtClean="0"/>
              <a:t>2016</a:t>
            </a:r>
            <a:endParaRPr lang="en-US" sz="1600" i="1" dirty="0"/>
          </a:p>
        </p:txBody>
      </p:sp>
      <p:sp>
        <p:nvSpPr>
          <p:cNvPr id="12" name="Rectangle 11"/>
          <p:cNvSpPr/>
          <p:nvPr/>
        </p:nvSpPr>
        <p:spPr>
          <a:xfrm>
            <a:off x="2401825" y="6231929"/>
            <a:ext cx="634639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dirty="0"/>
              <a:t>The </a:t>
            </a:r>
            <a:r>
              <a:rPr lang="en-GB" sz="1400" dirty="0" err="1"/>
              <a:t>NorduGrid</a:t>
            </a:r>
            <a:r>
              <a:rPr lang="en-GB" sz="1400" dirty="0"/>
              <a:t> </a:t>
            </a:r>
            <a:r>
              <a:rPr lang="en-GB" sz="1400" dirty="0" smtClean="0"/>
              <a:t>Collaboration </a:t>
            </a:r>
            <a:r>
              <a:rPr lang="en-GB" sz="1400" dirty="0" smtClean="0">
                <a:hlinkClick r:id="rId3"/>
              </a:rPr>
              <a:t>http</a:t>
            </a:r>
            <a:r>
              <a:rPr lang="en-GB" sz="1400" dirty="0">
                <a:hlinkClick r:id="rId3"/>
              </a:rPr>
              <a:t>://www.nordugrid.org/about.html</a:t>
            </a:r>
            <a:r>
              <a:rPr lang="en-GB" sz="1400" dirty="0"/>
              <a:t> </a:t>
            </a:r>
            <a:endParaRPr lang="en-US" sz="1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7824" y="131360"/>
            <a:ext cx="4456175" cy="255776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-4323" y="2419362"/>
            <a:ext cx="493032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dirty="0"/>
              <a:t>https://</a:t>
            </a:r>
            <a:r>
              <a:rPr lang="en-GB" sz="1200" dirty="0" err="1"/>
              <a:t>indico.lucas.lu.se</a:t>
            </a:r>
            <a:r>
              <a:rPr lang="en-GB" sz="1200" dirty="0"/>
              <a:t>/</a:t>
            </a:r>
            <a:r>
              <a:rPr lang="en-GB" sz="1200" dirty="0" err="1"/>
              <a:t>conferenceDisplay.py?confId</a:t>
            </a:r>
            <a:r>
              <a:rPr lang="en-GB" sz="1200" dirty="0"/>
              <a:t>=279</a:t>
            </a:r>
          </a:p>
        </p:txBody>
      </p:sp>
    </p:spTree>
    <p:extLst>
      <p:ext uri="{BB962C8B-B14F-4D97-AF65-F5344CB8AC3E}">
        <p14:creationId xmlns:p14="http://schemas.microsoft.com/office/powerpoint/2010/main" val="57989620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ARC Control Tower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ARC Control Tower – </a:t>
            </a:r>
            <a:r>
              <a:rPr lang="en-GB" dirty="0" err="1" smtClean="0"/>
              <a:t>aCT</a:t>
            </a:r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r>
              <a:rPr lang="en-GB" dirty="0" smtClean="0"/>
              <a:t>Now serving </a:t>
            </a:r>
            <a:r>
              <a:rPr lang="en-GB" dirty="0" smtClean="0"/>
              <a:t>~20% of all ATLAS jobs</a:t>
            </a:r>
          </a:p>
          <a:p>
            <a:endParaRPr lang="en-GB" dirty="0"/>
          </a:p>
          <a:p>
            <a:pPr lvl="1"/>
            <a:r>
              <a:rPr lang="en-GB" dirty="0" smtClean="0"/>
              <a:t>Soon also cloud resources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F910D-B1A0-0041-9D04-834ACDD61DA6}" type="datetime1">
              <a:rPr lang="en-US" smtClean="0">
                <a:solidFill>
                  <a:srgbClr val="000000"/>
                </a:solidFill>
              </a:rPr>
              <a:t>02/06/16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>
                <a:solidFill>
                  <a:srgbClr val="000000"/>
                </a:solidFill>
              </a:rPr>
              <a:t>ARC Achievements &amp; Highlights</a:t>
            </a: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24852-90A1-D14B-887D-C0BE26C4CE05}" type="slidenum">
              <a:rPr lang="en-GB" smtClean="0">
                <a:solidFill>
                  <a:srgbClr val="000000"/>
                </a:solidFill>
              </a:rPr>
              <a:pPr/>
              <a:t>10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71630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8335" y="381000"/>
            <a:ext cx="7722753" cy="457200"/>
          </a:xfrm>
        </p:spPr>
        <p:txBody>
          <a:bodyPr/>
          <a:lstStyle/>
          <a:p>
            <a:r>
              <a:rPr lang="en-GB" dirty="0" smtClean="0"/>
              <a:t>ARC, </a:t>
            </a:r>
            <a:r>
              <a:rPr lang="en-GB" dirty="0" err="1" smtClean="0"/>
              <a:t>HTCondor</a:t>
            </a:r>
            <a:r>
              <a:rPr lang="en-GB" dirty="0" smtClean="0"/>
              <a:t>, Google, and all that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0268" y="3735632"/>
            <a:ext cx="7969916" cy="2549137"/>
          </a:xfrm>
        </p:spPr>
        <p:txBody>
          <a:bodyPr/>
          <a:lstStyle/>
          <a:p>
            <a:r>
              <a:rPr lang="en-GB" sz="2000" dirty="0" smtClean="0"/>
              <a:t>an </a:t>
            </a:r>
            <a:r>
              <a:rPr lang="en-GB" sz="2000" dirty="0"/>
              <a:t>opportunity for novice and experienced users </a:t>
            </a:r>
            <a:r>
              <a:rPr lang="en-GB" sz="2000" dirty="0" smtClean="0"/>
              <a:t>to </a:t>
            </a:r>
            <a:r>
              <a:rPr lang="en-GB" sz="2000" dirty="0"/>
              <a:t>learn, get help </a:t>
            </a:r>
            <a:r>
              <a:rPr lang="en-GB" sz="2000" dirty="0" smtClean="0"/>
              <a:t>and exchange experience with ARC and  </a:t>
            </a:r>
            <a:r>
              <a:rPr lang="en-GB" sz="2000" dirty="0" err="1"/>
              <a:t>HTCondor</a:t>
            </a:r>
            <a:r>
              <a:rPr lang="en-GB" sz="2000" dirty="0"/>
              <a:t> </a:t>
            </a:r>
            <a:r>
              <a:rPr lang="en-GB" sz="2000" dirty="0" smtClean="0"/>
              <a:t>and developers </a:t>
            </a:r>
            <a:r>
              <a:rPr lang="en-GB" sz="2000" dirty="0"/>
              <a:t>and </a:t>
            </a:r>
            <a:r>
              <a:rPr lang="en-GB" sz="2000" dirty="0" smtClean="0"/>
              <a:t>experts </a:t>
            </a:r>
          </a:p>
          <a:p>
            <a:r>
              <a:rPr lang="en-GB" sz="2000" dirty="0" smtClean="0"/>
              <a:t>Workshop consists </a:t>
            </a:r>
            <a:r>
              <a:rPr lang="en-GB" sz="2000" dirty="0"/>
              <a:t>of presentations, tutorials and "office hours" for consultancy. </a:t>
            </a:r>
            <a:endParaRPr lang="en-GB" sz="2000" dirty="0"/>
          </a:p>
          <a:p>
            <a:pPr lvl="1"/>
            <a:r>
              <a:rPr lang="en-GB" sz="1200" dirty="0">
                <a:solidFill>
                  <a:srgbClr val="000000"/>
                </a:solidFill>
                <a:hlinkClick r:id="rId2"/>
              </a:rPr>
              <a:t>https://indico.cern.ch/event/467075/</a:t>
            </a:r>
            <a:r>
              <a:rPr lang="en-GB" sz="1200" dirty="0">
                <a:solidFill>
                  <a:srgbClr val="000000"/>
                </a:solidFill>
              </a:rPr>
              <a:t>  </a:t>
            </a:r>
            <a:endParaRPr lang="en-GB" sz="1200" dirty="0" smtClean="0">
              <a:solidFill>
                <a:srgbClr val="000000"/>
              </a:solidFill>
            </a:endParaRPr>
          </a:p>
          <a:p>
            <a:r>
              <a:rPr lang="en-GB" sz="1600" dirty="0" smtClean="0">
                <a:solidFill>
                  <a:srgbClr val="000000"/>
                </a:solidFill>
              </a:rPr>
              <a:t>More to come </a:t>
            </a:r>
            <a:endParaRPr lang="en-GB" sz="1600" dirty="0">
              <a:solidFill>
                <a:srgbClr val="000000"/>
              </a:solidFill>
            </a:endParaRPr>
          </a:p>
          <a:p>
            <a:endParaRPr lang="en-GB" sz="2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F44DF83-A431-5A41-A8AD-B18715ABD229}" type="datetime1">
              <a:rPr lang="en-US" smtClean="0"/>
              <a:t>31/05/16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ARC Achievements &amp; Highlights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64902-CEE7-364D-B38C-39BD54C882DE}" type="slidenum">
              <a:rPr lang="en-GB" smtClean="0"/>
              <a:pPr/>
              <a:t>11</a:t>
            </a:fld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7689" y="1564186"/>
            <a:ext cx="9144000" cy="1615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4010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02195" y="381000"/>
            <a:ext cx="7054311" cy="457200"/>
          </a:xfrm>
        </p:spPr>
        <p:txBody>
          <a:bodyPr/>
          <a:lstStyle/>
          <a:p>
            <a:r>
              <a:rPr lang="en-US" dirty="0" smtClean="0"/>
              <a:t>ARC4eInfrastructures </a:t>
            </a:r>
            <a:r>
              <a:rPr lang="en-US" dirty="0" smtClean="0"/>
              <a:t>– </a:t>
            </a:r>
            <a:r>
              <a:rPr lang="en-US" sz="2400" dirty="0" err="1" smtClean="0"/>
              <a:t>NordForsk</a:t>
            </a:r>
            <a:r>
              <a:rPr lang="en-US" sz="2400" dirty="0" smtClean="0"/>
              <a:t> sustaining ARC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NorduGrid’s</a:t>
            </a:r>
            <a:r>
              <a:rPr lang="en-US" dirty="0" smtClean="0"/>
              <a:t> </a:t>
            </a:r>
            <a:r>
              <a:rPr lang="en-US" dirty="0"/>
              <a:t>maintenance of the Advanced Resource Connector (ARC) software over a period of three (3) years</a:t>
            </a:r>
            <a:r>
              <a:rPr lang="en-US" dirty="0" smtClean="0"/>
              <a:t>.</a:t>
            </a:r>
          </a:p>
          <a:p>
            <a:pPr lvl="1"/>
            <a:r>
              <a:rPr lang="en-US" dirty="0" smtClean="0"/>
              <a:t>2015-</a:t>
            </a:r>
            <a:r>
              <a:rPr lang="en-US" dirty="0" smtClean="0"/>
              <a:t>2017</a:t>
            </a:r>
          </a:p>
          <a:p>
            <a:pPr lvl="1"/>
            <a:r>
              <a:rPr lang="en-US" dirty="0" smtClean="0"/>
              <a:t>Renewable? </a:t>
            </a:r>
            <a:endParaRPr lang="en-GB" dirty="0" smtClean="0"/>
          </a:p>
          <a:p>
            <a:pPr lvl="0"/>
            <a:r>
              <a:rPr lang="en-GB" dirty="0" smtClean="0"/>
              <a:t>Overall goal</a:t>
            </a:r>
          </a:p>
          <a:p>
            <a:pPr lvl="1"/>
            <a:r>
              <a:rPr lang="en-GB" dirty="0" smtClean="0"/>
              <a:t>Provide </a:t>
            </a:r>
            <a:r>
              <a:rPr lang="en-GB" dirty="0"/>
              <a:t>sustainable support for the ARC technology platform that enables </a:t>
            </a:r>
            <a:r>
              <a:rPr lang="en-GB" dirty="0" err="1"/>
              <a:t>NeIC</a:t>
            </a:r>
            <a:r>
              <a:rPr lang="en-GB" dirty="0"/>
              <a:t> infrastructure and thus provides a gateway to international e-</a:t>
            </a:r>
            <a:r>
              <a:rPr lang="en-GB" dirty="0" smtClean="0"/>
              <a:t>infrastructures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F910D-B1A0-0041-9D04-834ACDD61DA6}" type="datetime1">
              <a:rPr lang="en-US" smtClean="0">
                <a:solidFill>
                  <a:srgbClr val="000000"/>
                </a:solidFill>
              </a:rPr>
              <a:t>30/05/16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>
                <a:solidFill>
                  <a:srgbClr val="000000"/>
                </a:solidFill>
              </a:rPr>
              <a:t>ARC Achievements &amp; Highlights</a:t>
            </a: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24852-90A1-D14B-887D-C0BE26C4CE05}" type="slidenum">
              <a:rPr lang="en-GB" smtClean="0">
                <a:solidFill>
                  <a:srgbClr val="000000"/>
                </a:solidFill>
              </a:rPr>
              <a:pPr/>
              <a:t>12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38026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 tried </a:t>
            </a:r>
            <a:r>
              <a:rPr lang="en-US" dirty="0" smtClean="0"/>
              <a:t>(and must try) to exercise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219200"/>
            <a:ext cx="8408926" cy="4876800"/>
          </a:xfrm>
        </p:spPr>
        <p:txBody>
          <a:bodyPr/>
          <a:lstStyle/>
          <a:p>
            <a:r>
              <a:rPr lang="en-US" kern="1200" dirty="0" smtClean="0">
                <a:solidFill>
                  <a:srgbClr val="008000"/>
                </a:solidFill>
                <a:latin typeface="Corbel"/>
                <a:ea typeface="+mj-ea"/>
                <a:cs typeface="Corbel"/>
              </a:rPr>
              <a:t>A </a:t>
            </a:r>
            <a:r>
              <a:rPr lang="en-US" kern="1200" dirty="0">
                <a:solidFill>
                  <a:srgbClr val="008000"/>
                </a:solidFill>
                <a:latin typeface="Corbel"/>
                <a:ea typeface="+mj-ea"/>
                <a:cs typeface="Corbel"/>
              </a:rPr>
              <a:t>proposal submitted to Horizon 2020</a:t>
            </a:r>
            <a:r>
              <a:rPr lang="en-US" dirty="0" smtClean="0">
                <a:solidFill>
                  <a:srgbClr val="008000"/>
                </a:solidFill>
                <a:latin typeface="Corbel"/>
                <a:cs typeface="Corbel"/>
              </a:rPr>
              <a:t> – Future Emerging </a:t>
            </a:r>
            <a:r>
              <a:rPr lang="en-US" dirty="0" smtClean="0">
                <a:solidFill>
                  <a:srgbClr val="008000"/>
                </a:solidFill>
                <a:latin typeface="Corbel"/>
                <a:cs typeface="Corbel"/>
              </a:rPr>
              <a:t>Technologies</a:t>
            </a:r>
            <a:endParaRPr lang="en-GB" sz="2000" dirty="0" smtClean="0">
              <a:latin typeface="Corbel"/>
              <a:cs typeface="Corbel"/>
            </a:endParaRPr>
          </a:p>
          <a:p>
            <a:pPr lvl="1"/>
            <a:r>
              <a:rPr lang="en-GB" sz="2000" dirty="0" smtClean="0">
                <a:latin typeface="Corbel"/>
                <a:cs typeface="Corbel"/>
              </a:rPr>
              <a:t>Extreme </a:t>
            </a:r>
            <a:r>
              <a:rPr lang="en-GB" sz="2000" dirty="0">
                <a:latin typeface="Corbel"/>
                <a:cs typeface="Corbel"/>
              </a:rPr>
              <a:t>Resource Connector for Data Intensive Science at </a:t>
            </a:r>
            <a:r>
              <a:rPr lang="en-GB" sz="2000" dirty="0" err="1">
                <a:latin typeface="Corbel"/>
                <a:cs typeface="Corbel"/>
              </a:rPr>
              <a:t>Exascale</a:t>
            </a:r>
            <a:r>
              <a:rPr lang="en-GB" sz="2000" dirty="0">
                <a:latin typeface="Corbel"/>
                <a:cs typeface="Corbel"/>
              </a:rPr>
              <a:t> </a:t>
            </a:r>
            <a:endParaRPr lang="en-US" sz="3200" dirty="0" smtClean="0">
              <a:latin typeface="Corbel"/>
              <a:cs typeface="Corbel"/>
            </a:endParaRPr>
          </a:p>
          <a:p>
            <a:pPr lvl="1"/>
            <a:r>
              <a:rPr lang="en-US" sz="2000" dirty="0" smtClean="0">
                <a:solidFill>
                  <a:srgbClr val="FF0000"/>
                </a:solidFill>
                <a:latin typeface="Corbel"/>
                <a:cs typeface="Corbel"/>
              </a:rPr>
              <a:t>Failed … for lack of </a:t>
            </a:r>
            <a:r>
              <a:rPr lang="en-US" sz="2000" dirty="0" smtClean="0">
                <a:solidFill>
                  <a:srgbClr val="FF0000"/>
                </a:solidFill>
                <a:latin typeface="Corbel"/>
                <a:cs typeface="Corbel"/>
              </a:rPr>
              <a:t>IMPACT (only physics)!</a:t>
            </a:r>
          </a:p>
          <a:p>
            <a:r>
              <a:rPr lang="en-US" kern="1200" dirty="0">
                <a:solidFill>
                  <a:srgbClr val="008000"/>
                </a:solidFill>
                <a:latin typeface="Corbel"/>
                <a:ea typeface="+mj-ea"/>
                <a:cs typeface="Corbel"/>
              </a:rPr>
              <a:t>A proposal submitted to the Norwegian Research </a:t>
            </a:r>
            <a:r>
              <a:rPr lang="en-US" kern="1200" dirty="0" smtClean="0">
                <a:solidFill>
                  <a:srgbClr val="008000"/>
                </a:solidFill>
                <a:latin typeface="Corbel"/>
                <a:ea typeface="+mj-ea"/>
                <a:cs typeface="Corbel"/>
              </a:rPr>
              <a:t>Council</a:t>
            </a:r>
          </a:p>
          <a:p>
            <a:pPr lvl="1"/>
            <a:r>
              <a:rPr lang="en-US" sz="2000" dirty="0" err="1">
                <a:latin typeface="Corbel"/>
                <a:cs typeface="Corbel"/>
              </a:rPr>
              <a:t>ARChestrate</a:t>
            </a:r>
            <a:r>
              <a:rPr lang="en-US" sz="2000" dirty="0">
                <a:latin typeface="Corbel"/>
                <a:cs typeface="Corbel"/>
              </a:rPr>
              <a:t> – </a:t>
            </a:r>
            <a:r>
              <a:rPr lang="en-GB" sz="2000" dirty="0">
                <a:latin typeface="Corbel"/>
                <a:cs typeface="Corbel"/>
              </a:rPr>
              <a:t>Advanced Resource Connector for Secure Data-Services Everywhere</a:t>
            </a:r>
            <a:endParaRPr lang="en-US" sz="2000" kern="1200" dirty="0">
              <a:solidFill>
                <a:srgbClr val="008000"/>
              </a:solidFill>
              <a:latin typeface="Corbel"/>
              <a:ea typeface="+mj-ea"/>
              <a:cs typeface="Corbel"/>
            </a:endParaRPr>
          </a:p>
          <a:p>
            <a:pPr lvl="1"/>
            <a:r>
              <a:rPr lang="en-US" sz="2000" dirty="0" smtClean="0">
                <a:solidFill>
                  <a:srgbClr val="008000"/>
                </a:solidFill>
                <a:latin typeface="Corbel"/>
                <a:cs typeface="Corbel"/>
              </a:rPr>
              <a:t>With huge IMPACT &amp; beyond physics</a:t>
            </a:r>
          </a:p>
          <a:p>
            <a:pPr lvl="1"/>
            <a:r>
              <a:rPr lang="en-US" sz="2000" dirty="0" smtClean="0">
                <a:solidFill>
                  <a:srgbClr val="FF0000"/>
                </a:solidFill>
                <a:latin typeface="Corbel"/>
                <a:cs typeface="Corbel"/>
              </a:rPr>
              <a:t>Failed for lack of enough planned research publications</a:t>
            </a:r>
          </a:p>
          <a:p>
            <a:r>
              <a:rPr lang="en-US" sz="2400" dirty="0" smtClean="0">
                <a:solidFill>
                  <a:srgbClr val="008000"/>
                </a:solidFill>
                <a:latin typeface="Corbel"/>
                <a:cs typeface="Corbel"/>
              </a:rPr>
              <a:t>Collaborations: with Tomsk, </a:t>
            </a:r>
            <a:r>
              <a:rPr lang="is-IS" sz="2400" dirty="0" smtClean="0">
                <a:solidFill>
                  <a:srgbClr val="008000"/>
                </a:solidFill>
                <a:latin typeface="Corbel"/>
                <a:cs typeface="Corbel"/>
              </a:rPr>
              <a:t>… based on R&amp;D</a:t>
            </a:r>
          </a:p>
          <a:p>
            <a:pPr lvl="1"/>
            <a:r>
              <a:rPr lang="en-US" sz="2000" dirty="0" smtClean="0">
                <a:solidFill>
                  <a:srgbClr val="FF0000"/>
                </a:solidFill>
                <a:latin typeface="Corbel"/>
                <a:cs typeface="Corbel"/>
              </a:rPr>
              <a:t>W</a:t>
            </a:r>
            <a:r>
              <a:rPr lang="is-IS" sz="2000" dirty="0" smtClean="0">
                <a:solidFill>
                  <a:srgbClr val="FF0000"/>
                </a:solidFill>
                <a:latin typeface="Corbel"/>
                <a:cs typeface="Corbel"/>
              </a:rPr>
              <a:t>ith enough impact? Beyond physics?</a:t>
            </a:r>
            <a:endParaRPr lang="en-US" sz="2000" dirty="0">
              <a:solidFill>
                <a:srgbClr val="FF0000"/>
              </a:solidFill>
              <a:latin typeface="Corbel"/>
              <a:cs typeface="Corbel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BB3BEC-0BA0-3B4A-AC80-6A55C64AF282}" type="datetime1">
              <a:rPr lang="en-US" smtClean="0">
                <a:solidFill>
                  <a:srgbClr val="000000"/>
                </a:solidFill>
              </a:rPr>
              <a:t>01/06/16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>
                <a:solidFill>
                  <a:srgbClr val="000000"/>
                </a:solidFill>
              </a:rPr>
              <a:t>ARC Achievements &amp; Highlights</a:t>
            </a: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24852-90A1-D14B-887D-C0BE26C4CE05}" type="slidenum">
              <a:rPr lang="en-GB" smtClean="0">
                <a:solidFill>
                  <a:srgbClr val="000000"/>
                </a:solidFill>
              </a:rPr>
              <a:pPr/>
              <a:t>13</a:t>
            </a:fld>
            <a:endParaRPr lang="en-GB">
              <a:solidFill>
                <a:srgbClr val="000000"/>
              </a:solidFill>
            </a:endParaRPr>
          </a:p>
        </p:txBody>
      </p:sp>
      <p:pic>
        <p:nvPicPr>
          <p:cNvPr id="7" name="Picture 6" descr="Exercise2Log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0770" y="1662066"/>
            <a:ext cx="2138182" cy="523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623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Example of new collaboration outcome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The next generation of front-end technology and data handling software for compute-intensive science and </a:t>
            </a:r>
            <a:r>
              <a:rPr lang="en-GB" dirty="0" err="1" smtClean="0"/>
              <a:t>exascale</a:t>
            </a:r>
            <a:r>
              <a:rPr lang="en-GB" dirty="0" smtClean="0"/>
              <a:t> data processing</a:t>
            </a:r>
          </a:p>
          <a:p>
            <a:pPr lvl="1"/>
            <a:r>
              <a:rPr lang="en-GB" dirty="0" smtClean="0"/>
              <a:t>Lightweight sites – LARC </a:t>
            </a:r>
          </a:p>
          <a:p>
            <a:pPr lvl="1"/>
            <a:r>
              <a:rPr lang="en-GB" dirty="0" smtClean="0"/>
              <a:t>Data delivery service and caching</a:t>
            </a:r>
          </a:p>
          <a:p>
            <a:pPr lvl="1"/>
            <a:r>
              <a:rPr lang="en-GB" dirty="0" smtClean="0"/>
              <a:t>Evolving storage technologies</a:t>
            </a:r>
          </a:p>
          <a:p>
            <a:pPr lvl="1"/>
            <a:r>
              <a:rPr lang="en-GB" dirty="0" smtClean="0"/>
              <a:t>Machine learning and deep learning technologies for (cached) data popularity prediction and anomaly detection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F910D-B1A0-0041-9D04-834ACDD61DA6}" type="datetime1">
              <a:rPr lang="en-US" smtClean="0">
                <a:solidFill>
                  <a:srgbClr val="000000"/>
                </a:solidFill>
              </a:rPr>
              <a:t>02/06/16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>
                <a:solidFill>
                  <a:srgbClr val="000000"/>
                </a:solidFill>
              </a:rPr>
              <a:t>ARC Achievements &amp; Highlights</a:t>
            </a: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24852-90A1-D14B-887D-C0BE26C4CE05}" type="slidenum">
              <a:rPr lang="en-GB" smtClean="0">
                <a:solidFill>
                  <a:srgbClr val="000000"/>
                </a:solidFill>
              </a:rPr>
              <a:pPr/>
              <a:t>14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22400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5842"/>
            <a:ext cx="8229600" cy="1143000"/>
          </a:xfrm>
        </p:spPr>
        <p:txBody>
          <a:bodyPr/>
          <a:lstStyle/>
          <a:p>
            <a:r>
              <a:rPr lang="en-US" i="1" dirty="0" smtClean="0">
                <a:latin typeface="Athelas Bold"/>
                <a:cs typeface="Athelas Bold"/>
              </a:rPr>
              <a:t>Continue</a:t>
            </a:r>
            <a:endParaRPr lang="en-US" i="1" dirty="0">
              <a:latin typeface="Athelas Bold"/>
              <a:cs typeface="Athelas Bold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84233"/>
            <a:ext cx="8229600" cy="2581373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4800" dirty="0" smtClean="0">
                <a:latin typeface="Athelas Bold"/>
                <a:cs typeface="Athelas Bold"/>
              </a:rPr>
              <a:t>Connecting  </a:t>
            </a:r>
            <a:r>
              <a:rPr lang="en-US" sz="4800" dirty="0" smtClean="0">
                <a:latin typeface="Athelas Bold"/>
                <a:cs typeface="Athelas Bold"/>
              </a:rPr>
              <a:t>Resources to </a:t>
            </a:r>
            <a:r>
              <a:rPr lang="en-US" sz="4800" dirty="0" smtClean="0">
                <a:latin typeface="Athelas Bold"/>
                <a:cs typeface="Athelas Bold"/>
              </a:rPr>
              <a:t>help Science Advance!</a:t>
            </a:r>
            <a:endParaRPr lang="en-US" sz="4800" dirty="0">
              <a:latin typeface="Athelas Bold"/>
              <a:cs typeface="Athelas Bold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E2DB7-3ED4-394A-B8C8-7EFA721EF8FB}" type="datetime1">
              <a:rPr lang="en-US" smtClean="0">
                <a:solidFill>
                  <a:prstClr val="white">
                    <a:tint val="75000"/>
                  </a:prstClr>
                </a:solidFill>
                <a:latin typeface="Corbel"/>
              </a:rPr>
              <a:t>30/05/16</a:t>
            </a:fld>
            <a:endParaRPr lang="en-US">
              <a:solidFill>
                <a:prstClr val="white">
                  <a:tint val="75000"/>
                </a:prstClr>
              </a:solidFill>
              <a:latin typeface="Corbe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white">
                    <a:tint val="75000"/>
                  </a:prstClr>
                </a:solidFill>
                <a:latin typeface="Corbel"/>
              </a:rPr>
              <a:t>ARC Achievements &amp; Highlights</a:t>
            </a:r>
            <a:endParaRPr lang="en-US">
              <a:solidFill>
                <a:prstClr val="white">
                  <a:tint val="75000"/>
                </a:prstClr>
              </a:solidFill>
              <a:latin typeface="Corbe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orbel"/>
              </a:rPr>
              <a:pPr/>
              <a:t>15</a:t>
            </a:fld>
            <a:endParaRPr lang="en-US">
              <a:solidFill>
                <a:prstClr val="white">
                  <a:tint val="75000"/>
                </a:prstClr>
              </a:solidFill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29525583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Conference </a:t>
            </a:r>
            <a:r>
              <a:rPr lang="en-US" dirty="0" smtClean="0"/>
              <a:t>program 2016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399" y="1219200"/>
            <a:ext cx="8438857" cy="4876800"/>
          </a:xfrm>
        </p:spPr>
        <p:txBody>
          <a:bodyPr/>
          <a:lstStyle/>
          <a:p>
            <a:r>
              <a:rPr lang="en-US" sz="2000" dirty="0" smtClean="0">
                <a:solidFill>
                  <a:srgbClr val="008000"/>
                </a:solidFill>
              </a:rPr>
              <a:t>May 31</a:t>
            </a:r>
            <a:r>
              <a:rPr lang="en-US" sz="2000" dirty="0" smtClean="0">
                <a:solidFill>
                  <a:srgbClr val="008000"/>
                </a:solidFill>
              </a:rPr>
              <a:t>- June 1</a:t>
            </a:r>
            <a:r>
              <a:rPr lang="en-US" sz="2000" dirty="0">
                <a:solidFill>
                  <a:srgbClr val="008000"/>
                </a:solidFill>
              </a:rPr>
              <a:t> </a:t>
            </a:r>
            <a:r>
              <a:rPr lang="en-US" sz="2000" dirty="0">
                <a:solidFill>
                  <a:srgbClr val="008000"/>
                </a:solidFill>
              </a:rPr>
              <a:t>:</a:t>
            </a:r>
            <a:r>
              <a:rPr lang="en-US" sz="2000" dirty="0" smtClean="0">
                <a:solidFill>
                  <a:srgbClr val="008000"/>
                </a:solidFill>
              </a:rPr>
              <a:t> </a:t>
            </a:r>
            <a:r>
              <a:rPr lang="en-US" sz="1800" dirty="0" smtClean="0">
                <a:solidFill>
                  <a:srgbClr val="008000"/>
                </a:solidFill>
              </a:rPr>
              <a:t>Technical workshop</a:t>
            </a:r>
            <a:endParaRPr lang="en-US" sz="1800" dirty="0">
              <a:solidFill>
                <a:srgbClr val="008000"/>
              </a:solidFill>
            </a:endParaRPr>
          </a:p>
          <a:p>
            <a:r>
              <a:rPr lang="en-US" sz="2000" dirty="0" smtClean="0">
                <a:solidFill>
                  <a:srgbClr val="008000"/>
                </a:solidFill>
              </a:rPr>
              <a:t>June 1 </a:t>
            </a:r>
            <a:r>
              <a:rPr lang="en-US" sz="1800" dirty="0" smtClean="0">
                <a:solidFill>
                  <a:srgbClr val="008000"/>
                </a:solidFill>
              </a:rPr>
              <a:t>: </a:t>
            </a:r>
            <a:r>
              <a:rPr lang="en-US" sz="1800" dirty="0" smtClean="0">
                <a:solidFill>
                  <a:srgbClr val="008000"/>
                </a:solidFill>
              </a:rPr>
              <a:t>Collaboration Board meeting</a:t>
            </a:r>
            <a:endParaRPr lang="en-US" sz="2000" dirty="0" smtClean="0">
              <a:solidFill>
                <a:srgbClr val="008000"/>
              </a:solidFill>
            </a:endParaRPr>
          </a:p>
          <a:p>
            <a:r>
              <a:rPr lang="en-US" sz="2000" dirty="0" smtClean="0">
                <a:solidFill>
                  <a:srgbClr val="008000"/>
                </a:solidFill>
              </a:rPr>
              <a:t>June 2-3 : Conference</a:t>
            </a:r>
          </a:p>
          <a:p>
            <a:endParaRPr lang="en-US" sz="2000" dirty="0" smtClean="0"/>
          </a:p>
          <a:p>
            <a:pPr marL="0" indent="0">
              <a:buNone/>
            </a:pPr>
            <a:r>
              <a:rPr lang="en-GB" sz="1800" dirty="0" smtClean="0"/>
              <a:t>The </a:t>
            </a:r>
            <a:r>
              <a:rPr lang="en-GB" sz="1800" dirty="0"/>
              <a:t>way forward in distributed computing: evolution or revolution?" </a:t>
            </a:r>
            <a:endParaRPr lang="en-GB" sz="1800" dirty="0" smtClean="0"/>
          </a:p>
          <a:p>
            <a:pPr lvl="1"/>
            <a:r>
              <a:rPr lang="en-GB" sz="1800" dirty="0" smtClean="0"/>
              <a:t>addresses </a:t>
            </a:r>
            <a:r>
              <a:rPr lang="en-GB" sz="1800" dirty="0"/>
              <a:t>the challenge faced by many scientific communities: how to survive the data tsunami in the shade of the clouds? </a:t>
            </a:r>
            <a:endParaRPr lang="en-GB" sz="1800" dirty="0" smtClean="0"/>
          </a:p>
          <a:p>
            <a:pPr marL="0" indent="0">
              <a:buNone/>
            </a:pPr>
            <a:r>
              <a:rPr lang="en-GB" sz="1800" dirty="0"/>
              <a:t>C</a:t>
            </a:r>
            <a:r>
              <a:rPr lang="en-GB" sz="1800" dirty="0" smtClean="0"/>
              <a:t>over </a:t>
            </a:r>
            <a:r>
              <a:rPr lang="en-GB" sz="1800" dirty="0"/>
              <a:t>different aspects and directions of future distributed computing </a:t>
            </a:r>
            <a:r>
              <a:rPr lang="en-GB" sz="1800" dirty="0" smtClean="0"/>
              <a:t>systems:</a:t>
            </a:r>
            <a:endParaRPr lang="en-GB" sz="1800" dirty="0"/>
          </a:p>
          <a:p>
            <a:pPr lvl="1"/>
            <a:r>
              <a:rPr lang="en-GB" sz="1800" dirty="0"/>
              <a:t>Virtualised infrastructures for data and </a:t>
            </a:r>
            <a:r>
              <a:rPr lang="en-GB" sz="1800" dirty="0" err="1"/>
              <a:t>computng</a:t>
            </a:r>
            <a:endParaRPr lang="en-GB" sz="1800" dirty="0"/>
          </a:p>
          <a:p>
            <a:pPr lvl="1"/>
            <a:r>
              <a:rPr lang="en-GB" sz="1800" dirty="0"/>
              <a:t>Cluster resource management</a:t>
            </a:r>
          </a:p>
          <a:p>
            <a:pPr lvl="1"/>
            <a:r>
              <a:rPr lang="en-GB" sz="1800" dirty="0"/>
              <a:t>Exploiting supercomputers and distributed infrastructures</a:t>
            </a:r>
          </a:p>
          <a:p>
            <a:pPr lvl="1"/>
            <a:r>
              <a:rPr lang="en-GB" sz="1800" dirty="0"/>
              <a:t>New approaches to networked </a:t>
            </a:r>
            <a:r>
              <a:rPr lang="en-GB" sz="1800" dirty="0" smtClean="0"/>
              <a:t>computing</a:t>
            </a:r>
            <a:endParaRPr lang="en-US" sz="2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F910D-B1A0-0041-9D04-834ACDD61DA6}" type="datetime1">
              <a:rPr lang="en-US" smtClean="0">
                <a:solidFill>
                  <a:srgbClr val="000000"/>
                </a:solidFill>
              </a:rPr>
              <a:t>01/06/16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>
                <a:solidFill>
                  <a:srgbClr val="000000"/>
                </a:solidFill>
              </a:rPr>
              <a:t>ARC Achievements &amp; Highlights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24852-90A1-D14B-887D-C0BE26C4CE05}" type="slidenum">
              <a:rPr lang="en-GB" smtClean="0">
                <a:solidFill>
                  <a:srgbClr val="000000"/>
                </a:solidFill>
              </a:rPr>
              <a:pPr/>
              <a:t>16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46996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219200"/>
            <a:ext cx="8153400" cy="1341430"/>
          </a:xfrm>
        </p:spPr>
        <p:txBody>
          <a:bodyPr/>
          <a:lstStyle/>
          <a:p>
            <a:r>
              <a:rPr lang="en-GB" dirty="0" smtClean="0"/>
              <a:t>Time again to take part in R&amp;D Challenges</a:t>
            </a:r>
            <a:endParaRPr lang="is-IS" dirty="0" smtClean="0"/>
          </a:p>
          <a:p>
            <a:r>
              <a:rPr lang="is-IS" dirty="0" smtClean="0"/>
              <a:t>From / in addition to succesful ARC coding camps  </a:t>
            </a:r>
          </a:p>
          <a:p>
            <a:pPr lvl="1"/>
            <a:r>
              <a:rPr lang="is-IS" dirty="0" smtClean="0"/>
              <a:t>Time for brainstorming camps to meet the future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F910D-B1A0-0041-9D04-834ACDD61DA6}" type="datetime1">
              <a:rPr lang="en-US" smtClean="0">
                <a:solidFill>
                  <a:srgbClr val="000000"/>
                </a:solidFill>
              </a:rPr>
              <a:t>02/06/16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>
                <a:solidFill>
                  <a:srgbClr val="000000"/>
                </a:solidFill>
              </a:rPr>
              <a:t>ARC Achievements &amp; Highlights</a:t>
            </a: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24852-90A1-D14B-887D-C0BE26C4CE05}" type="slidenum">
              <a:rPr lang="en-GB" smtClean="0">
                <a:solidFill>
                  <a:srgbClr val="000000"/>
                </a:solidFill>
              </a:rPr>
              <a:pPr/>
              <a:t>17</a:t>
            </a:fld>
            <a:endParaRPr lang="en-GB">
              <a:solidFill>
                <a:srgbClr val="000000"/>
              </a:solidFill>
            </a:endParaRPr>
          </a:p>
        </p:txBody>
      </p:sp>
      <p:pic>
        <p:nvPicPr>
          <p:cNvPr id="7" name="Picture 6" descr="ARCcamp201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4256" y="3581619"/>
            <a:ext cx="5815158" cy="2445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2915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2195513" y="2602668"/>
            <a:ext cx="6262687" cy="2289297"/>
          </a:xfrm>
        </p:spPr>
        <p:txBody>
          <a:bodyPr/>
          <a:lstStyle/>
          <a:p>
            <a:r>
              <a:rPr lang="en-US" dirty="0" smtClean="0"/>
              <a:t>Data Intensive Science with ARC 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on HTC, HPC and more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31360"/>
            <a:ext cx="4644007" cy="163491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294331" y="4759751"/>
            <a:ext cx="42639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/>
              <a:t>F. Ould-Saada, Bern, CH, 2-5 June 2015</a:t>
            </a:r>
            <a:endParaRPr lang="en-US" sz="1600" i="1" dirty="0"/>
          </a:p>
        </p:txBody>
      </p:sp>
      <p:sp>
        <p:nvSpPr>
          <p:cNvPr id="12" name="Rectangle 11"/>
          <p:cNvSpPr/>
          <p:nvPr/>
        </p:nvSpPr>
        <p:spPr>
          <a:xfrm>
            <a:off x="2401825" y="5236586"/>
            <a:ext cx="634639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dirty="0"/>
              <a:t>The </a:t>
            </a:r>
            <a:r>
              <a:rPr lang="en-GB" sz="1400" dirty="0" err="1"/>
              <a:t>NorduGrid</a:t>
            </a:r>
            <a:r>
              <a:rPr lang="en-GB" sz="1400" dirty="0"/>
              <a:t> </a:t>
            </a:r>
            <a:r>
              <a:rPr lang="en-GB" sz="1400" dirty="0" smtClean="0"/>
              <a:t>Collaboration </a:t>
            </a:r>
            <a:r>
              <a:rPr lang="en-GB" sz="1400" dirty="0" smtClean="0">
                <a:hlinkClick r:id="rId4"/>
              </a:rPr>
              <a:t>http</a:t>
            </a:r>
            <a:r>
              <a:rPr lang="en-GB" sz="1400" dirty="0">
                <a:hlinkClick r:id="rId4"/>
              </a:rPr>
              <a:t>://www.nordugrid.org/about.html</a:t>
            </a:r>
            <a:r>
              <a:rPr lang="en-GB" sz="1400" dirty="0"/>
              <a:t> </a:t>
            </a:r>
            <a:endParaRPr lang="en-US" sz="1400" dirty="0"/>
          </a:p>
        </p:txBody>
      </p:sp>
      <p:sp>
        <p:nvSpPr>
          <p:cNvPr id="13" name="Rectangle 12"/>
          <p:cNvSpPr/>
          <p:nvPr/>
        </p:nvSpPr>
        <p:spPr>
          <a:xfrm>
            <a:off x="32557" y="1959805"/>
            <a:ext cx="504686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hlinkClick r:id="rId5"/>
              </a:rPr>
              <a:t>http://indico.hep.lu.se//conferenceDisplay.py?confId=</a:t>
            </a:r>
            <a:r>
              <a:rPr lang="en-US" sz="1200" dirty="0" smtClean="0">
                <a:hlinkClick r:id="rId5"/>
              </a:rPr>
              <a:t>1578</a:t>
            </a:r>
            <a:r>
              <a:rPr lang="en-US" sz="1200" dirty="0" smtClean="0"/>
              <a:t> 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74056146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ARC Achievements and Highlights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34051" y="1219200"/>
            <a:ext cx="5141294" cy="908775"/>
          </a:xfrm>
        </p:spPr>
        <p:txBody>
          <a:bodyPr/>
          <a:lstStyle/>
          <a:p>
            <a:r>
              <a:rPr lang="en-US" sz="1800" dirty="0" smtClean="0"/>
              <a:t>2001- 2002 </a:t>
            </a:r>
          </a:p>
          <a:p>
            <a:pPr lvl="1"/>
            <a:r>
              <a:rPr lang="en-US" sz="1600" dirty="0" smtClean="0"/>
              <a:t>“Transverse momentum distribution” of pre-LHC data simulated on HPC </a:t>
            </a:r>
            <a:r>
              <a:rPr lang="en-US" sz="1600" dirty="0" smtClean="0"/>
              <a:t>resources</a:t>
            </a:r>
            <a:endParaRPr lang="en-US" sz="1600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FBC295-44E5-D243-A133-D72E0C0741F6}" type="datetime1">
              <a:rPr lang="en-US" smtClean="0">
                <a:solidFill>
                  <a:srgbClr val="000000"/>
                </a:solidFill>
              </a:rPr>
              <a:t>01/06/16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24852-90A1-D14B-887D-C0BE26C4CE05}" type="slidenum">
              <a:rPr lang="en-GB" smtClean="0">
                <a:solidFill>
                  <a:srgbClr val="000000"/>
                </a:solidFill>
              </a:rPr>
              <a:pPr/>
              <a:t>3</a:t>
            </a:fld>
            <a:endParaRPr lang="en-GB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204" y="1109735"/>
            <a:ext cx="3595535" cy="1977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3951214" y="2130387"/>
            <a:ext cx="4698382" cy="6647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defTabSz="9144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Font typeface="Wingdings" charset="0"/>
              <a:buChar char="§"/>
            </a:pPr>
            <a:r>
              <a:rPr lang="en-US" kern="0" dirty="0" smtClean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2012 - 2013</a:t>
            </a:r>
            <a:endParaRPr lang="en-US" kern="0" dirty="0">
              <a:solidFill>
                <a:srgbClr val="000000"/>
              </a:solidFill>
              <a:ea typeface="ＭＳ Ｐゴシック" charset="-128"/>
              <a:cs typeface="ＭＳ Ｐゴシック" charset="-128"/>
            </a:endParaRPr>
          </a:p>
          <a:p>
            <a:pPr marL="742950" lvl="1" indent="-285750" defTabSz="9144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Font typeface="Wingdings" charset="0"/>
              <a:buChar char="–"/>
            </a:pPr>
            <a:r>
              <a:rPr lang="en-US" sz="1600" dirty="0">
                <a:solidFill>
                  <a:srgbClr val="000099"/>
                </a:solidFill>
                <a:ea typeface="ＭＳ Ｐゴシック" charset="-128"/>
              </a:rPr>
              <a:t>Higgs </a:t>
            </a:r>
            <a:r>
              <a:rPr lang="en-US" sz="1600" dirty="0" smtClean="0">
                <a:solidFill>
                  <a:srgbClr val="000099"/>
                </a:solidFill>
                <a:ea typeface="ＭＳ Ｐゴシック" charset="-128"/>
              </a:rPr>
              <a:t>discovery, Nobel prize</a:t>
            </a:r>
            <a:endParaRPr lang="en-US" sz="1600" dirty="0">
              <a:solidFill>
                <a:srgbClr val="000099"/>
              </a:solidFill>
              <a:ea typeface="ＭＳ Ｐゴシック" charset="-128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151201" y="5485401"/>
            <a:ext cx="4698382" cy="12557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defTabSz="9144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Font typeface="Wingdings" charset="0"/>
              <a:buChar char="§"/>
            </a:pPr>
            <a:r>
              <a:rPr lang="en-US" kern="0" dirty="0" smtClean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2015 - … </a:t>
            </a:r>
            <a:endParaRPr lang="en-US" kern="0" dirty="0">
              <a:solidFill>
                <a:srgbClr val="000000"/>
              </a:solidFill>
              <a:ea typeface="ＭＳ Ｐゴシック" charset="-128"/>
              <a:cs typeface="ＭＳ Ｐゴシック" charset="-128"/>
            </a:endParaRPr>
          </a:p>
          <a:p>
            <a:pPr marL="742950" lvl="1" indent="-285750" defTabSz="9144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Font typeface="Wingdings" charset="0"/>
              <a:buChar char="–"/>
            </a:pPr>
            <a:r>
              <a:rPr lang="en-US" sz="1600" dirty="0" smtClean="0">
                <a:solidFill>
                  <a:srgbClr val="000099"/>
                </a:solidFill>
                <a:ea typeface="ＭＳ Ｐゴシック" charset="-128"/>
              </a:rPr>
              <a:t>13 </a:t>
            </a:r>
            <a:r>
              <a:rPr lang="en-US" sz="1600" dirty="0" err="1" smtClean="0">
                <a:solidFill>
                  <a:srgbClr val="000099"/>
                </a:solidFill>
                <a:ea typeface="ＭＳ Ｐゴシック" charset="-128"/>
              </a:rPr>
              <a:t>TeV</a:t>
            </a:r>
            <a:r>
              <a:rPr lang="en-US" sz="1600" dirty="0" smtClean="0">
                <a:solidFill>
                  <a:srgbClr val="000099"/>
                </a:solidFill>
                <a:ea typeface="ＭＳ Ｐゴシック" charset="-128"/>
              </a:rPr>
              <a:t> </a:t>
            </a:r>
            <a:r>
              <a:rPr lang="en-US" sz="1600" dirty="0" smtClean="0">
                <a:solidFill>
                  <a:srgbClr val="000099"/>
                </a:solidFill>
                <a:ea typeface="ＭＳ Ｐゴシック" charset="-128"/>
              </a:rPr>
              <a:t>collisions</a:t>
            </a:r>
          </a:p>
          <a:p>
            <a:pPr marL="742950" lvl="1" indent="-285750" defTabSz="9144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Font typeface="Wingdings" charset="0"/>
              <a:buChar char="–"/>
            </a:pPr>
            <a:endParaRPr lang="en-US" sz="1600" dirty="0" smtClean="0">
              <a:solidFill>
                <a:srgbClr val="000099"/>
              </a:solidFill>
              <a:ea typeface="ＭＳ Ｐゴシック" charset="-128"/>
            </a:endParaRPr>
          </a:p>
          <a:p>
            <a:pPr marL="742950" lvl="1" indent="-285750" defTabSz="9144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Font typeface="Wingdings" charset="0"/>
              <a:buChar char="–"/>
            </a:pPr>
            <a:r>
              <a:rPr lang="en-US" sz="1600" dirty="0" smtClean="0">
                <a:solidFill>
                  <a:srgbClr val="000099"/>
                </a:solidFill>
                <a:ea typeface="ＭＳ Ｐゴシック" charset="-128"/>
              </a:rPr>
              <a:t>Theoretical tsunami</a:t>
            </a:r>
            <a:endParaRPr lang="en-US" sz="1600" dirty="0">
              <a:solidFill>
                <a:srgbClr val="000099"/>
              </a:solidFill>
              <a:ea typeface="ＭＳ Ｐゴシック" charset="-128"/>
            </a:endParaRPr>
          </a:p>
        </p:txBody>
      </p:sp>
      <p:pic>
        <p:nvPicPr>
          <p:cNvPr id="15" name="Shape 1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55432" y="2948190"/>
            <a:ext cx="3595535" cy="237394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" name="Group 17"/>
          <p:cNvGrpSpPr/>
          <p:nvPr/>
        </p:nvGrpSpPr>
        <p:grpSpPr>
          <a:xfrm>
            <a:off x="457200" y="3151350"/>
            <a:ext cx="3763928" cy="3653616"/>
            <a:chOff x="457200" y="3151350"/>
            <a:chExt cx="3763928" cy="3653616"/>
          </a:xfrm>
        </p:grpSpPr>
        <p:pic>
          <p:nvPicPr>
            <p:cNvPr id="16" name="Shape 318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457200" y="3151350"/>
              <a:ext cx="3763928" cy="365361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" name="Shape 315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1051374" y="5322135"/>
              <a:ext cx="2911365" cy="1181918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9466122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0" grpId="0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312356"/>
            <a:ext cx="6719888" cy="457200"/>
          </a:xfrm>
        </p:spPr>
        <p:txBody>
          <a:bodyPr/>
          <a:lstStyle/>
          <a:p>
            <a:r>
              <a:rPr lang="en-US" dirty="0"/>
              <a:t>ARC deployment map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F910D-B1A0-0041-9D04-834ACDD61DA6}" type="datetime1">
              <a:rPr lang="en-US" smtClean="0">
                <a:solidFill>
                  <a:srgbClr val="000000"/>
                </a:solidFill>
              </a:rPr>
              <a:t>31/05/16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>
                <a:solidFill>
                  <a:srgbClr val="000000"/>
                </a:solidFill>
              </a:rPr>
              <a:t>ARC Achievements &amp; Highlights</a:t>
            </a: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24852-90A1-D14B-887D-C0BE26C4CE05}" type="slidenum">
              <a:rPr lang="en-GB" smtClean="0">
                <a:solidFill>
                  <a:srgbClr val="000000"/>
                </a:solidFill>
              </a:rPr>
              <a:pPr/>
              <a:t>4</a:t>
            </a:fld>
            <a:endParaRPr lang="en-GB">
              <a:solidFill>
                <a:srgbClr val="0000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380" y="789780"/>
            <a:ext cx="8536618" cy="5450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7286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354" y="1750432"/>
            <a:ext cx="7152110" cy="505622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ARC CE in EGI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F910D-B1A0-0041-9D04-834ACDD61DA6}" type="datetime1">
              <a:rPr lang="en-US" smtClean="0">
                <a:solidFill>
                  <a:srgbClr val="000000"/>
                </a:solidFill>
              </a:rPr>
              <a:t>01/06/16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>
                <a:solidFill>
                  <a:srgbClr val="000000"/>
                </a:solidFill>
              </a:rPr>
              <a:t>ARC Achievements &amp; Highlights</a:t>
            </a: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24852-90A1-D14B-887D-C0BE26C4CE05}" type="slidenum">
              <a:rPr lang="en-GB" smtClean="0">
                <a:solidFill>
                  <a:srgbClr val="000000"/>
                </a:solidFill>
              </a:rPr>
              <a:pPr/>
              <a:t>5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533400" y="1219200"/>
            <a:ext cx="8153400" cy="1646702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533400" y="1167888"/>
            <a:ext cx="6650942" cy="90860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Font typeface="Wingdings" charset="0"/>
              <a:buChar char="§"/>
              <a:defRPr sz="28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rgbClr val="000099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400" dirty="0" smtClean="0"/>
              <a:t>Trend continues…</a:t>
            </a:r>
          </a:p>
          <a:p>
            <a:pPr marL="457200" lvl="1" indent="0">
              <a:buFontTx/>
              <a:buNone/>
            </a:pPr>
            <a:r>
              <a:rPr lang="en-US" sz="2000" dirty="0" smtClean="0"/>
              <a:t># ARC CE services in EGI database – GOCDB</a:t>
            </a:r>
            <a:endParaRPr 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val="29483526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PastedGraphic-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0959" y="1633146"/>
            <a:ext cx="5030129" cy="377259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ARC and Volunteer resources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4407" y="1087842"/>
            <a:ext cx="2773878" cy="4823283"/>
          </a:xfrm>
        </p:spPr>
        <p:txBody>
          <a:bodyPr/>
          <a:lstStyle/>
          <a:p>
            <a:r>
              <a:rPr lang="en-US" sz="2000" dirty="0" smtClean="0">
                <a:hlinkClick r:id="rId3"/>
              </a:rPr>
              <a:t>ATLAS@home</a:t>
            </a:r>
            <a:endParaRPr lang="en-US" sz="2000" dirty="0" smtClean="0"/>
          </a:p>
          <a:p>
            <a:endParaRPr lang="en-US" sz="2000" dirty="0"/>
          </a:p>
          <a:p>
            <a:endParaRPr lang="en-US" sz="2000" dirty="0"/>
          </a:p>
          <a:p>
            <a:r>
              <a:rPr lang="en-GB" sz="2000" dirty="0"/>
              <a:t>ARC and </a:t>
            </a:r>
            <a:r>
              <a:rPr lang="en-GB" sz="2000" dirty="0" smtClean="0"/>
              <a:t>ARC Control Tower (</a:t>
            </a:r>
            <a:r>
              <a:rPr lang="en-GB" sz="2000" dirty="0" err="1" smtClean="0"/>
              <a:t>aCT</a:t>
            </a:r>
            <a:r>
              <a:rPr lang="en-GB" sz="2000" dirty="0" smtClean="0"/>
              <a:t>) as </a:t>
            </a:r>
            <a:r>
              <a:rPr lang="en-GB" sz="2000" dirty="0"/>
              <a:t>gateway </a:t>
            </a:r>
            <a:r>
              <a:rPr lang="en-GB" sz="2000" dirty="0" smtClean="0"/>
              <a:t>between ATLAS </a:t>
            </a:r>
            <a:r>
              <a:rPr lang="en-GB" sz="2000" dirty="0"/>
              <a:t>job management system and </a:t>
            </a:r>
            <a:r>
              <a:rPr lang="en-GB" sz="2000" dirty="0" smtClean="0"/>
              <a:t>BOINC – </a:t>
            </a:r>
            <a:r>
              <a:rPr lang="en-GB" sz="2000" dirty="0"/>
              <a:t>software </a:t>
            </a:r>
            <a:r>
              <a:rPr lang="en-GB" sz="2000" dirty="0" smtClean="0"/>
              <a:t>used </a:t>
            </a:r>
            <a:r>
              <a:rPr lang="en-GB" sz="2000" dirty="0"/>
              <a:t>to distribute jobs to </a:t>
            </a:r>
            <a:r>
              <a:rPr lang="en-GB" sz="2000" dirty="0" smtClean="0"/>
              <a:t>volunteers </a:t>
            </a:r>
            <a:endParaRPr lang="en-US" sz="2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63DA4-8D7C-E24A-99D7-FE1F72CCDDC5}" type="datetime1">
              <a:rPr lang="en-US" smtClean="0">
                <a:solidFill>
                  <a:srgbClr val="000000"/>
                </a:solidFill>
              </a:rPr>
              <a:t>30/05/16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>
                <a:solidFill>
                  <a:srgbClr val="000000"/>
                </a:solidFill>
              </a:rPr>
              <a:t>ARC Achievements &amp; Highlights</a:t>
            </a: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24852-90A1-D14B-887D-C0BE26C4CE05}" type="slidenum">
              <a:rPr lang="en-GB" smtClean="0">
                <a:solidFill>
                  <a:srgbClr val="000000"/>
                </a:solidFill>
              </a:rPr>
              <a:pPr/>
              <a:t>6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11729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ATLAS@home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F910D-B1A0-0041-9D04-834ACDD61DA6}" type="datetime1">
              <a:rPr lang="en-US" smtClean="0">
                <a:solidFill>
                  <a:srgbClr val="000000"/>
                </a:solidFill>
              </a:rPr>
              <a:t>31/05/16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>
                <a:solidFill>
                  <a:srgbClr val="000000"/>
                </a:solidFill>
              </a:rPr>
              <a:t>ARC Achievements &amp; Highlights</a:t>
            </a: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24852-90A1-D14B-887D-C0BE26C4CE05}" type="slidenum">
              <a:rPr lang="en-GB" smtClean="0">
                <a:solidFill>
                  <a:srgbClr val="000000"/>
                </a:solidFill>
              </a:rPr>
              <a:pPr/>
              <a:t>7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240294" y="1219200"/>
            <a:ext cx="2729040" cy="4876800"/>
          </a:xfrm>
        </p:spPr>
        <p:txBody>
          <a:bodyPr/>
          <a:lstStyle/>
          <a:p>
            <a:r>
              <a:rPr lang="en-GB" sz="2000" dirty="0"/>
              <a:t>S</a:t>
            </a:r>
            <a:r>
              <a:rPr lang="en-GB" sz="2000" dirty="0" smtClean="0"/>
              <a:t>teady </a:t>
            </a:r>
            <a:r>
              <a:rPr lang="en-GB" sz="2000" dirty="0"/>
              <a:t>increase in the last 2 </a:t>
            </a:r>
            <a:r>
              <a:rPr lang="en-GB" sz="2000" dirty="0" smtClean="0"/>
              <a:t>years</a:t>
            </a:r>
          </a:p>
          <a:p>
            <a:r>
              <a:rPr lang="en-GB" sz="2000" dirty="0" smtClean="0"/>
              <a:t>now </a:t>
            </a:r>
            <a:r>
              <a:rPr lang="en-GB" sz="2000" dirty="0"/>
              <a:t>produces 2.5% of all ATLAS simulation </a:t>
            </a:r>
            <a:r>
              <a:rPr lang="en-GB" sz="2000" dirty="0" smtClean="0"/>
              <a:t>events</a:t>
            </a:r>
          </a:p>
          <a:p>
            <a:r>
              <a:rPr lang="en-GB" sz="2000" dirty="0" smtClean="0"/>
              <a:t>Equivalent to a large Tier-2 centre</a:t>
            </a:r>
          </a:p>
          <a:p>
            <a:r>
              <a:rPr lang="en-GB" sz="2000" dirty="0" smtClean="0"/>
              <a:t>100k </a:t>
            </a:r>
            <a:r>
              <a:rPr lang="en-GB" sz="2000" dirty="0"/>
              <a:t>volunteers signed up and around 3000 active at any given </a:t>
            </a:r>
            <a:r>
              <a:rPr lang="en-GB" sz="2000" dirty="0" smtClean="0"/>
              <a:t>time</a:t>
            </a:r>
          </a:p>
          <a:p>
            <a:endParaRPr lang="en-GB" sz="20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0678" y="1138880"/>
            <a:ext cx="6380638" cy="478547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273779" y="5337099"/>
            <a:ext cx="42476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 smtClean="0">
                <a:solidFill>
                  <a:srgbClr val="FF6600"/>
                </a:solidFill>
              </a:rPr>
              <a:t>What about “</a:t>
            </a:r>
            <a:r>
              <a:rPr lang="en-GB" i="1" dirty="0" err="1" smtClean="0">
                <a:solidFill>
                  <a:srgbClr val="FF6600"/>
                </a:solidFill>
              </a:rPr>
              <a:t>somethingelse</a:t>
            </a:r>
            <a:r>
              <a:rPr lang="en-GB" i="1" dirty="0" smtClean="0">
                <a:solidFill>
                  <a:srgbClr val="FF6600"/>
                </a:solidFill>
              </a:rPr>
              <a:t>”@home</a:t>
            </a:r>
            <a:endParaRPr lang="en-GB" i="1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56614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ARC back to HPCs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10593-BEBD-E741-9F2A-16F1036C65EE}" type="datetime1">
              <a:rPr lang="en-US" smtClean="0">
                <a:solidFill>
                  <a:srgbClr val="000000"/>
                </a:solidFill>
              </a:rPr>
              <a:t>30/05/16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>
                <a:solidFill>
                  <a:srgbClr val="000000"/>
                </a:solidFill>
              </a:rPr>
              <a:t>ARC Achievements &amp; Highlights</a:t>
            </a: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24852-90A1-D14B-887D-C0BE26C4CE05}" type="slidenum">
              <a:rPr lang="en-GB" smtClean="0">
                <a:solidFill>
                  <a:srgbClr val="000000"/>
                </a:solidFill>
              </a:rPr>
              <a:pPr/>
              <a:t>8</a:t>
            </a:fld>
            <a:endParaRPr lang="en-GB" dirty="0">
              <a:solidFill>
                <a:srgbClr val="00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294" y="991451"/>
            <a:ext cx="7932903" cy="594967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313707" y="1602355"/>
            <a:ext cx="4663687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LRZ-</a:t>
            </a:r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LMU-C2PAP MC, DE</a:t>
            </a:r>
          </a:p>
          <a:p>
            <a:r>
              <a:rPr lang="en-US" dirty="0">
                <a:solidFill>
                  <a:srgbClr val="008000"/>
                </a:solidFill>
              </a:rPr>
              <a:t>MPPMU-</a:t>
            </a:r>
            <a:r>
              <a:rPr lang="en-US" dirty="0" smtClean="0">
                <a:solidFill>
                  <a:srgbClr val="008000"/>
                </a:solidFill>
              </a:rPr>
              <a:t>HYDRA MC, DE</a:t>
            </a:r>
          </a:p>
          <a:p>
            <a:r>
              <a:rPr lang="en-US" dirty="0">
                <a:solidFill>
                  <a:srgbClr val="928411"/>
                </a:solidFill>
              </a:rPr>
              <a:t>LRZ-LMU-C2PAP MC, </a:t>
            </a:r>
            <a:r>
              <a:rPr lang="en-US" dirty="0" smtClean="0">
                <a:solidFill>
                  <a:srgbClr val="928411"/>
                </a:solidFill>
              </a:rPr>
              <a:t>DE</a:t>
            </a:r>
          </a:p>
          <a:p>
            <a:r>
              <a:rPr lang="en-US" dirty="0" smtClean="0">
                <a:solidFill>
                  <a:srgbClr val="000090"/>
                </a:solidFill>
              </a:rPr>
              <a:t>CSCS</a:t>
            </a:r>
            <a:r>
              <a:rPr lang="en-US" dirty="0">
                <a:solidFill>
                  <a:srgbClr val="000090"/>
                </a:solidFill>
              </a:rPr>
              <a:t>-TODI,  </a:t>
            </a:r>
            <a:r>
              <a:rPr lang="en-US" dirty="0" smtClean="0">
                <a:solidFill>
                  <a:srgbClr val="000090"/>
                </a:solidFill>
              </a:rPr>
              <a:t>CH</a:t>
            </a:r>
          </a:p>
          <a:p>
            <a:r>
              <a:rPr lang="en-US" dirty="0" smtClean="0">
                <a:solidFill>
                  <a:srgbClr val="FFB26F"/>
                </a:solidFill>
              </a:rPr>
              <a:t>BEIJING-PI, Shanghai China</a:t>
            </a:r>
            <a:endParaRPr lang="en-US" dirty="0" smtClean="0">
              <a:solidFill>
                <a:srgbClr val="FF0000"/>
              </a:solidFill>
            </a:endParaRPr>
          </a:p>
          <a:p>
            <a:r>
              <a:rPr lang="en-US" dirty="0" smtClean="0">
                <a:solidFill>
                  <a:srgbClr val="FF0000"/>
                </a:solidFill>
              </a:rPr>
              <a:t>BEIJING-ERA, Chinese </a:t>
            </a:r>
            <a:r>
              <a:rPr lang="en-US" dirty="0">
                <a:solidFill>
                  <a:srgbClr val="FF0000"/>
                </a:solidFill>
              </a:rPr>
              <a:t>HPC “grid</a:t>
            </a:r>
            <a:r>
              <a:rPr lang="en-US" dirty="0" smtClean="0">
                <a:solidFill>
                  <a:srgbClr val="FF0000"/>
                </a:solidFill>
              </a:rPr>
              <a:t>”</a:t>
            </a:r>
            <a:endParaRPr lang="en-US" dirty="0">
              <a:solidFill>
                <a:srgbClr val="000090"/>
              </a:solidFill>
            </a:endParaRPr>
          </a:p>
          <a:p>
            <a:endParaRPr lang="en-US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90503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17302" y="381000"/>
            <a:ext cx="7190316" cy="457200"/>
          </a:xfrm>
        </p:spPr>
        <p:txBody>
          <a:bodyPr/>
          <a:lstStyle/>
          <a:p>
            <a:r>
              <a:rPr lang="en-US" dirty="0"/>
              <a:t>ATLAS HPC resources in production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B1718-7885-2045-8615-445A0A4559D3}" type="datetime1">
              <a:rPr lang="en-US" smtClean="0">
                <a:solidFill>
                  <a:srgbClr val="000000"/>
                </a:solidFill>
              </a:rPr>
              <a:t>02/06/16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>
                <a:solidFill>
                  <a:srgbClr val="000000"/>
                </a:solidFill>
              </a:rPr>
              <a:t>ARC Achievements &amp; Highlights</a:t>
            </a: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24852-90A1-D14B-887D-C0BE26C4CE05}" type="slidenum">
              <a:rPr lang="en-GB" smtClean="0">
                <a:solidFill>
                  <a:srgbClr val="000000"/>
                </a:solidFill>
              </a:rPr>
              <a:pPr/>
              <a:t>9</a:t>
            </a:fld>
            <a:endParaRPr lang="en-GB">
              <a:solidFill>
                <a:srgbClr val="00000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03300"/>
            <a:ext cx="9144000" cy="4837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7370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wilight">
  <a:themeElements>
    <a:clrScheme name="Twilight">
      <a:dk1>
        <a:sysClr val="windowText" lastClr="000000"/>
      </a:dk1>
      <a:lt1>
        <a:sysClr val="window" lastClr="FFFFFF"/>
      </a:lt1>
      <a:dk2>
        <a:srgbClr val="24213E"/>
      </a:dk2>
      <a:lt2>
        <a:srgbClr val="E9EAF0"/>
      </a:lt2>
      <a:accent1>
        <a:srgbClr val="E8BC4A"/>
      </a:accent1>
      <a:accent2>
        <a:srgbClr val="83C1C6"/>
      </a:accent2>
      <a:accent3>
        <a:srgbClr val="E78D35"/>
      </a:accent3>
      <a:accent4>
        <a:srgbClr val="909CE1"/>
      </a:accent4>
      <a:accent5>
        <a:srgbClr val="839C41"/>
      </a:accent5>
      <a:accent6>
        <a:srgbClr val="CC5439"/>
      </a:accent6>
      <a:hlink>
        <a:srgbClr val="1C6CF1"/>
      </a:hlink>
      <a:folHlink>
        <a:srgbClr val="C649E0"/>
      </a:folHlink>
    </a:clrScheme>
    <a:fontScheme name="Twilight">
      <a:majorFont>
        <a:latin typeface="Corbel"/>
        <a:ea typeface=""/>
        <a:cs typeface=""/>
        <a:font script="Jpan" typeface="ヒラギノ角ゴ Pro W3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ヒラギノ角ゴ Pro W3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wi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 fov="600000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300000"/>
              </a:schemeClr>
            </a:gs>
            <a:gs pos="31000">
              <a:schemeClr val="bg1">
                <a:tint val="100000"/>
                <a:satMod val="300000"/>
              </a:schemeClr>
            </a:gs>
            <a:gs pos="62000">
              <a:schemeClr val="phClr">
                <a:tint val="100000"/>
                <a:shade val="100000"/>
                <a:satMod val="100000"/>
              </a:schemeClr>
            </a:gs>
            <a:gs pos="100000">
              <a:schemeClr val="phClr">
                <a:shade val="100000"/>
                <a:hueMod val="93000"/>
                <a:satMod val="50000"/>
                <a:lumMod val="2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100000"/>
                <a:satMod val="100000"/>
              </a:schemeClr>
            </a:gs>
            <a:gs pos="100000">
              <a:schemeClr val="phClr">
                <a:tint val="100000"/>
                <a:shade val="100000"/>
                <a:alpha val="100000"/>
                <a:hueMod val="100000"/>
                <a:satMod val="150000"/>
                <a:lumMod val="5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ng-template">
  <a:themeElements>
    <a:clrScheme name="ng-template 3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99CCFF"/>
      </a:accent1>
      <a:accent2>
        <a:srgbClr val="CCCCFF"/>
      </a:accent2>
      <a:accent3>
        <a:srgbClr val="FFFFFF"/>
      </a:accent3>
      <a:accent4>
        <a:srgbClr val="000000"/>
      </a:accent4>
      <a:accent5>
        <a:srgbClr val="CAE2FF"/>
      </a:accent5>
      <a:accent6>
        <a:srgbClr val="B9B9E7"/>
      </a:accent6>
      <a:hlink>
        <a:srgbClr val="3333CC"/>
      </a:hlink>
      <a:folHlink>
        <a:srgbClr val="AF67FF"/>
      </a:folHlink>
    </a:clrScheme>
    <a:fontScheme name="ng-template">
      <a:majorFont>
        <a:latin typeface="Lucida Sans Unicode"/>
        <a:ea typeface=""/>
        <a:cs typeface=""/>
      </a:majorFont>
      <a:minorFont>
        <a:latin typeface="Lucida Sans Unicod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ng-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g-templa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g-templa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g-templa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g-templa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g-templa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g-templa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g-templa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g-templa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g-templa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g-templa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g-templa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ng-template">
  <a:themeElements>
    <a:clrScheme name="ng-template 3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99CCFF"/>
      </a:accent1>
      <a:accent2>
        <a:srgbClr val="CCCCFF"/>
      </a:accent2>
      <a:accent3>
        <a:srgbClr val="FFFFFF"/>
      </a:accent3>
      <a:accent4>
        <a:srgbClr val="000000"/>
      </a:accent4>
      <a:accent5>
        <a:srgbClr val="CAE2FF"/>
      </a:accent5>
      <a:accent6>
        <a:srgbClr val="B9B9E7"/>
      </a:accent6>
      <a:hlink>
        <a:srgbClr val="3333CC"/>
      </a:hlink>
      <a:folHlink>
        <a:srgbClr val="AF67FF"/>
      </a:folHlink>
    </a:clrScheme>
    <a:fontScheme name="ng-template">
      <a:majorFont>
        <a:latin typeface="Lucida Sans Unicode"/>
        <a:ea typeface=""/>
        <a:cs typeface=""/>
      </a:majorFont>
      <a:minorFont>
        <a:latin typeface="Lucida Sans Unicod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ng-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g-templa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g-templa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g-templa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g-templa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g-templa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g-templa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g-templa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g-templa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g-templa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g-templa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g-templa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Metro.thmx</Template>
  <TotalTime>82354</TotalTime>
  <Words>753</Words>
  <Application>Microsoft Macintosh PowerPoint</Application>
  <PresentationFormat>On-screen Show (4:3)</PresentationFormat>
  <Paragraphs>138</Paragraphs>
  <Slides>17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17</vt:i4>
      </vt:variant>
    </vt:vector>
  </HeadingPairs>
  <TitlesOfParts>
    <vt:vector size="20" baseType="lpstr">
      <vt:lpstr>Twilight</vt:lpstr>
      <vt:lpstr>ng-template</vt:lpstr>
      <vt:lpstr>2_ng-template</vt:lpstr>
      <vt:lpstr>NorduGrid 2016 The way forward in distributed computing:  evolution or revolution?  </vt:lpstr>
      <vt:lpstr>Data Intensive Science with ARC  on HTC, HPC and more</vt:lpstr>
      <vt:lpstr>ARC Achievements and Highlights</vt:lpstr>
      <vt:lpstr>ARC deployment map</vt:lpstr>
      <vt:lpstr>ARC CE in EGI</vt:lpstr>
      <vt:lpstr>ARC and Volunteer resources</vt:lpstr>
      <vt:lpstr>ATLAS@home</vt:lpstr>
      <vt:lpstr>ARC back to HPCs</vt:lpstr>
      <vt:lpstr>ATLAS HPC resources in production</vt:lpstr>
      <vt:lpstr>ARC Control Tower</vt:lpstr>
      <vt:lpstr>ARC, HTCondor, Google, and all that</vt:lpstr>
      <vt:lpstr>ARC4eInfrastructures – NordForsk sustaining ARC</vt:lpstr>
      <vt:lpstr>We tried (and must try) to exercise</vt:lpstr>
      <vt:lpstr>Example of new collaboration outcome</vt:lpstr>
      <vt:lpstr>Continue</vt:lpstr>
      <vt:lpstr>Conference program 2016</vt:lpstr>
      <vt:lpstr>PowerPoint Presentation</vt:lpstr>
    </vt:vector>
  </TitlesOfParts>
  <Company>UiO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Farid Ould-Saada</dc:creator>
  <cp:lastModifiedBy>Farid Ould-Saada</cp:lastModifiedBy>
  <cp:revision>405</cp:revision>
  <cp:lastPrinted>2012-09-30T21:37:25Z</cp:lastPrinted>
  <dcterms:created xsi:type="dcterms:W3CDTF">2012-11-02T07:15:08Z</dcterms:created>
  <dcterms:modified xsi:type="dcterms:W3CDTF">2016-06-14T11:13:01Z</dcterms:modified>
</cp:coreProperties>
</file>