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13" r:id="rId2"/>
    <p:sldId id="614" r:id="rId3"/>
    <p:sldId id="617" r:id="rId4"/>
    <p:sldId id="615" r:id="rId5"/>
    <p:sldId id="618" r:id="rId6"/>
    <p:sldId id="61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2D2"/>
    <a:srgbClr val="441D61"/>
    <a:srgbClr val="A1EDF1"/>
    <a:srgbClr val="75E5EB"/>
    <a:srgbClr val="FF7171"/>
    <a:srgbClr val="E0A14E"/>
    <a:srgbClr val="EABD82"/>
    <a:srgbClr val="F4DDBE"/>
    <a:srgbClr val="A36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E5872-47A3-4133-8FBD-2997BCCB51B9}" type="datetimeFigureOut">
              <a:rPr lang="en-SE" smtClean="0"/>
              <a:t>2025-06-11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3383F-2FDD-472E-AEE3-1A68579082F4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97607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77F7B-ADB3-428A-B1FE-5451BA3EEB6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4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0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8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0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1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88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1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5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7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0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BB735-6EB4-4321-82A4-908E1DB2582D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61C9-7AAC-4298-91B8-44B4AE9B8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4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th.se/fysikintra/moeten-och-grupper/kandidatprogramraadet/" TargetMode="External"/><Relationship Id="rId2" Type="http://schemas.openxmlformats.org/officeDocument/2006/relationships/hyperlink" Target="https://www.lth.se/fysikintra/moeten-och-grupper/institutionsgrundutbildningsnaemnd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hyperlink" Target="https://www.lth.se/fysikintra/moeten-och-grupper/masterprogramraade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rub.lucas.lu.se/fysik/om.php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9079"/>
            <a:ext cx="12192000" cy="1609279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dirty="0">
                <a:latin typeface="Arial" pitchFamily="34" charset="0"/>
                <a:cs typeface="Arial" pitchFamily="34" charset="0"/>
              </a:rPr>
              <a:t>Teaching at the Division</a:t>
            </a:r>
            <a:endParaRPr lang="sv-SE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0613" y="1699693"/>
            <a:ext cx="10310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Division of Particle- and Nuclear Physics (PKF)</a:t>
            </a:r>
            <a:endParaRPr lang="sv-SE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0" b="1310"/>
          <a:stretch/>
        </p:blipFill>
        <p:spPr>
          <a:xfrm>
            <a:off x="9688991" y="4808617"/>
            <a:ext cx="2000250" cy="1293019"/>
          </a:xfrm>
          <a:prstGeom prst="rect">
            <a:avLst/>
          </a:prstGeom>
        </p:spPr>
      </p:pic>
      <p:cxnSp>
        <p:nvCxnSpPr>
          <p:cNvPr id="49" name="Straight Connector 48"/>
          <p:cNvCxnSpPr>
            <a:cxnSpLocks/>
          </p:cNvCxnSpPr>
          <p:nvPr/>
        </p:nvCxnSpPr>
        <p:spPr>
          <a:xfrm>
            <a:off x="1211100" y="4573533"/>
            <a:ext cx="9769800" cy="16178"/>
          </a:xfrm>
          <a:prstGeom prst="line">
            <a:avLst/>
          </a:prstGeom>
          <a:ln w="63500">
            <a:solidFill>
              <a:schemeClr val="tx1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748009" y="5015087"/>
            <a:ext cx="7778674" cy="880078"/>
          </a:xfrm>
          <a:prstGeom prst="rect">
            <a:avLst/>
          </a:prstGeom>
          <a:solidFill>
            <a:srgbClr val="00206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800" dirty="0"/>
              <a:t>PhD Day, June 2025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8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693" y="896712"/>
            <a:ext cx="11598613" cy="54856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Oxana Smirnova: handles GU in Division Leadership Group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Division’s </a:t>
            </a:r>
            <a:r>
              <a:rPr lang="en-US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IGN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representative (</a:t>
            </a:r>
            <a:r>
              <a:rPr lang="en-US" sz="20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nstitutions</a:t>
            </a:r>
            <a:r>
              <a:rPr lang="en-US" sz="20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rundutbildnings</a:t>
            </a:r>
            <a:r>
              <a:rPr lang="en-US" sz="20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ämnd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) - </a:t>
            </a:r>
            <a:r>
              <a:rPr lang="en-US" sz="2000" b="1" dirty="0">
                <a:latin typeface="Arial" pitchFamily="34" charset="0"/>
                <a:cs typeface="Arial" pitchFamily="34" charset="0"/>
                <a:hlinkClick r:id="rId2"/>
              </a:rPr>
              <a:t>link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latin typeface="Arial" pitchFamily="34" charset="0"/>
                <a:cs typeface="Arial" pitchFamily="34" charset="0"/>
              </a:rPr>
              <a:t>One of the department’s BSc and MSc examination coordinators; the others in the Division are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Joakim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Cederkäll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Roman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Pasechnik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&amp; Johan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Rathsman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 err="1">
                <a:latin typeface="Arial" pitchFamily="34" charset="0"/>
                <a:cs typeface="Arial" pitchFamily="34" charset="0"/>
              </a:rPr>
              <a:t>Charlotta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Nilsson: 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PKF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Coordinator Basic Education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(former Head of Studies)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Division’s representative in Department’s BSc Committee - </a:t>
            </a:r>
            <a:r>
              <a:rPr lang="en-US" sz="2000" b="1" dirty="0">
                <a:latin typeface="Arial" pitchFamily="34" charset="0"/>
                <a:cs typeface="Arial" pitchFamily="34" charset="0"/>
                <a:hlinkClick r:id="rId3"/>
              </a:rPr>
              <a:t>link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 err="1">
                <a:latin typeface="Arial" pitchFamily="34" charset="0"/>
                <a:cs typeface="Arial" pitchFamily="34" charset="0"/>
              </a:rPr>
              <a:t>Malin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Sjödahl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: Department MSc Coordinator (as of 1/7)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2000" b="1" dirty="0">
                <a:latin typeface="Arial" pitchFamily="34" charset="0"/>
                <a:cs typeface="Arial" pitchFamily="34" charset="0"/>
                <a:hlinkClick r:id="rId4"/>
              </a:rPr>
              <a:t>link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(former, as of 1/7?) Division’s representative in Department’s BSc Committee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Johan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Rathsman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: (former) Department Deputy Head of Studies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“ATP integration”, course overview, economy, etc. 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7C89B4D-9CE5-75BF-E8EF-0A0D4DDDC8B2}"/>
              </a:ext>
            </a:extLst>
          </p:cNvPr>
          <p:cNvGrpSpPr/>
          <p:nvPr/>
        </p:nvGrpSpPr>
        <p:grpSpPr>
          <a:xfrm>
            <a:off x="0" y="0"/>
            <a:ext cx="12192000" cy="685800"/>
            <a:chOff x="0" y="0"/>
            <a:chExt cx="12192000" cy="685800"/>
          </a:xfrm>
        </p:grpSpPr>
        <p:sp>
          <p:nvSpPr>
            <p:cNvPr id="8" name="Title 3">
              <a:extLst>
                <a:ext uri="{FF2B5EF4-FFF2-40B4-BE49-F238E27FC236}">
                  <a16:creationId xmlns:a16="http://schemas.microsoft.com/office/drawing/2014/main" id="{AFAFEC1A-0BD5-4B3D-459B-DEC737D4AA28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2000" cy="685800"/>
            </a:xfrm>
            <a:prstGeom prst="rect">
              <a:avLst/>
            </a:prstGeom>
            <a:solidFill>
              <a:srgbClr val="E69900"/>
            </a:solidFill>
            <a:effectLst/>
          </p:spPr>
          <p:txBody>
            <a:bodyPr anchor="ctr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200" b="1" dirty="0">
                  <a:latin typeface="Arial" pitchFamily="34" charset="0"/>
                  <a:cs typeface="Arial" pitchFamily="34" charset="0"/>
                </a:rPr>
                <a:t>	Some names (from the General Information)</a:t>
              </a:r>
              <a:endParaRPr lang="sv-SE" sz="32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AE08AC0D-56E9-562A-A39F-51316B0A64C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525000" y="88970"/>
              <a:ext cx="2524125" cy="519113"/>
            </a:xfrm>
            <a:prstGeom prst="rect">
              <a:avLst/>
            </a:prstGeom>
          </p:spPr>
        </p:pic>
      </p:grpSp>
      <p:sp>
        <p:nvSpPr>
          <p:cNvPr id="15" name="Title 3">
            <a:extLst>
              <a:ext uri="{FF2B5EF4-FFF2-40B4-BE49-F238E27FC236}">
                <a16:creationId xmlns:a16="http://schemas.microsoft.com/office/drawing/2014/main" id="{F6EC18A0-B015-CA1F-543F-BD76AC5C72B2}"/>
              </a:ext>
            </a:extLst>
          </p:cNvPr>
          <p:cNvSpPr txBox="1">
            <a:spLocks/>
          </p:cNvSpPr>
          <p:nvPr/>
        </p:nvSpPr>
        <p:spPr>
          <a:xfrm>
            <a:off x="0" y="6553200"/>
            <a:ext cx="12192000" cy="304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D. Rudolph, Lund University                                                                                                                                              </a:t>
            </a:r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PhD Day, June 2025</a:t>
            </a:r>
          </a:p>
        </p:txBody>
      </p:sp>
    </p:spTree>
    <p:extLst>
      <p:ext uri="{BB962C8B-B14F-4D97-AF65-F5344CB8AC3E}">
        <p14:creationId xmlns:p14="http://schemas.microsoft.com/office/powerpoint/2010/main" val="47299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693" y="896712"/>
            <a:ext cx="11598613" cy="54856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ts val="1200"/>
              </a:spcBef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Teaching (including training/courses and experience) is relevant for the (academic) career (at a university).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PhD students (and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PostDocs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) should (be given the opportunity to) teach and develop teaching skills.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7C89B4D-9CE5-75BF-E8EF-0A0D4DDDC8B2}"/>
              </a:ext>
            </a:extLst>
          </p:cNvPr>
          <p:cNvGrpSpPr/>
          <p:nvPr/>
        </p:nvGrpSpPr>
        <p:grpSpPr>
          <a:xfrm>
            <a:off x="0" y="0"/>
            <a:ext cx="12192000" cy="685800"/>
            <a:chOff x="0" y="0"/>
            <a:chExt cx="12192000" cy="685800"/>
          </a:xfrm>
        </p:grpSpPr>
        <p:sp>
          <p:nvSpPr>
            <p:cNvPr id="8" name="Title 3">
              <a:extLst>
                <a:ext uri="{FF2B5EF4-FFF2-40B4-BE49-F238E27FC236}">
                  <a16:creationId xmlns:a16="http://schemas.microsoft.com/office/drawing/2014/main" id="{AFAFEC1A-0BD5-4B3D-459B-DEC737D4AA28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2000" cy="685800"/>
            </a:xfrm>
            <a:prstGeom prst="rect">
              <a:avLst/>
            </a:prstGeom>
            <a:solidFill>
              <a:srgbClr val="E69900"/>
            </a:solidFill>
            <a:effectLst/>
          </p:spPr>
          <p:txBody>
            <a:bodyPr anchor="ctr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200" b="1" dirty="0">
                  <a:latin typeface="Arial" pitchFamily="34" charset="0"/>
                  <a:cs typeface="Arial" pitchFamily="34" charset="0"/>
                </a:rPr>
                <a:t>	“A Statement”</a:t>
              </a:r>
              <a:endParaRPr lang="sv-SE" sz="32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AE08AC0D-56E9-562A-A39F-51316B0A64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525000" y="88970"/>
              <a:ext cx="2524125" cy="519113"/>
            </a:xfrm>
            <a:prstGeom prst="rect">
              <a:avLst/>
            </a:prstGeom>
          </p:spPr>
        </p:pic>
      </p:grpSp>
      <p:sp>
        <p:nvSpPr>
          <p:cNvPr id="15" name="Title 3">
            <a:extLst>
              <a:ext uri="{FF2B5EF4-FFF2-40B4-BE49-F238E27FC236}">
                <a16:creationId xmlns:a16="http://schemas.microsoft.com/office/drawing/2014/main" id="{F6EC18A0-B015-CA1F-543F-BD76AC5C72B2}"/>
              </a:ext>
            </a:extLst>
          </p:cNvPr>
          <p:cNvSpPr txBox="1">
            <a:spLocks/>
          </p:cNvSpPr>
          <p:nvPr/>
        </p:nvSpPr>
        <p:spPr>
          <a:xfrm>
            <a:off x="0" y="6553200"/>
            <a:ext cx="12192000" cy="304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D. Rudolph, Lund University                                                                                                                                              </a:t>
            </a:r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PhD Day, June 2025</a:t>
            </a:r>
          </a:p>
        </p:txBody>
      </p:sp>
    </p:spTree>
    <p:extLst>
      <p:ext uri="{BB962C8B-B14F-4D97-AF65-F5344CB8AC3E}">
        <p14:creationId xmlns:p14="http://schemas.microsoft.com/office/powerpoint/2010/main" val="67583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693" y="896712"/>
            <a:ext cx="11598613" cy="54856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1">
              <a:spcBef>
                <a:spcPts val="1200"/>
              </a:spcBef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Defines “teaching </a:t>
            </a:r>
            <a:r>
              <a:rPr lang="en-US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hours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” for a given “teaching task”: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Lecture: 3.00 x number of hours in class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Seminar/TA session: 2.00 x number of hours in class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Full-day lab plus report: 1.75 x …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Half-day lab plus report: 2.00 x … (max 5 hours)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Lab without report: 1.25 x …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Hand-in/Problem-sheet corrections: 1.00 x …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(“10min per exercise”)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…</a:t>
            </a:r>
          </a:p>
          <a:p>
            <a:pPr lvl="1">
              <a:spcBef>
                <a:spcPts val="1200"/>
              </a:spcBef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“%-teaching” is then defined by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GRUB hours / 1756 (ISP!)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1200"/>
              </a:spcBef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7C89B4D-9CE5-75BF-E8EF-0A0D4DDDC8B2}"/>
              </a:ext>
            </a:extLst>
          </p:cNvPr>
          <p:cNvGrpSpPr/>
          <p:nvPr/>
        </p:nvGrpSpPr>
        <p:grpSpPr>
          <a:xfrm>
            <a:off x="0" y="0"/>
            <a:ext cx="12192000" cy="685800"/>
            <a:chOff x="0" y="0"/>
            <a:chExt cx="12192000" cy="685800"/>
          </a:xfrm>
        </p:grpSpPr>
        <p:sp>
          <p:nvSpPr>
            <p:cNvPr id="8" name="Title 3">
              <a:extLst>
                <a:ext uri="{FF2B5EF4-FFF2-40B4-BE49-F238E27FC236}">
                  <a16:creationId xmlns:a16="http://schemas.microsoft.com/office/drawing/2014/main" id="{AFAFEC1A-0BD5-4B3D-459B-DEC737D4AA28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2000" cy="685800"/>
            </a:xfrm>
            <a:prstGeom prst="rect">
              <a:avLst/>
            </a:prstGeom>
            <a:solidFill>
              <a:srgbClr val="E69900"/>
            </a:solidFill>
            <a:effectLst/>
          </p:spPr>
          <p:txBody>
            <a:bodyPr anchor="ctr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200" b="1" dirty="0">
                  <a:latin typeface="Arial" pitchFamily="34" charset="0"/>
                  <a:cs typeface="Arial" pitchFamily="34" charset="0"/>
                </a:rPr>
                <a:t>	Economy = GRUB – </a:t>
              </a:r>
              <a:r>
                <a:rPr lang="en-US" sz="3200" b="1" dirty="0">
                  <a:latin typeface="Arial" pitchFamily="34" charset="0"/>
                  <a:cs typeface="Arial" pitchFamily="34" charset="0"/>
                  <a:hlinkClick r:id="rId2"/>
                </a:rPr>
                <a:t>link</a:t>
              </a:r>
              <a:r>
                <a:rPr lang="en-US" sz="3200" b="1" dirty="0">
                  <a:latin typeface="Arial" pitchFamily="34" charset="0"/>
                  <a:cs typeface="Arial" pitchFamily="34" charset="0"/>
                </a:rPr>
                <a:t> (login!)</a:t>
              </a:r>
              <a:endParaRPr lang="sv-SE" sz="32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AE08AC0D-56E9-562A-A39F-51316B0A64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525000" y="88970"/>
              <a:ext cx="2524125" cy="519113"/>
            </a:xfrm>
            <a:prstGeom prst="rect">
              <a:avLst/>
            </a:prstGeom>
          </p:spPr>
        </p:pic>
      </p:grpSp>
      <p:sp>
        <p:nvSpPr>
          <p:cNvPr id="15" name="Title 3">
            <a:extLst>
              <a:ext uri="{FF2B5EF4-FFF2-40B4-BE49-F238E27FC236}">
                <a16:creationId xmlns:a16="http://schemas.microsoft.com/office/drawing/2014/main" id="{F6EC18A0-B015-CA1F-543F-BD76AC5C72B2}"/>
              </a:ext>
            </a:extLst>
          </p:cNvPr>
          <p:cNvSpPr txBox="1">
            <a:spLocks/>
          </p:cNvSpPr>
          <p:nvPr/>
        </p:nvSpPr>
        <p:spPr>
          <a:xfrm>
            <a:off x="0" y="6553200"/>
            <a:ext cx="12192000" cy="304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D. Rudolph, Lund University                                                                                                                                              </a:t>
            </a:r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PhD Day, June 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78D9C5-3D41-41BE-B094-C0412D482BD1}"/>
              </a:ext>
            </a:extLst>
          </p:cNvPr>
          <p:cNvSpPr/>
          <p:nvPr/>
        </p:nvSpPr>
        <p:spPr>
          <a:xfrm>
            <a:off x="2666669" y="1713077"/>
            <a:ext cx="6858331" cy="2946009"/>
          </a:xfrm>
          <a:prstGeom prst="rect">
            <a:avLst/>
          </a:prstGeom>
          <a:solidFill>
            <a:srgbClr val="C00000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600" b="1" u="sng" dirty="0"/>
              <a:t>OVERARCHING PROBLEM (N):</a:t>
            </a:r>
          </a:p>
          <a:p>
            <a:pPr algn="ctr"/>
            <a:r>
              <a:rPr lang="sv-SE" sz="2800" b="1" dirty="0" err="1"/>
              <a:t>With</a:t>
            </a:r>
            <a:r>
              <a:rPr lang="sv-SE" sz="2800" b="1" dirty="0"/>
              <a:t> </a:t>
            </a:r>
            <a:r>
              <a:rPr lang="sv-SE" sz="2800" b="1" dirty="0" err="1"/>
              <a:t>that</a:t>
            </a:r>
            <a:r>
              <a:rPr lang="sv-SE" sz="2800" b="1" dirty="0"/>
              <a:t> and </a:t>
            </a:r>
            <a:r>
              <a:rPr lang="sv-SE" sz="2800" b="1" dirty="0" err="1"/>
              <a:t>reimbursing</a:t>
            </a:r>
            <a:r>
              <a:rPr lang="sv-SE" sz="2800" b="1" dirty="0"/>
              <a:t> (a </a:t>
            </a:r>
            <a:r>
              <a:rPr lang="sv-SE" sz="2800" b="1" dirty="0" err="1"/>
              <a:t>selection</a:t>
            </a:r>
            <a:r>
              <a:rPr lang="sv-SE" sz="2800" b="1" dirty="0"/>
              <a:t> </a:t>
            </a:r>
            <a:r>
              <a:rPr lang="sv-SE" sz="2800" b="1" dirty="0" err="1"/>
              <a:t>of</a:t>
            </a:r>
            <a:r>
              <a:rPr lang="sv-SE" sz="2800" b="1" dirty="0"/>
              <a:t>) MSc </a:t>
            </a:r>
            <a:r>
              <a:rPr lang="sv-SE" sz="2800" b="1" dirty="0" err="1"/>
              <a:t>courses</a:t>
            </a:r>
            <a:r>
              <a:rPr lang="sv-SE" sz="2800" b="1" dirty="0"/>
              <a:t> AND supervision </a:t>
            </a:r>
            <a:r>
              <a:rPr lang="sv-SE" sz="2800" b="1" dirty="0" err="1"/>
              <a:t>of</a:t>
            </a:r>
            <a:r>
              <a:rPr lang="sv-SE" sz="2800" b="1" dirty="0"/>
              <a:t> BSc &amp; MSc students: </a:t>
            </a:r>
          </a:p>
          <a:p>
            <a:pPr algn="ctr"/>
            <a:r>
              <a:rPr lang="sv-SE" sz="3200" b="1" dirty="0" err="1"/>
              <a:t>Nfak</a:t>
            </a:r>
            <a:r>
              <a:rPr lang="sv-SE" sz="3200" b="1" dirty="0"/>
              <a:t> </a:t>
            </a:r>
            <a:r>
              <a:rPr lang="sv-SE" sz="3200" b="1" dirty="0" err="1"/>
              <a:t>money</a:t>
            </a:r>
            <a:r>
              <a:rPr lang="sv-SE" sz="3200" b="1" dirty="0"/>
              <a:t> </a:t>
            </a:r>
            <a:r>
              <a:rPr lang="sv-SE" sz="3200" b="1" dirty="0" err="1"/>
              <a:t>coverage</a:t>
            </a:r>
            <a:r>
              <a:rPr lang="sv-SE" sz="3200" b="1" dirty="0"/>
              <a:t> is </a:t>
            </a:r>
            <a:r>
              <a:rPr lang="sv-SE" sz="3200" b="1" dirty="0" err="1"/>
              <a:t>only</a:t>
            </a:r>
            <a:r>
              <a:rPr lang="sv-SE" sz="3200" b="1" dirty="0"/>
              <a:t> ~75-80%!</a:t>
            </a:r>
          </a:p>
          <a:p>
            <a:pPr algn="ctr"/>
            <a:r>
              <a:rPr lang="sv-SE" sz="2800" b="1" dirty="0"/>
              <a:t>(</a:t>
            </a:r>
            <a:r>
              <a:rPr lang="sv-SE" sz="2800" b="1" dirty="0" err="1"/>
              <a:t>Department</a:t>
            </a:r>
            <a:r>
              <a:rPr lang="sv-SE" sz="2800" b="1" dirty="0"/>
              <a:t> </a:t>
            </a:r>
            <a:r>
              <a:rPr lang="sv-SE" sz="2800" b="1" dirty="0" err="1"/>
              <a:t>level</a:t>
            </a:r>
            <a:r>
              <a:rPr lang="sv-SE" sz="2800" b="1" dirty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159935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8BD267-69E4-4234-0B83-C6C7806572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1F1AE4B3-2E8F-ABB2-1F4D-3C1D324F6710}"/>
              </a:ext>
            </a:extLst>
          </p:cNvPr>
          <p:cNvGrpSpPr/>
          <p:nvPr/>
        </p:nvGrpSpPr>
        <p:grpSpPr>
          <a:xfrm>
            <a:off x="0" y="0"/>
            <a:ext cx="12192000" cy="685800"/>
            <a:chOff x="0" y="0"/>
            <a:chExt cx="12192000" cy="685800"/>
          </a:xfrm>
        </p:grpSpPr>
        <p:sp>
          <p:nvSpPr>
            <p:cNvPr id="8" name="Title 3">
              <a:extLst>
                <a:ext uri="{FF2B5EF4-FFF2-40B4-BE49-F238E27FC236}">
                  <a16:creationId xmlns:a16="http://schemas.microsoft.com/office/drawing/2014/main" id="{4B48AABA-381F-77B0-1248-DDD9D603017E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2000" cy="685800"/>
            </a:xfrm>
            <a:prstGeom prst="rect">
              <a:avLst/>
            </a:prstGeom>
            <a:solidFill>
              <a:srgbClr val="E69900"/>
            </a:solidFill>
            <a:effectLst/>
          </p:spPr>
          <p:txBody>
            <a:bodyPr anchor="ctr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200" b="1" dirty="0">
                  <a:latin typeface="Arial" pitchFamily="34" charset="0"/>
                  <a:cs typeface="Arial" pitchFamily="34" charset="0"/>
                </a:rPr>
                <a:t>	Division Overview &amp; Comparison – GRUB 2024</a:t>
              </a:r>
              <a:endParaRPr lang="sv-SE" sz="32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9C45CA2C-26DD-60A9-CCC9-18DA17C22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525000" y="88970"/>
              <a:ext cx="2524125" cy="519113"/>
            </a:xfrm>
            <a:prstGeom prst="rect">
              <a:avLst/>
            </a:prstGeom>
          </p:spPr>
        </p:pic>
      </p:grpSp>
      <p:sp>
        <p:nvSpPr>
          <p:cNvPr id="15" name="Title 3">
            <a:extLst>
              <a:ext uri="{FF2B5EF4-FFF2-40B4-BE49-F238E27FC236}">
                <a16:creationId xmlns:a16="http://schemas.microsoft.com/office/drawing/2014/main" id="{68A26EBD-616B-5731-4B38-E57818FC31A9}"/>
              </a:ext>
            </a:extLst>
          </p:cNvPr>
          <p:cNvSpPr txBox="1">
            <a:spLocks/>
          </p:cNvSpPr>
          <p:nvPr/>
        </p:nvSpPr>
        <p:spPr>
          <a:xfrm>
            <a:off x="0" y="6553200"/>
            <a:ext cx="12192000" cy="304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D. Rudolph, Lund University                                                                                                                                              </a:t>
            </a:r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PhD Day, June 2025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5FE61DF-1AF0-FF75-01C3-D017404BCB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019188"/>
              </p:ext>
            </p:extLst>
          </p:nvPr>
        </p:nvGraphicFramePr>
        <p:xfrm>
          <a:off x="106224" y="754892"/>
          <a:ext cx="11952000" cy="512454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376000">
                  <a:extLst>
                    <a:ext uri="{9D8B030D-6E8A-4147-A177-3AD203B41FA5}">
                      <a16:colId xmlns:a16="http://schemas.microsoft.com/office/drawing/2014/main" val="3880776463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3213447989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1177411087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3132683103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293067420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703181004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500242837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2102976983"/>
                    </a:ext>
                  </a:extLst>
                </a:gridCol>
              </a:tblGrid>
              <a:tr h="854091">
                <a:tc>
                  <a:txBody>
                    <a:bodyPr/>
                    <a:lstStyle/>
                    <a:p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MF</a:t>
                      </a:r>
                      <a:endParaRPr lang="en-S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FTF</a:t>
                      </a:r>
                      <a:endParaRPr lang="en-S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FBF</a:t>
                      </a:r>
                      <a:endParaRPr lang="en-S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rgbClr val="EE82D2"/>
                          </a:solidFill>
                        </a:rPr>
                        <a:t>PKF</a:t>
                      </a:r>
                      <a:endParaRPr lang="en-SE" sz="3600" dirty="0">
                        <a:solidFill>
                          <a:srgbClr val="EE82D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AF</a:t>
                      </a:r>
                      <a:endParaRPr lang="en-S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SLF</a:t>
                      </a:r>
                      <a:endParaRPr lang="en-S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Astro</a:t>
                      </a:r>
                      <a:endParaRPr lang="en-SE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832139"/>
                  </a:ext>
                </a:extLst>
              </a:tr>
              <a:tr h="854091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/>
                        <a:t>#PhD</a:t>
                      </a:r>
                      <a:endParaRPr lang="en-S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12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35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20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7030A0"/>
                          </a:solidFill>
                        </a:rPr>
                        <a:t>17</a:t>
                      </a:r>
                      <a:endParaRPr lang="en-SE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27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37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953046"/>
                  </a:ext>
                </a:extLst>
              </a:tr>
              <a:tr h="85409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min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0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0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SE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0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0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0</a:t>
                      </a:r>
                      <a:endParaRPr lang="en-SE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715312"/>
                  </a:ext>
                </a:extLst>
              </a:tr>
              <a:tr h="85409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max h</a:t>
                      </a:r>
                      <a:endParaRPr lang="en-S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288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305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272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7030A0"/>
                          </a:solidFill>
                        </a:rPr>
                        <a:t>206</a:t>
                      </a:r>
                      <a:endParaRPr lang="en-SE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331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179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68</a:t>
                      </a:r>
                      <a:endParaRPr lang="en-SE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309531"/>
                  </a:ext>
                </a:extLst>
              </a:tr>
              <a:tr h="85409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average</a:t>
                      </a:r>
                      <a:endParaRPr lang="en-S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194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145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135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7030A0"/>
                          </a:solidFill>
                        </a:rPr>
                        <a:t>105</a:t>
                      </a:r>
                      <a:endParaRPr lang="en-SE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104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35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28</a:t>
                      </a:r>
                      <a:endParaRPr lang="en-SE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528759"/>
                  </a:ext>
                </a:extLst>
              </a:tr>
              <a:tr h="85409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%</a:t>
                      </a:r>
                      <a:endParaRPr lang="en-S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11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8.2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7.7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7030A0"/>
                          </a:solidFill>
                        </a:rPr>
                        <a:t>6.0</a:t>
                      </a:r>
                      <a:endParaRPr lang="en-SE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5.9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2.0</a:t>
                      </a:r>
                      <a:endParaRPr lang="en-SE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1.6</a:t>
                      </a:r>
                      <a:endParaRPr lang="en-SE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905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74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693" y="896712"/>
            <a:ext cx="11598613" cy="54856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1">
              <a:spcBef>
                <a:spcPts val="1200"/>
              </a:spcBef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Is it a real problem or a “felt problem”? What can we do about it?</a:t>
            </a:r>
          </a:p>
          <a:p>
            <a:pPr lvl="1">
              <a:spcBef>
                <a:spcPts val="1200"/>
              </a:spcBef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Note: typically, the workload becomes less if one does the same (type of) teaching several times (experience).</a:t>
            </a:r>
          </a:p>
          <a:p>
            <a:pPr lvl="1">
              <a:spcBef>
                <a:spcPts val="1200"/>
              </a:spcBef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Own expectations (on performance)?</a:t>
            </a:r>
          </a:p>
          <a:p>
            <a:pPr lvl="1">
              <a:spcBef>
                <a:spcPts val="1200"/>
              </a:spcBef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Own ambitions?</a:t>
            </a:r>
          </a:p>
          <a:p>
            <a:pPr lvl="1">
              <a:spcBef>
                <a:spcPts val="1200"/>
              </a:spcBef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Course (leader) expectations?</a:t>
            </a:r>
          </a:p>
          <a:p>
            <a:pPr lvl="1">
              <a:spcBef>
                <a:spcPts val="1200"/>
              </a:spcBef>
            </a:pP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Note: some things cannot be “delegated” to TAs!</a:t>
            </a:r>
          </a:p>
          <a:p>
            <a:pPr lvl="1">
              <a:spcBef>
                <a:spcPts val="1200"/>
              </a:spcBef>
            </a:pPr>
            <a:endParaRPr lang="en-US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2400" b="1" dirty="0">
                <a:solidFill>
                  <a:srgbClr val="441D61"/>
                </a:solidFill>
                <a:latin typeface="Arial" pitchFamily="34" charset="0"/>
                <a:cs typeface="Arial" pitchFamily="34" charset="0"/>
              </a:rPr>
              <a:t>…  let’s discuss …</a:t>
            </a:r>
          </a:p>
          <a:p>
            <a:pPr lvl="1">
              <a:spcBef>
                <a:spcPts val="1200"/>
              </a:spcBef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7C89B4D-9CE5-75BF-E8EF-0A0D4DDDC8B2}"/>
              </a:ext>
            </a:extLst>
          </p:cNvPr>
          <p:cNvGrpSpPr/>
          <p:nvPr/>
        </p:nvGrpSpPr>
        <p:grpSpPr>
          <a:xfrm>
            <a:off x="0" y="0"/>
            <a:ext cx="12192000" cy="685800"/>
            <a:chOff x="0" y="0"/>
            <a:chExt cx="12192000" cy="685800"/>
          </a:xfrm>
        </p:grpSpPr>
        <p:sp>
          <p:nvSpPr>
            <p:cNvPr id="8" name="Title 3">
              <a:extLst>
                <a:ext uri="{FF2B5EF4-FFF2-40B4-BE49-F238E27FC236}">
                  <a16:creationId xmlns:a16="http://schemas.microsoft.com/office/drawing/2014/main" id="{AFAFEC1A-0BD5-4B3D-459B-DEC737D4AA28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2000" cy="685800"/>
            </a:xfrm>
            <a:prstGeom prst="rect">
              <a:avLst/>
            </a:prstGeom>
            <a:solidFill>
              <a:srgbClr val="E69900"/>
            </a:solidFill>
            <a:effectLst/>
          </p:spPr>
          <p:txBody>
            <a:bodyPr anchor="ctr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200" b="1" dirty="0">
                  <a:latin typeface="Arial" pitchFamily="34" charset="0"/>
                  <a:cs typeface="Arial" pitchFamily="34" charset="0"/>
                </a:rPr>
                <a:t>	Problem: “hours are not enough” / stress</a:t>
              </a:r>
              <a:endParaRPr lang="sv-SE" sz="32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AE08AC0D-56E9-562A-A39F-51316B0A64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525000" y="88970"/>
              <a:ext cx="2524125" cy="519113"/>
            </a:xfrm>
            <a:prstGeom prst="rect">
              <a:avLst/>
            </a:prstGeom>
          </p:spPr>
        </p:pic>
      </p:grpSp>
      <p:sp>
        <p:nvSpPr>
          <p:cNvPr id="15" name="Title 3">
            <a:extLst>
              <a:ext uri="{FF2B5EF4-FFF2-40B4-BE49-F238E27FC236}">
                <a16:creationId xmlns:a16="http://schemas.microsoft.com/office/drawing/2014/main" id="{F6EC18A0-B015-CA1F-543F-BD76AC5C72B2}"/>
              </a:ext>
            </a:extLst>
          </p:cNvPr>
          <p:cNvSpPr txBox="1">
            <a:spLocks/>
          </p:cNvSpPr>
          <p:nvPr/>
        </p:nvSpPr>
        <p:spPr>
          <a:xfrm>
            <a:off x="0" y="6553200"/>
            <a:ext cx="12192000" cy="304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D. Rudolph, Lund University                                                                                                                                              </a:t>
            </a:r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PhD Day, June 2025</a:t>
            </a:r>
          </a:p>
        </p:txBody>
      </p:sp>
    </p:spTree>
    <p:extLst>
      <p:ext uri="{BB962C8B-B14F-4D97-AF65-F5344CB8AC3E}">
        <p14:creationId xmlns:p14="http://schemas.microsoft.com/office/powerpoint/2010/main" val="119441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15725</TotalTime>
  <Words>518</Words>
  <Application>Microsoft Office PowerPoint</Application>
  <PresentationFormat>Widescreen</PresentationFormat>
  <Paragraphs>95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Teaching at the Division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Lund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Dirk Rudolph</dc:creator>
  <cp:lastModifiedBy>Dirk Rudolph</cp:lastModifiedBy>
  <cp:revision>256</cp:revision>
  <dcterms:created xsi:type="dcterms:W3CDTF">2019-12-04T11:52:11Z</dcterms:created>
  <dcterms:modified xsi:type="dcterms:W3CDTF">2025-06-11T18:09:55Z</dcterms:modified>
</cp:coreProperties>
</file>