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256" r:id="rId2"/>
    <p:sldId id="416" r:id="rId3"/>
    <p:sldId id="422" r:id="rId4"/>
    <p:sldId id="421" r:id="rId5"/>
    <p:sldId id="418" r:id="rId6"/>
    <p:sldId id="417" r:id="rId7"/>
    <p:sldId id="424" r:id="rId8"/>
    <p:sldId id="430" r:id="rId9"/>
    <p:sldId id="392" r:id="rId10"/>
    <p:sldId id="431" r:id="rId11"/>
    <p:sldId id="434" r:id="rId12"/>
    <p:sldId id="411" r:id="rId13"/>
    <p:sldId id="436" r:id="rId14"/>
    <p:sldId id="391" r:id="rId15"/>
    <p:sldId id="425" r:id="rId16"/>
    <p:sldId id="402" r:id="rId17"/>
    <p:sldId id="426" r:id="rId18"/>
    <p:sldId id="435" r:id="rId19"/>
    <p:sldId id="432" r:id="rId20"/>
    <p:sldId id="403" r:id="rId21"/>
    <p:sldId id="389" r:id="rId22"/>
    <p:sldId id="43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4553" autoAdjust="0"/>
  </p:normalViewPr>
  <p:slideViewPr>
    <p:cSldViewPr>
      <p:cViewPr varScale="1">
        <p:scale>
          <a:sx n="59" d="100"/>
          <a:sy n="59" d="100"/>
        </p:scale>
        <p:origin x="9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466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06B78-0169-4245-8EC2-37F4E65BC830}" type="datetimeFigureOut">
              <a:rPr lang="hu-HU" smtClean="0"/>
              <a:t>2018. 06. 04.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36F63-D432-4358-A9F2-8CA2692DBD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1559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62049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00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865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03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1979613" cy="6858000"/>
          </a:xfrm>
          <a:prstGeom prst="rect">
            <a:avLst/>
          </a:prstGeom>
          <a:pattFill prst="dkHorz">
            <a:fgClr>
              <a:schemeClr val="accent2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5513" y="2130425"/>
            <a:ext cx="62626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4292600"/>
            <a:ext cx="4929187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CC533B6-DB29-4D3B-B8AE-BC31AC783B4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28" name="Picture 8" descr="logo-ng-shea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04813"/>
            <a:ext cx="3887787" cy="14636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2726F-9494-4111-B9D7-79999C92D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81000"/>
            <a:ext cx="20415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737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8C77A-F1E9-419F-A2CC-E28E350E7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D7C4-BBDA-42E5-A351-026499641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D521-C443-46BD-B393-4AF5CB72D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1F31-4010-488B-BB4A-3047FA044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C219A-8869-4DBB-AC26-890D9019EC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D185A-87FB-40AE-A2B0-6B8B4A6FBE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9E436-2C34-4E29-B543-783DD34813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13E6B-A243-449E-8D96-0BA31DFB8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8B635-9ECA-4FA5-B2C0-7C063E36D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381000"/>
            <a:ext cx="671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www.nordugrid.org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0C511D-C383-4DBD-A0E8-BAA16D6428C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9703" name="Picture 7" descr="logo-ng-sheare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4475" y="304800"/>
            <a:ext cx="1584325" cy="596900"/>
          </a:xfrm>
          <a:prstGeom prst="rect">
            <a:avLst/>
          </a:prstGeom>
          <a:noFill/>
        </p:spPr>
      </p:pic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8991600" y="152400"/>
            <a:ext cx="152400" cy="6019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152400" cy="1066800"/>
          </a:xfrm>
          <a:prstGeom prst="rect">
            <a:avLst/>
          </a:prstGeom>
          <a:solidFill>
            <a:srgbClr val="C8004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6172200"/>
            <a:ext cx="152400" cy="6858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04800" y="0"/>
            <a:ext cx="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04800" y="1066800"/>
            <a:ext cx="0" cy="5791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52400" y="0"/>
            <a:ext cx="152400" cy="15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1066800"/>
            <a:ext cx="152400" cy="5105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rdugrid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438400"/>
            <a:ext cx="6262687" cy="1470025"/>
          </a:xfrm>
        </p:spPr>
        <p:txBody>
          <a:bodyPr/>
          <a:lstStyle/>
          <a:p>
            <a:r>
              <a:rPr lang="hu-HU" dirty="0" smtClean="0"/>
              <a:t>Introduction to </a:t>
            </a:r>
            <a:r>
              <a:rPr lang="sv-SE" dirty="0" smtClean="0"/>
              <a:t>ARC</a:t>
            </a:r>
            <a:r>
              <a:rPr lang="hu-HU" dirty="0" smtClean="0"/>
              <a:t>(6),</a:t>
            </a:r>
            <a:br>
              <a:rPr lang="hu-HU" dirty="0" smtClean="0"/>
            </a:br>
            <a:r>
              <a:rPr lang="hu-HU" dirty="0" smtClean="0"/>
              <a:t>NG2018, Munich</a:t>
            </a:r>
            <a:endParaRPr lang="ru-RU" sz="20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572000"/>
            <a:ext cx="5943600" cy="965200"/>
          </a:xfrm>
        </p:spPr>
        <p:txBody>
          <a:bodyPr/>
          <a:lstStyle/>
          <a:p>
            <a:pPr algn="ctr"/>
            <a:r>
              <a:rPr lang="hu-HU" i="1" dirty="0" smtClean="0"/>
              <a:t>Balázs Kónya, Lund University</a:t>
            </a:r>
          </a:p>
          <a:p>
            <a:pPr algn="ctr"/>
            <a:r>
              <a:rPr lang="hu-HU" i="1" dirty="0" smtClean="0"/>
              <a:t>NorduGrid Technical Coordinator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 6: </a:t>
            </a:r>
            <a:r>
              <a:rPr lang="en-GB" dirty="0" smtClean="0"/>
              <a:t>the motivation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8" y="1219200"/>
            <a:ext cx="8153400" cy="4876800"/>
          </a:xfrm>
        </p:spPr>
        <p:txBody>
          <a:bodyPr/>
          <a:lstStyle/>
          <a:p>
            <a:r>
              <a:rPr lang="en-GB" dirty="0" smtClean="0"/>
              <a:t>Need for change:</a:t>
            </a:r>
          </a:p>
          <a:p>
            <a:pPr lvl="1"/>
            <a:r>
              <a:rPr lang="en-GB" dirty="0" smtClean="0"/>
              <a:t>Internal scalability</a:t>
            </a:r>
          </a:p>
          <a:p>
            <a:pPr lvl="1"/>
            <a:r>
              <a:rPr lang="en-GB" dirty="0" smtClean="0"/>
              <a:t>Configuration</a:t>
            </a:r>
          </a:p>
          <a:p>
            <a:pPr lvl="1"/>
            <a:r>
              <a:rPr lang="en-GB" dirty="0" smtClean="0"/>
              <a:t>Interfaces</a:t>
            </a:r>
          </a:p>
          <a:p>
            <a:pPr lvl="1"/>
            <a:r>
              <a:rPr lang="en-GB" dirty="0" smtClean="0"/>
              <a:t>Discontinued support </a:t>
            </a:r>
          </a:p>
          <a:p>
            <a:r>
              <a:rPr lang="en-GB" dirty="0"/>
              <a:t>Major release allows: </a:t>
            </a:r>
          </a:p>
          <a:p>
            <a:pPr lvl="1"/>
            <a:r>
              <a:rPr lang="en-GB" dirty="0"/>
              <a:t>backward incompatible changes</a:t>
            </a:r>
          </a:p>
          <a:p>
            <a:pPr lvl="1"/>
            <a:r>
              <a:rPr lang="en-GB" dirty="0"/>
              <a:t>clean-up, consolidation, retirement</a:t>
            </a:r>
          </a:p>
          <a:p>
            <a:pPr lvl="1"/>
            <a:r>
              <a:rPr lang="en-GB" dirty="0"/>
              <a:t>substantial re-engineering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24" y="1219200"/>
            <a:ext cx="274087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 </a:t>
            </a:r>
            <a:r>
              <a:rPr lang="hu-HU" dirty="0" smtClean="0"/>
              <a:t>6</a:t>
            </a:r>
            <a:r>
              <a:rPr lang="en-GB" dirty="0" smtClean="0"/>
              <a:t> content</a:t>
            </a:r>
            <a:r>
              <a:rPr lang="hu-HU" dirty="0" smtClean="0"/>
              <a:t>:</a:t>
            </a:r>
            <a:r>
              <a:rPr lang="en-GB" dirty="0" smtClean="0"/>
              <a:t> ARCHERY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8458200" cy="4876800"/>
          </a:xfrm>
        </p:spPr>
        <p:txBody>
          <a:bodyPr/>
          <a:lstStyle/>
          <a:p>
            <a:r>
              <a:rPr lang="en-GB" dirty="0" smtClean="0"/>
              <a:t>ARC </a:t>
            </a:r>
            <a:r>
              <a:rPr lang="en-GB" dirty="0"/>
              <a:t>Hierarchical Endpoint </a:t>
            </a:r>
            <a:r>
              <a:rPr lang="en-GB" dirty="0" smtClean="0"/>
              <a:t>Registry: a new service discovery</a:t>
            </a:r>
            <a:endParaRPr lang="hu-H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1F31-4010-488B-BB4A-3047FA044BE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707"/>
            <a:ext cx="5878642" cy="4160518"/>
          </a:xfrm>
          <a:prstGeom prst="rect">
            <a:avLst/>
          </a:prstGeom>
        </p:spPr>
      </p:pic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2362200" y="3733800"/>
            <a:ext cx="6524270" cy="2057400"/>
          </a:xfrm>
        </p:spPr>
        <p:txBody>
          <a:bodyPr/>
          <a:lstStyle/>
          <a:p>
            <a:pPr algn="r"/>
            <a:r>
              <a:rPr lang="en-GB" sz="2400" dirty="0" smtClean="0"/>
              <a:t>Use DNS infrastructure </a:t>
            </a:r>
          </a:p>
          <a:p>
            <a:pPr algn="r"/>
            <a:r>
              <a:rPr lang="en-GB" sz="2400" dirty="0"/>
              <a:t>O</a:t>
            </a:r>
            <a:r>
              <a:rPr lang="en-GB" sz="2400" dirty="0" smtClean="0"/>
              <a:t>rganize service endpoints in a hierarchical list</a:t>
            </a:r>
          </a:p>
          <a:p>
            <a:pPr algn="r"/>
            <a:r>
              <a:rPr lang="en-GB" sz="2400" dirty="0" smtClean="0"/>
              <a:t>Top-bottom management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21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6 content: ARCHERY </a:t>
            </a:r>
            <a:r>
              <a:rPr lang="en-GB" dirty="0" smtClean="0"/>
              <a:t>overview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250" y="1219200"/>
            <a:ext cx="7183699" cy="4876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81405"/>
            <a:ext cx="4696178" cy="2697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6 content: new </a:t>
            </a:r>
            <a:r>
              <a:rPr lang="en-GB" dirty="0" err="1" smtClean="0"/>
              <a:t>arc.conf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3896982"/>
            <a:ext cx="8633460" cy="4876800"/>
          </a:xfrm>
        </p:spPr>
        <p:txBody>
          <a:bodyPr/>
          <a:lstStyle/>
          <a:p>
            <a:pPr lvl="1"/>
            <a:r>
              <a:rPr lang="en-GB" sz="2000" dirty="0" err="1"/>
              <a:t>a</a:t>
            </a:r>
            <a:r>
              <a:rPr lang="en-GB" sz="2000" dirty="0" err="1" smtClean="0"/>
              <a:t>rc.conf.reference</a:t>
            </a:r>
            <a:r>
              <a:rPr lang="en-GB" sz="2000" dirty="0" smtClean="0"/>
              <a:t>: </a:t>
            </a:r>
            <a:r>
              <a:rPr lang="hu-HU" sz="2000" dirty="0" smtClean="0"/>
              <a:t>3334 </a:t>
            </a:r>
            <a:r>
              <a:rPr lang="hu-HU" sz="2000" dirty="0"/>
              <a:t>lines</a:t>
            </a:r>
          </a:p>
          <a:p>
            <a:pPr lvl="2"/>
            <a:r>
              <a:rPr lang="hu-HU" sz="1600" dirty="0" smtClean="0"/>
              <a:t>Most </a:t>
            </a:r>
            <a:r>
              <a:rPr lang="hu-HU" sz="1600" dirty="0"/>
              <a:t>of the new text is CHANGE description</a:t>
            </a:r>
          </a:p>
          <a:p>
            <a:pPr lvl="1"/>
            <a:r>
              <a:rPr lang="en-GB" sz="2000" dirty="0" smtClean="0"/>
              <a:t>415 configuration objects of which </a:t>
            </a:r>
            <a:r>
              <a:rPr lang="hu-HU" sz="2000" dirty="0" smtClean="0"/>
              <a:t>216 </a:t>
            </a:r>
            <a:r>
              <a:rPr lang="hu-HU" sz="2000" dirty="0"/>
              <a:t>objects were </a:t>
            </a:r>
            <a:r>
              <a:rPr lang="hu-HU" sz="2000" dirty="0" smtClean="0"/>
              <a:t>changed</a:t>
            </a:r>
            <a:endParaRPr lang="hu-HU" sz="2000" dirty="0"/>
          </a:p>
          <a:p>
            <a:pPr lvl="1"/>
            <a:r>
              <a:rPr lang="hu-HU" sz="2000" dirty="0"/>
              <a:t>74 objects tagged as </a:t>
            </a:r>
            <a:r>
              <a:rPr lang="hu-HU" sz="2000" dirty="0" smtClean="0"/>
              <a:t>DELETED</a:t>
            </a:r>
            <a:endParaRPr lang="en-GB" sz="2000" dirty="0" smtClean="0"/>
          </a:p>
          <a:p>
            <a:pPr lvl="1"/>
            <a:r>
              <a:rPr lang="en-GB" sz="2000" dirty="0" smtClean="0"/>
              <a:t>configuration validator for ARC 6</a:t>
            </a:r>
            <a:endParaRPr lang="hu-H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1470" y="1844675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Self-growing configuration since 2002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Several failed redesign attempts (xml, modularize, ini...)</a:t>
            </a:r>
          </a:p>
        </p:txBody>
      </p:sp>
    </p:spTree>
    <p:extLst>
      <p:ext uri="{BB962C8B-B14F-4D97-AF65-F5344CB8AC3E}">
        <p14:creationId xmlns:p14="http://schemas.microsoft.com/office/powerpoint/2010/main" val="20480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6 content: new server-side access methods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Production hardened EMI-ES CE interface</a:t>
            </a:r>
          </a:p>
          <a:p>
            <a:pPr lvl="1"/>
            <a:r>
              <a:rPr lang="en-GB" sz="1800" dirty="0" smtClean="0"/>
              <a:t>A </a:t>
            </a:r>
            <a:r>
              <a:rPr lang="en-GB" sz="1800" dirty="0" smtClean="0"/>
              <a:t>powerful Web Service interface for an </a:t>
            </a:r>
            <a:r>
              <a:rPr lang="en-GB" sz="1800" dirty="0" smtClean="0"/>
              <a:t>ARC-CE, could replace LDAP &amp; </a:t>
            </a:r>
            <a:r>
              <a:rPr lang="en-GB" sz="1800" dirty="0" err="1" smtClean="0"/>
              <a:t>gridftp</a:t>
            </a:r>
            <a:r>
              <a:rPr lang="en-GB" sz="1800" dirty="0" smtClean="0"/>
              <a:t>-job </a:t>
            </a:r>
            <a:endParaRPr lang="en-GB" sz="1800" dirty="0" smtClean="0"/>
          </a:p>
          <a:p>
            <a:pPr lvl="1"/>
            <a:r>
              <a:rPr lang="en-GB" sz="1800" dirty="0" smtClean="0"/>
              <a:t>A kind of standard</a:t>
            </a:r>
          </a:p>
          <a:p>
            <a:pPr marL="914400" lvl="2" indent="0">
              <a:buNone/>
            </a:pPr>
            <a:r>
              <a:rPr lang="hu-HU" sz="1400" dirty="0">
                <a:solidFill>
                  <a:srgbClr val="FF0000"/>
                </a:solidFill>
              </a:rPr>
              <a:t>http://svn.nordugrid.org/repos/nordugrid/doc/trunk/tech_doc/emi-es/EMI-ES-Specification_v1.16.pdf</a:t>
            </a:r>
            <a:endParaRPr lang="en-GB" sz="1400" dirty="0">
              <a:solidFill>
                <a:srgbClr val="FF0000"/>
              </a:solidFill>
            </a:endParaRPr>
          </a:p>
          <a:p>
            <a:pPr lvl="1"/>
            <a:r>
              <a:rPr lang="en-GB" sz="1800" dirty="0" smtClean="0"/>
              <a:t>Job </a:t>
            </a:r>
            <a:r>
              <a:rPr lang="en-GB" sz="1800" dirty="0" smtClean="0"/>
              <a:t>management, state model, data staging, job &amp; cluster information, delegation, job description, bulk job operations</a:t>
            </a:r>
          </a:p>
          <a:p>
            <a:pPr lvl="1"/>
            <a:r>
              <a:rPr lang="en-GB" sz="1800" dirty="0" smtClean="0"/>
              <a:t>Could replace LDAP and </a:t>
            </a:r>
            <a:r>
              <a:rPr lang="en-GB" sz="1800" dirty="0" err="1" smtClean="0"/>
              <a:t>gridftp</a:t>
            </a:r>
            <a:r>
              <a:rPr lang="en-GB" sz="1800" dirty="0" smtClean="0"/>
              <a:t>-job </a:t>
            </a:r>
            <a:r>
              <a:rPr lang="en-GB" sz="1800" dirty="0" smtClean="0"/>
              <a:t>services</a:t>
            </a:r>
          </a:p>
          <a:p>
            <a:r>
              <a:rPr lang="en-GB" sz="2200" dirty="0" smtClean="0"/>
              <a:t>Technology preview of a new REST CE interface</a:t>
            </a:r>
          </a:p>
          <a:p>
            <a:r>
              <a:rPr lang="en-GB" sz="2200" dirty="0" smtClean="0"/>
              <a:t>“local” job submission mode/interface</a:t>
            </a:r>
            <a:endParaRPr lang="en-GB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www.nordugrid.org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79071"/>
            <a:ext cx="1535545" cy="10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 </a:t>
            </a:r>
            <a:r>
              <a:rPr lang="hu-HU" dirty="0" smtClean="0"/>
              <a:t>6</a:t>
            </a:r>
            <a:r>
              <a:rPr lang="en-GB" dirty="0" smtClean="0"/>
              <a:t> content</a:t>
            </a:r>
            <a:r>
              <a:rPr lang="hu-HU" dirty="0" smtClean="0"/>
              <a:t>:</a:t>
            </a:r>
            <a:r>
              <a:rPr lang="en-GB" dirty="0" smtClean="0"/>
              <a:t> new internals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8458200" cy="4876800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Event-driven job processing</a:t>
            </a:r>
          </a:p>
          <a:p>
            <a:endParaRPr lang="en-GB" dirty="0" smtClean="0"/>
          </a:p>
          <a:p>
            <a:r>
              <a:rPr lang="en-GB" dirty="0" smtClean="0"/>
              <a:t>new </a:t>
            </a:r>
            <a:r>
              <a:rPr lang="en-GB" dirty="0"/>
              <a:t>framework for RTE </a:t>
            </a:r>
            <a:r>
              <a:rPr lang="en-GB" dirty="0" smtClean="0"/>
              <a:t>management</a:t>
            </a:r>
          </a:p>
          <a:p>
            <a:endParaRPr lang="en-GB" dirty="0"/>
          </a:p>
          <a:p>
            <a:r>
              <a:rPr lang="en-GB" dirty="0" smtClean="0"/>
              <a:t>new </a:t>
            </a:r>
            <a:r>
              <a:rPr lang="en-GB" dirty="0"/>
              <a:t>Python-LRMS </a:t>
            </a:r>
            <a:r>
              <a:rPr lang="en-GB" dirty="0" err="1" smtClean="0"/>
              <a:t>backends</a:t>
            </a:r>
            <a:endParaRPr lang="en-GB" dirty="0" smtClean="0"/>
          </a:p>
          <a:p>
            <a:endParaRPr lang="en-GB" dirty="0"/>
          </a:p>
          <a:p>
            <a:r>
              <a:rPr lang="en-GB" i="1" dirty="0" smtClean="0"/>
              <a:t>Unfortunately no new security layer (yet)</a:t>
            </a:r>
            <a:endParaRPr lang="en-GB" i="1" dirty="0"/>
          </a:p>
          <a:p>
            <a:endParaRPr lang="hu-H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1F31-4010-488B-BB4A-3047FA044BE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58" y="1086304"/>
            <a:ext cx="2749942" cy="15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6 content: few </a:t>
            </a:r>
            <a:r>
              <a:rPr lang="en-GB" dirty="0" smtClean="0"/>
              <a:t>lines about</a:t>
            </a:r>
            <a:r>
              <a:rPr lang="hu-HU" dirty="0" smtClean="0"/>
              <a:t> the client side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8" y="1107861"/>
            <a:ext cx="8153400" cy="4876800"/>
          </a:xfrm>
        </p:spPr>
        <p:txBody>
          <a:bodyPr/>
          <a:lstStyle/>
          <a:p>
            <a:r>
              <a:rPr lang="en-GB" sz="2400" u="sng" dirty="0" smtClean="0"/>
              <a:t>set of commands</a:t>
            </a:r>
            <a:r>
              <a:rPr lang="en-GB" sz="2400" dirty="0" smtClean="0"/>
              <a:t> to interact with ARC services from the command line</a:t>
            </a:r>
          </a:p>
          <a:p>
            <a:pPr lvl="1"/>
            <a:r>
              <a:rPr lang="en-GB" sz="2000" dirty="0" err="1"/>
              <a:t>a</a:t>
            </a:r>
            <a:r>
              <a:rPr lang="en-GB" sz="2000" dirty="0" err="1" smtClean="0"/>
              <a:t>rcsub</a:t>
            </a:r>
            <a:r>
              <a:rPr lang="en-GB" sz="2000" dirty="0" smtClean="0"/>
              <a:t>, </a:t>
            </a:r>
            <a:r>
              <a:rPr lang="en-GB" sz="2000" dirty="0" err="1" smtClean="0"/>
              <a:t>arcget</a:t>
            </a:r>
            <a:r>
              <a:rPr lang="en-GB" sz="2000" dirty="0"/>
              <a:t>, </a:t>
            </a:r>
            <a:r>
              <a:rPr lang="en-GB" sz="2000" dirty="0" err="1"/>
              <a:t>arccp</a:t>
            </a:r>
            <a:r>
              <a:rPr lang="en-GB" sz="2000" dirty="0" smtClean="0"/>
              <a:t>, </a:t>
            </a:r>
            <a:r>
              <a:rPr lang="en-GB" sz="2000" dirty="0" err="1" smtClean="0"/>
              <a:t>arcproxy</a:t>
            </a:r>
            <a:r>
              <a:rPr lang="en-GB" sz="2000" dirty="0" smtClean="0"/>
              <a:t>, ...</a:t>
            </a:r>
            <a:endParaRPr lang="en-GB" sz="2000" dirty="0"/>
          </a:p>
          <a:p>
            <a:r>
              <a:rPr lang="en-GB" sz="2400" u="sng" dirty="0" smtClean="0"/>
              <a:t>ARC SDK library</a:t>
            </a:r>
            <a:r>
              <a:rPr lang="en-GB" sz="2400" dirty="0" smtClean="0"/>
              <a:t> for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party developers</a:t>
            </a:r>
          </a:p>
          <a:p>
            <a:pPr lvl="1"/>
            <a:r>
              <a:rPr lang="en-GB" sz="2000" dirty="0" smtClean="0"/>
              <a:t>to write higher-level frameworks, utilities </a:t>
            </a:r>
            <a:r>
              <a:rPr lang="en-GB" sz="2000" dirty="0" smtClean="0"/>
              <a:t>or </a:t>
            </a:r>
            <a:r>
              <a:rPr lang="en-GB" sz="2000" dirty="0" smtClean="0"/>
              <a:t>integrate ARC services into applications</a:t>
            </a:r>
          </a:p>
          <a:p>
            <a:pPr lvl="1"/>
            <a:r>
              <a:rPr lang="it-IT" sz="2000" dirty="0"/>
              <a:t>s</a:t>
            </a:r>
            <a:r>
              <a:rPr lang="it-IT" sz="2000" dirty="0" smtClean="0"/>
              <a:t>et of c++ libraries: common</a:t>
            </a:r>
            <a:r>
              <a:rPr lang="it-IT" sz="2000" dirty="0"/>
              <a:t>, compute, credential, data, datastaging</a:t>
            </a:r>
          </a:p>
          <a:p>
            <a:pPr lvl="1"/>
            <a:r>
              <a:rPr lang="en-GB" sz="2000" dirty="0" smtClean="0"/>
              <a:t>also available in Python via Swig bindings</a:t>
            </a:r>
          </a:p>
          <a:p>
            <a:pPr lvl="1"/>
            <a:r>
              <a:rPr lang="en-GB" sz="2000" dirty="0" smtClean="0"/>
              <a:t>The arc* CLI and the </a:t>
            </a:r>
            <a:r>
              <a:rPr lang="en-GB" sz="2000" dirty="0" err="1" smtClean="0"/>
              <a:t>aCT</a:t>
            </a:r>
            <a:r>
              <a:rPr lang="en-GB" sz="2000" dirty="0" smtClean="0"/>
              <a:t> implemented on top of the SDK </a:t>
            </a:r>
          </a:p>
          <a:p>
            <a:r>
              <a:rPr lang="en-GB" sz="2400" dirty="0" smtClean="0"/>
              <a:t>ARC 6 Status: </a:t>
            </a:r>
          </a:p>
          <a:p>
            <a:pPr lvl="1"/>
            <a:r>
              <a:rPr lang="en-GB" sz="2000" dirty="0" smtClean="0"/>
              <a:t>Very limited development</a:t>
            </a:r>
          </a:p>
          <a:p>
            <a:pPr lvl="1"/>
            <a:r>
              <a:rPr lang="en-GB" sz="2000" dirty="0" smtClean="0"/>
              <a:t>Mostly code </a:t>
            </a:r>
            <a:r>
              <a:rPr lang="en-GB" sz="2000" dirty="0" err="1" smtClean="0"/>
              <a:t>cleanup</a:t>
            </a: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5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ARC6: major cleanup</a:t>
            </a:r>
            <a:endParaRPr lang="hu-H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71" y="1279521"/>
            <a:ext cx="4981457" cy="240106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1F31-4010-488B-BB4A-3047FA044BE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4858" y="4116461"/>
            <a:ext cx="8793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To be OBSOLETED with ARC 6: 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EMIR</a:t>
            </a:r>
            <a:r>
              <a:rPr lang="en-GB" dirty="0"/>
              <a:t>, EGIS, CREAM, UNICORE, </a:t>
            </a:r>
            <a:r>
              <a:rPr lang="en-GB" dirty="0" smtClean="0"/>
              <a:t>JAVA-SDK, Solaris &amp; Windows ports,  </a:t>
            </a:r>
            <a:r>
              <a:rPr lang="en-GB" dirty="0"/>
              <a:t>…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6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 </a:t>
            </a:r>
            <a:r>
              <a:rPr lang="hu-HU" dirty="0" smtClean="0"/>
              <a:t>6</a:t>
            </a:r>
            <a:r>
              <a:rPr lang="en-GB" dirty="0"/>
              <a:t>:</a:t>
            </a:r>
            <a:r>
              <a:rPr lang="en-GB" dirty="0" smtClean="0"/>
              <a:t> </a:t>
            </a:r>
            <a:r>
              <a:rPr lang="en-GB" dirty="0"/>
              <a:t>T</a:t>
            </a:r>
            <a:r>
              <a:rPr lang="en-GB" dirty="0" smtClean="0"/>
              <a:t>he new release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86" y="1097869"/>
            <a:ext cx="8458200" cy="4876800"/>
          </a:xfrm>
        </p:spPr>
        <p:txBody>
          <a:bodyPr/>
          <a:lstStyle/>
          <a:p>
            <a:r>
              <a:rPr lang="en-GB" sz="2400" dirty="0" smtClean="0"/>
              <a:t>New source code management system: GIT</a:t>
            </a:r>
          </a:p>
          <a:p>
            <a:r>
              <a:rPr lang="en-GB" sz="2400" dirty="0" smtClean="0"/>
              <a:t>New package structure  </a:t>
            </a:r>
          </a:p>
          <a:p>
            <a:r>
              <a:rPr lang="en-GB" sz="2400" dirty="0"/>
              <a:t>N</a:t>
            </a:r>
            <a:r>
              <a:rPr lang="en-GB" sz="2400" dirty="0" smtClean="0"/>
              <a:t>ew versioning scheme</a:t>
            </a:r>
          </a:p>
          <a:p>
            <a:pPr lvl="1"/>
            <a:r>
              <a:rPr lang="en-US" dirty="0" smtClean="0"/>
              <a:t>From now the </a:t>
            </a:r>
            <a:r>
              <a:rPr lang="en-US" dirty="0"/>
              <a:t>release number will be identical with the </a:t>
            </a:r>
            <a:r>
              <a:rPr lang="en-US" dirty="0" err="1"/>
              <a:t>git</a:t>
            </a:r>
            <a:r>
              <a:rPr lang="en-US" dirty="0"/>
              <a:t> tag (like 6.0.0) of the core </a:t>
            </a:r>
            <a:r>
              <a:rPr lang="en-US" dirty="0" smtClean="0"/>
              <a:t>ARC</a:t>
            </a:r>
            <a:endParaRPr lang="en-GB" dirty="0" smtClean="0"/>
          </a:p>
          <a:p>
            <a:r>
              <a:rPr lang="en-US" sz="2400" dirty="0" smtClean="0"/>
              <a:t>ARC 6 will </a:t>
            </a:r>
            <a:r>
              <a:rPr lang="en-US" sz="2400" dirty="0"/>
              <a:t>consist of: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core </a:t>
            </a:r>
            <a:r>
              <a:rPr lang="en-US" dirty="0"/>
              <a:t>(server side)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client &amp; </a:t>
            </a:r>
            <a:r>
              <a:rPr lang="en-US" dirty="0" err="1"/>
              <a:t>sdk</a:t>
            </a:r>
            <a:endParaRPr lang="en-US" dirty="0"/>
          </a:p>
          <a:p>
            <a:pPr lvl="1"/>
            <a:r>
              <a:rPr lang="en-US" dirty="0" err="1" smtClean="0"/>
              <a:t>metapackages</a:t>
            </a:r>
            <a:endParaRPr lang="en-US" dirty="0"/>
          </a:p>
          <a:p>
            <a:pPr lvl="1"/>
            <a:r>
              <a:rPr lang="en-US" dirty="0" smtClean="0"/>
              <a:t>release note</a:t>
            </a:r>
          </a:p>
          <a:p>
            <a:pPr lvl="1"/>
            <a:r>
              <a:rPr lang="en-US" dirty="0" smtClean="0"/>
              <a:t>…everything else will be distributed as a separate product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1F31-4010-488B-BB4A-3047FA044BE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23" y="1295400"/>
            <a:ext cx="1396049" cy="10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 6 release timeline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smtClean="0"/>
              <a:t>ARC 6 preparation started in </a:t>
            </a:r>
            <a:r>
              <a:rPr lang="hu-HU" sz="1800" dirty="0" smtClean="0"/>
              <a:t>2016 </a:t>
            </a:r>
            <a:endParaRPr lang="en-GB" sz="1800" dirty="0" smtClean="0"/>
          </a:p>
          <a:p>
            <a:r>
              <a:rPr lang="en-GB" sz="1800" dirty="0" smtClean="0"/>
              <a:t>Then, we created a </a:t>
            </a:r>
            <a:r>
              <a:rPr lang="hu-HU" sz="1800" dirty="0" smtClean="0"/>
              <a:t>dedicated </a:t>
            </a:r>
            <a:r>
              <a:rPr lang="hu-HU" sz="1800" dirty="0" smtClean="0"/>
              <a:t>working area in wiki:</a:t>
            </a:r>
          </a:p>
          <a:p>
            <a:pPr lvl="1"/>
            <a:r>
              <a:rPr lang="hu-HU" sz="1400" dirty="0"/>
              <a:t>http://wiki.nordugrid.org/wiki/Preparation_major_release_2017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1800" dirty="0" smtClean="0"/>
          </a:p>
          <a:p>
            <a:r>
              <a:rPr lang="en-GB" sz="1800" dirty="0" smtClean="0"/>
              <a:t>As of NG2018, there is an ARC 6 code that builds </a:t>
            </a:r>
            <a:r>
              <a:rPr lang="en-GB" sz="1800" dirty="0" smtClean="0">
                <a:sym typeface="Wingdings" panose="05000000000000000000" pitchFamily="2" charset="2"/>
              </a:rPr>
              <a:t> and contains 89% of planned functionality</a:t>
            </a:r>
          </a:p>
          <a:p>
            <a:r>
              <a:rPr lang="en-GB" sz="1800" dirty="0" smtClean="0">
                <a:sym typeface="Wingdings" panose="05000000000000000000" pitchFamily="2" charset="2"/>
              </a:rPr>
              <a:t>Test campaign during the Autumn with series of alpha/pre-6/</a:t>
            </a:r>
            <a:r>
              <a:rPr lang="en-GB" sz="1800" dirty="0" err="1" smtClean="0">
                <a:sym typeface="Wingdings" panose="05000000000000000000" pitchFamily="2" charset="2"/>
              </a:rPr>
              <a:t>rc</a:t>
            </a:r>
            <a:r>
              <a:rPr lang="en-GB" sz="1800" dirty="0" smtClean="0">
                <a:sym typeface="Wingdings" panose="05000000000000000000" pitchFamily="2" charset="2"/>
              </a:rPr>
              <a:t>-x releases</a:t>
            </a:r>
          </a:p>
          <a:p>
            <a:r>
              <a:rPr lang="en-GB" sz="1800" dirty="0" smtClean="0">
                <a:sym typeface="Wingdings" panose="05000000000000000000" pitchFamily="2" charset="2"/>
              </a:rPr>
              <a:t>Target ARC 6 release date: not yet decided</a:t>
            </a:r>
            <a:endParaRPr lang="hu-HU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" y="2286000"/>
            <a:ext cx="7134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848" y="1690562"/>
            <a:ext cx="4572638" cy="3429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What is ARC?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09505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99" y="2508451"/>
            <a:ext cx="4891575" cy="366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581">
            <a:off x="1331766" y="1992747"/>
            <a:ext cx="4965711" cy="372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5199" y="1674372"/>
            <a:ext cx="5502556" cy="4648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808" y="1674371"/>
            <a:ext cx="5350355" cy="4012767"/>
          </a:xfrm>
          <a:prstGeom prst="rect">
            <a:avLst/>
          </a:prstGeom>
        </p:spPr>
      </p:pic>
      <p:pic>
        <p:nvPicPr>
          <p:cNvPr id="7" name="Content Placeholder 7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67" y="1639022"/>
            <a:ext cx="5597236" cy="4142308"/>
          </a:xfrm>
        </p:spPr>
      </p:pic>
    </p:spTree>
    <p:extLst>
      <p:ext uri="{BB962C8B-B14F-4D97-AF65-F5344CB8AC3E}">
        <p14:creationId xmlns:p14="http://schemas.microsoft.com/office/powerpoint/2010/main" val="40511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Follow up from </a:t>
            </a:r>
            <a:r>
              <a:rPr lang="hu-HU" sz="3200" dirty="0" smtClean="0"/>
              <a:t>Tromsø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810" y="1219199"/>
            <a:ext cx="7920990" cy="4876800"/>
          </a:xfrm>
        </p:spPr>
        <p:txBody>
          <a:bodyPr/>
          <a:lstStyle/>
          <a:p>
            <a:r>
              <a:rPr lang="hu-HU" sz="2400" dirty="0" smtClean="0"/>
              <a:t>Conclusions from NG2017:</a:t>
            </a:r>
          </a:p>
          <a:p>
            <a:pPr lvl="1"/>
            <a:r>
              <a:rPr lang="en-US" sz="2000" dirty="0"/>
              <a:t>Overloaded and occupied by the </a:t>
            </a:r>
            <a:r>
              <a:rPr lang="en-US" sz="2000" dirty="0" smtClean="0"/>
              <a:t>“business as usual” </a:t>
            </a:r>
            <a:r>
              <a:rPr lang="en-US" sz="2000" dirty="0"/>
              <a:t>fixes &amp; </a:t>
            </a:r>
            <a:r>
              <a:rPr lang="en-US" sz="2000" dirty="0" smtClean="0"/>
              <a:t>small improvements</a:t>
            </a:r>
            <a:endParaRPr lang="en-US" sz="2000" dirty="0"/>
          </a:p>
          <a:p>
            <a:pPr lvl="1"/>
            <a:r>
              <a:rPr lang="en-US" sz="2000" dirty="0" smtClean="0"/>
              <a:t>At the same time busy with major developments</a:t>
            </a:r>
            <a:endParaRPr lang="en-US" sz="2000" dirty="0"/>
          </a:p>
          <a:p>
            <a:pPr lvl="1"/>
            <a:r>
              <a:rPr lang="en-US" sz="2000" dirty="0"/>
              <a:t>..thus ARC6 (the next major) is in the </a:t>
            </a:r>
            <a:r>
              <a:rPr lang="en-US" sz="2000" dirty="0" smtClean="0"/>
              <a:t>pipeline</a:t>
            </a:r>
            <a:endParaRPr lang="en-US" sz="2000" dirty="0"/>
          </a:p>
          <a:p>
            <a:pPr lvl="1"/>
            <a:r>
              <a:rPr lang="en-US" sz="2000" dirty="0"/>
              <a:t>…unfortunately, we can’t talk about a „BIG NEW THING” (yet</a:t>
            </a:r>
            <a:r>
              <a:rPr lang="en-US" sz="2000" dirty="0" smtClean="0"/>
              <a:t>)</a:t>
            </a:r>
            <a:endParaRPr lang="hu-HU" sz="2000" dirty="0" smtClean="0"/>
          </a:p>
          <a:p>
            <a:pPr lvl="1"/>
            <a:r>
              <a:rPr lang="en-GB" sz="2000" dirty="0" smtClean="0"/>
              <a:t>ARC has a </a:t>
            </a:r>
            <a:r>
              <a:rPr lang="en-GB" sz="2000" dirty="0"/>
              <a:t>w</a:t>
            </a:r>
            <a:r>
              <a:rPr lang="hu-HU" sz="2000" dirty="0" smtClean="0"/>
              <a:t>ell-understood use-case</a:t>
            </a:r>
            <a:r>
              <a:rPr lang="en-GB" sz="2000" dirty="0" smtClean="0"/>
              <a:t> (LHC </a:t>
            </a:r>
            <a:r>
              <a:rPr lang="en-GB" sz="2000" dirty="0" err="1" smtClean="0"/>
              <a:t>lockin</a:t>
            </a:r>
            <a:r>
              <a:rPr lang="en-GB" sz="2000" dirty="0" smtClean="0"/>
              <a:t>)</a:t>
            </a:r>
            <a:endParaRPr lang="hu-HU" sz="2000" dirty="0" smtClean="0"/>
          </a:p>
          <a:p>
            <a:pPr lvl="1"/>
            <a:r>
              <a:rPr lang="hu-HU" sz="2000" dirty="0" smtClean="0"/>
              <a:t>Importance of DATA </a:t>
            </a:r>
          </a:p>
          <a:p>
            <a:pPr lvl="1"/>
            <a:r>
              <a:rPr lang="hu-HU" sz="2000" dirty="0" smtClean="0"/>
              <a:t>A middle layer over batch systems</a:t>
            </a:r>
          </a:p>
          <a:p>
            <a:pPr lvl="1"/>
            <a:r>
              <a:rPr lang="en-GB" sz="2000" dirty="0" smtClean="0"/>
              <a:t>With </a:t>
            </a:r>
            <a:r>
              <a:rPr lang="en-GB" sz="2000" dirty="0"/>
              <a:t>h</a:t>
            </a:r>
            <a:r>
              <a:rPr lang="hu-HU" sz="2000" dirty="0" smtClean="0"/>
              <a:t>eavy </a:t>
            </a:r>
            <a:r>
              <a:rPr lang="hu-HU" sz="2000" dirty="0" smtClean="0"/>
              <a:t>security</a:t>
            </a:r>
          </a:p>
          <a:p>
            <a:pPr lvl="1"/>
            <a:r>
              <a:rPr lang="hu-HU" sz="2000" dirty="0" smtClean="0"/>
              <a:t>Overhead </a:t>
            </a:r>
            <a:r>
              <a:rPr lang="hu-HU" sz="2000" dirty="0" smtClean="0"/>
              <a:t>due to standard-compliance</a:t>
            </a:r>
          </a:p>
          <a:p>
            <a:pPr lvl="1"/>
            <a:r>
              <a:rPr lang="hu-HU" sz="2000" dirty="0" smtClean="0"/>
              <a:t>Open </a:t>
            </a:r>
            <a:r>
              <a:rPr lang="hu-HU" sz="2000" dirty="0" smtClean="0"/>
              <a:t>so</a:t>
            </a:r>
            <a:r>
              <a:rPr lang="en-GB" sz="2000" dirty="0" err="1" smtClean="0"/>
              <a:t>urce</a:t>
            </a:r>
            <a:r>
              <a:rPr lang="en-GB" sz="2000" dirty="0" smtClean="0"/>
              <a:t> community with no “big project” behind</a:t>
            </a:r>
            <a:endParaRPr lang="hu-HU" sz="2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44" y="2832966"/>
            <a:ext cx="3687239" cy="3152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Post </a:t>
            </a:r>
            <a:r>
              <a:rPr lang="hu-HU" dirty="0" smtClean="0"/>
              <a:t>ARC6</a:t>
            </a:r>
            <a:r>
              <a:rPr lang="en-GB" dirty="0" smtClean="0"/>
              <a:t>: </a:t>
            </a:r>
            <a:r>
              <a:rPr lang="en-GB" dirty="0" err="1" smtClean="0"/>
              <a:t>howto</a:t>
            </a:r>
            <a:r>
              <a:rPr lang="en-GB" dirty="0" smtClean="0"/>
              <a:t> modernize the dinosaur?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45" y="1103312"/>
            <a:ext cx="3955256" cy="4876800"/>
          </a:xfrm>
        </p:spPr>
        <p:txBody>
          <a:bodyPr/>
          <a:lstStyle/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a) develop </a:t>
            </a:r>
            <a:r>
              <a:rPr lang="en-GB" sz="2000" dirty="0" smtClean="0"/>
              <a:t>a vision of something great.. 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1" y="2590800"/>
            <a:ext cx="4299724" cy="277401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386388" y="1235869"/>
            <a:ext cx="36031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99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GB" sz="2000" kern="0" dirty="0" smtClean="0"/>
          </a:p>
          <a:p>
            <a:pPr marL="0" indent="0" algn="r">
              <a:buNone/>
            </a:pPr>
            <a:r>
              <a:rPr lang="en-GB" sz="2000" kern="0" dirty="0" smtClean="0"/>
              <a:t>b) understand that ARC has always been a middleware..</a:t>
            </a:r>
          </a:p>
          <a:p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31312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ARC provides solid service and </a:t>
            </a:r>
            <a:r>
              <a:rPr lang="en-GB" dirty="0" smtClean="0"/>
              <a:t>building </a:t>
            </a:r>
            <a:r>
              <a:rPr lang="en-GB" dirty="0"/>
              <a:t>blocks </a:t>
            </a:r>
            <a:r>
              <a:rPr lang="en-GB" dirty="0" smtClean="0"/>
              <a:t>for WLCG computing </a:t>
            </a:r>
          </a:p>
          <a:p>
            <a:pPr marL="457200" lv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GB" dirty="0" smtClean="0"/>
          </a:p>
          <a:p>
            <a:pPr marL="457200" lv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smtClean="0"/>
              <a:t>ARC 6, our next major new release is around the corner with focus on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smtClean="0"/>
              <a:t>Scalability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smtClean="0"/>
              <a:t>Simplification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smtClean="0"/>
              <a:t>Stability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i="1" dirty="0" smtClean="0"/>
              <a:t>Backward incompatibility</a:t>
            </a:r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GB" dirty="0" smtClean="0"/>
          </a:p>
          <a:p>
            <a:pPr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 smtClean="0"/>
              <a:t>At the same time post ARC6 development ideas are appearing</a:t>
            </a:r>
          </a:p>
          <a:p>
            <a:pPr marL="571500" lvl="1" indent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 history dates back 5 years BC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0" y="2805753"/>
            <a:ext cx="8088089" cy="1690048"/>
          </a:xfrm>
        </p:spPr>
      </p:pic>
    </p:spTree>
    <p:extLst>
      <p:ext uri="{BB962C8B-B14F-4D97-AF65-F5344CB8AC3E}">
        <p14:creationId xmlns:p14="http://schemas.microsoft.com/office/powerpoint/2010/main" val="167472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Original vision: utility computing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3276600" cy="4876800"/>
          </a:xfrm>
        </p:spPr>
        <p:txBody>
          <a:bodyPr/>
          <a:lstStyle/>
          <a:p>
            <a:r>
              <a:rPr lang="sv-SE" sz="2400" dirty="0" smtClean="0"/>
              <a:t>Develop a technology for utitilty computing</a:t>
            </a:r>
          </a:p>
          <a:p>
            <a:r>
              <a:rPr lang="hu-HU" sz="2400" dirty="0" smtClean="0"/>
              <a:t>Large-scale distributed </a:t>
            </a:r>
            <a:r>
              <a:rPr lang="hu-HU" sz="2400" dirty="0" smtClean="0"/>
              <a:t>system</a:t>
            </a:r>
            <a:r>
              <a:rPr lang="en-GB" sz="2400" dirty="0" smtClean="0"/>
              <a:t>s</a:t>
            </a:r>
            <a:endParaRPr lang="hu-HU" sz="2400" dirty="0" smtClean="0"/>
          </a:p>
          <a:p>
            <a:r>
              <a:rPr lang="hu-HU" sz="2400" dirty="0" smtClean="0"/>
              <a:t>General purpose, </a:t>
            </a:r>
            <a:r>
              <a:rPr lang="en-GB" sz="2400" dirty="0" smtClean="0"/>
              <a:t>applicable for all areas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43000"/>
            <a:ext cx="4162425" cy="484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0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First prototype</a:t>
            </a:r>
            <a:r>
              <a:rPr lang="hu-HU" dirty="0" smtClean="0"/>
              <a:t> around 2002</a:t>
            </a:r>
            <a:r>
              <a:rPr lang="sv-SE" dirty="0" smtClean="0"/>
              <a:t>: </a:t>
            </a:r>
            <a:br>
              <a:rPr lang="sv-SE" dirty="0" smtClean="0"/>
            </a:br>
            <a:r>
              <a:rPr lang="sv-SE" dirty="0" smtClean="0"/>
              <a:t>reused what was available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3" descr="nordugri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973220"/>
            <a:ext cx="4964729" cy="35834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62600" y="1560468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P</a:t>
            </a:r>
            <a:r>
              <a:rPr lang="sv-SE" sz="1200" dirty="0" smtClean="0"/>
              <a:t>resented at 3rd NorduGrid project meeting, </a:t>
            </a:r>
            <a:r>
              <a:rPr lang="en-US" sz="1200" dirty="0" smtClean="0"/>
              <a:t>23-24 </a:t>
            </a:r>
            <a:r>
              <a:rPr lang="en-US" sz="1200" dirty="0"/>
              <a:t>May 2002, Helsinki</a:t>
            </a:r>
            <a:r>
              <a:rPr lang="sv-SE" sz="1200" dirty="0" smtClean="0"/>
              <a:t> 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381000" y="1242623"/>
            <a:ext cx="4038600" cy="113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6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Implementation strategy</a:t>
            </a:r>
            <a:r>
              <a:rPr lang="en-GB" dirty="0"/>
              <a:t>: start </a:t>
            </a:r>
            <a:r>
              <a:rPr lang="en-GB" dirty="0" smtClean="0"/>
              <a:t>with something </a:t>
            </a:r>
            <a:r>
              <a:rPr lang="en-GB" u="sng" dirty="0"/>
              <a:t>simple</a:t>
            </a:r>
            <a:r>
              <a:rPr lang="en-GB" dirty="0"/>
              <a:t> that </a:t>
            </a:r>
            <a:r>
              <a:rPr lang="en-GB" i="1" u="sng" dirty="0">
                <a:solidFill>
                  <a:srgbClr val="990000"/>
                </a:solidFill>
              </a:rPr>
              <a:t>works for users</a:t>
            </a:r>
            <a:r>
              <a:rPr lang="en-GB" dirty="0"/>
              <a:t> and add functionality gradually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410200"/>
            <a:ext cx="780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After two years of development and testing, </a:t>
            </a:r>
            <a:r>
              <a:rPr lang="en-US" sz="1400" i="1" dirty="0" smtClean="0"/>
              <a:t>the </a:t>
            </a:r>
            <a:r>
              <a:rPr lang="en-US" sz="1400" i="1" dirty="0" err="1">
                <a:hlinkClick r:id="rId3"/>
              </a:rPr>
              <a:t>NorduGrid</a:t>
            </a:r>
            <a:r>
              <a:rPr lang="en-US" sz="1400" i="1" dirty="0">
                <a:hlinkClick r:id="rId3"/>
              </a:rPr>
              <a:t> collaboration</a:t>
            </a:r>
            <a:r>
              <a:rPr lang="en-US" sz="1400" i="1" dirty="0"/>
              <a:t> is pleased to announce </a:t>
            </a:r>
            <a:endParaRPr lang="hu-HU" sz="1400" i="1" dirty="0" smtClean="0"/>
          </a:p>
          <a:p>
            <a:r>
              <a:rPr lang="en-US" sz="1400" i="1" dirty="0" smtClean="0">
                <a:solidFill>
                  <a:srgbClr val="FF0000"/>
                </a:solidFill>
              </a:rPr>
              <a:t>release </a:t>
            </a:r>
            <a:r>
              <a:rPr lang="en-US" sz="1400" i="1" dirty="0">
                <a:solidFill>
                  <a:srgbClr val="FF0000"/>
                </a:solidFill>
              </a:rPr>
              <a:t>0.4 </a:t>
            </a:r>
            <a:r>
              <a:rPr lang="en-US" sz="1400" i="1" dirty="0"/>
              <a:t>of its Grid middleware </a:t>
            </a:r>
            <a:r>
              <a:rPr lang="en-US" sz="1400" i="1" dirty="0" smtClean="0"/>
              <a:t>(</a:t>
            </a:r>
            <a:r>
              <a:rPr lang="en-US" sz="1400" i="1" dirty="0"/>
              <a:t>also known as the Advanced Resource Connector</a:t>
            </a:r>
            <a:r>
              <a:rPr lang="en-US" sz="1400" i="1" dirty="0" smtClean="0"/>
              <a:t>),</a:t>
            </a:r>
            <a:endParaRPr lang="hu-HU" sz="1400" i="1" dirty="0" smtClean="0"/>
          </a:p>
          <a:p>
            <a:r>
              <a:rPr lang="en-US" sz="1400" i="1" dirty="0" smtClean="0"/>
              <a:t> </a:t>
            </a:r>
            <a:r>
              <a:rPr lang="en-US" sz="1400" i="1" dirty="0"/>
              <a:t>the </a:t>
            </a:r>
            <a:r>
              <a:rPr lang="en-US" sz="1400" i="1" dirty="0">
                <a:solidFill>
                  <a:srgbClr val="FF0000"/>
                </a:solidFill>
              </a:rPr>
              <a:t>first official release </a:t>
            </a:r>
            <a:r>
              <a:rPr lang="en-US" sz="1400" i="1" dirty="0"/>
              <a:t>of this software</a:t>
            </a:r>
            <a:r>
              <a:rPr lang="en-US" sz="1400" i="1" dirty="0" smtClean="0"/>
              <a:t>.</a:t>
            </a:r>
            <a:r>
              <a:rPr lang="hu-HU" sz="1400" i="1" dirty="0" smtClean="0"/>
              <a:t> April 13, 2004.</a:t>
            </a:r>
            <a:endParaRPr lang="hu-HU" sz="1400" i="1" dirty="0"/>
          </a:p>
        </p:txBody>
      </p:sp>
    </p:spTree>
    <p:extLst>
      <p:ext uri="{BB962C8B-B14F-4D97-AF65-F5344CB8AC3E}">
        <p14:creationId xmlns:p14="http://schemas.microsoft.com/office/powerpoint/2010/main" val="256252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ARC re-engineered</a:t>
            </a:r>
            <a:r>
              <a:rPr lang="hu-HU" dirty="0" smtClean="0"/>
              <a:t>: SOA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4878991"/>
            <a:ext cx="2316480" cy="1215422"/>
          </a:xfrm>
        </p:spPr>
        <p:txBody>
          <a:bodyPr/>
          <a:lstStyle/>
          <a:p>
            <a:r>
              <a:rPr lang="sv-SE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HED</a:t>
            </a:r>
          </a:p>
          <a:p>
            <a:pPr lvl="1"/>
            <a:r>
              <a:rPr lang="sv-SE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Service container</a:t>
            </a:r>
          </a:p>
          <a:p>
            <a:pPr lvl="1"/>
            <a:r>
              <a:rPr lang="sv-SE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Modularity</a:t>
            </a:r>
          </a:p>
          <a:p>
            <a:pPr lvl="1"/>
            <a:r>
              <a:rPr lang="sv-SE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WS-layer</a:t>
            </a:r>
          </a:p>
          <a:p>
            <a:pPr lvl="1"/>
            <a:r>
              <a:rPr lang="sv-SE" sz="1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Advanced Security</a:t>
            </a:r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 descr="ng-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1" y="1125078"/>
            <a:ext cx="4389120" cy="230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 descr="ov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50115"/>
            <a:ext cx="4231046" cy="329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800601" y="1139825"/>
            <a:ext cx="434339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i="1" dirty="0" smtClean="0"/>
              <a:t>May 22, 2007: </a:t>
            </a:r>
            <a:r>
              <a:rPr lang="hu-HU" sz="1050" i="1" dirty="0" smtClean="0">
                <a:solidFill>
                  <a:srgbClr val="FF0000"/>
                </a:solidFill>
              </a:rPr>
              <a:t>V</a:t>
            </a:r>
            <a:r>
              <a:rPr lang="en-US" sz="1050" i="1" dirty="0" err="1" smtClean="0">
                <a:solidFill>
                  <a:srgbClr val="FF0000"/>
                </a:solidFill>
              </a:rPr>
              <a:t>ersion</a:t>
            </a:r>
            <a:r>
              <a:rPr lang="en-US" sz="1050" i="1" dirty="0" smtClean="0">
                <a:solidFill>
                  <a:srgbClr val="FF0000"/>
                </a:solidFill>
              </a:rPr>
              <a:t> 0.6</a:t>
            </a:r>
            <a:r>
              <a:rPr lang="hu-HU" sz="1050" i="1" dirty="0" smtClean="0">
                <a:solidFill>
                  <a:srgbClr val="FF0000"/>
                </a:solidFill>
              </a:rPr>
              <a:t>,</a:t>
            </a:r>
            <a:r>
              <a:rPr lang="en-US" sz="1050" i="1" dirty="0" smtClean="0">
                <a:solidFill>
                  <a:srgbClr val="FF0000"/>
                </a:solidFill>
              </a:rPr>
              <a:t> second </a:t>
            </a:r>
            <a:r>
              <a:rPr lang="en-US" sz="1050" i="1" dirty="0">
                <a:solidFill>
                  <a:srgbClr val="FF0000"/>
                </a:solidFill>
              </a:rPr>
              <a:t>stable release</a:t>
            </a:r>
            <a:r>
              <a:rPr lang="en-US" sz="1050" i="1" dirty="0"/>
              <a:t> of </a:t>
            </a:r>
            <a:r>
              <a:rPr lang="hu-HU" sz="1050" i="1" dirty="0" smtClean="0"/>
              <a:t>ARC. </a:t>
            </a:r>
          </a:p>
          <a:p>
            <a:r>
              <a:rPr lang="hu-HU" sz="1050" i="1" dirty="0" smtClean="0"/>
              <a:t>ARC </a:t>
            </a:r>
            <a:r>
              <a:rPr lang="hu-HU" sz="1050" i="1" u="sng" dirty="0" smtClean="0"/>
              <a:t>v0.6 is</a:t>
            </a:r>
            <a:r>
              <a:rPr lang="en-US" sz="1050" i="1" u="sng" dirty="0" smtClean="0"/>
              <a:t> </a:t>
            </a:r>
            <a:r>
              <a:rPr lang="en-US" sz="1050" i="1" u="sng" dirty="0"/>
              <a:t>not substantially different </a:t>
            </a:r>
            <a:r>
              <a:rPr lang="en-US" sz="1050" i="1" dirty="0"/>
              <a:t>from version </a:t>
            </a:r>
            <a:r>
              <a:rPr lang="en-US" sz="1050" i="1" dirty="0" smtClean="0"/>
              <a:t>0.4</a:t>
            </a:r>
            <a:r>
              <a:rPr lang="hu-HU" sz="1050" i="1" dirty="0" smtClean="0"/>
              <a:t>,</a:t>
            </a:r>
            <a:r>
              <a:rPr lang="en-US" sz="1050" i="1" dirty="0" smtClean="0"/>
              <a:t> </a:t>
            </a:r>
            <a:r>
              <a:rPr lang="hu-HU" sz="1050" i="1" dirty="0" smtClean="0"/>
              <a:t>the </a:t>
            </a:r>
            <a:r>
              <a:rPr lang="en-US" sz="1050" i="1" dirty="0" smtClean="0"/>
              <a:t>middleware is </a:t>
            </a:r>
            <a:r>
              <a:rPr lang="en-US" sz="1050" i="1" dirty="0"/>
              <a:t>based on the same technology and consists of the same </a:t>
            </a:r>
            <a:r>
              <a:rPr lang="en-US" sz="1050" i="1" dirty="0" err="1" smtClean="0"/>
              <a:t>ke</a:t>
            </a:r>
            <a:r>
              <a:rPr lang="en-US" sz="1050" i="1" u="sng" dirty="0" err="1"/>
              <a:t>only</a:t>
            </a:r>
            <a:r>
              <a:rPr lang="en-US" sz="1050" i="1" u="sng" dirty="0"/>
              <a:t> minimal backwards compatibility</a:t>
            </a:r>
            <a:r>
              <a:rPr lang="hu-HU" sz="1050" i="1" u="sng" dirty="0"/>
              <a:t> with v0.4</a:t>
            </a:r>
            <a:r>
              <a:rPr lang="en-US" sz="1050" i="1" dirty="0" smtClean="0"/>
              <a:t>y </a:t>
            </a:r>
            <a:r>
              <a:rPr lang="en-US" sz="1050" i="1" dirty="0" smtClean="0"/>
              <a:t>components</a:t>
            </a:r>
            <a:r>
              <a:rPr lang="hu-HU" sz="1050" i="1" dirty="0" smtClean="0"/>
              <a:t>. Even if</a:t>
            </a:r>
            <a:r>
              <a:rPr lang="hu-HU" sz="1050" i="1" dirty="0"/>
              <a:t> </a:t>
            </a:r>
            <a:r>
              <a:rPr lang="hu-HU" sz="1050" i="1" dirty="0" smtClean="0"/>
              <a:t>the</a:t>
            </a:r>
            <a:r>
              <a:rPr lang="en-US" sz="1050" i="1" dirty="0" smtClean="0"/>
              <a:t> </a:t>
            </a:r>
            <a:r>
              <a:rPr lang="en-US" sz="1050" i="1" dirty="0"/>
              <a:t>underlying protocols are the </a:t>
            </a:r>
            <a:r>
              <a:rPr lang="en-US" sz="1050" i="1" dirty="0" smtClean="0"/>
              <a:t>same</a:t>
            </a:r>
            <a:r>
              <a:rPr lang="hu-HU" sz="1050" i="1" dirty="0" smtClean="0"/>
              <a:t> </a:t>
            </a:r>
            <a:r>
              <a:rPr lang="en-US" sz="1050" i="1" dirty="0" smtClean="0"/>
              <a:t>there </a:t>
            </a:r>
            <a:r>
              <a:rPr lang="en-US" sz="1050" i="1" dirty="0" smtClean="0"/>
              <a:t>is</a:t>
            </a:r>
            <a:r>
              <a:rPr lang="hu-HU" sz="1050" i="1" dirty="0" smtClean="0"/>
              <a:t>!</a:t>
            </a:r>
            <a:endParaRPr lang="hu-HU" sz="1050" i="1" dirty="0" smtClean="0"/>
          </a:p>
          <a:p>
            <a:r>
              <a:rPr lang="hu-HU" sz="1050" i="1" dirty="0" smtClean="0"/>
              <a:t>September 30, 2009: </a:t>
            </a:r>
            <a:r>
              <a:rPr lang="hu-HU" sz="1050" i="1" dirty="0" smtClean="0">
                <a:solidFill>
                  <a:srgbClr val="FF0000"/>
                </a:solidFill>
              </a:rPr>
              <a:t>Version 0.8, third stable release </a:t>
            </a:r>
            <a:r>
              <a:rPr lang="hu-HU" sz="1050" i="1" dirty="0" smtClean="0"/>
              <a:t>of ARC with technology preview components.</a:t>
            </a:r>
            <a:endParaRPr lang="hu-HU" sz="105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2" y="3589678"/>
            <a:ext cx="4343399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i="1" dirty="0" smtClean="0"/>
              <a:t>May 10, 2011: </a:t>
            </a:r>
            <a:r>
              <a:rPr lang="en-US" sz="1050" i="1" dirty="0"/>
              <a:t>The </a:t>
            </a:r>
            <a:r>
              <a:rPr lang="en-US" sz="1050" i="1" dirty="0">
                <a:solidFill>
                  <a:srgbClr val="FF0000"/>
                </a:solidFill>
              </a:rPr>
              <a:t>11.05 release of the ARC </a:t>
            </a:r>
            <a:r>
              <a:rPr lang="en-US" sz="1050" i="1" dirty="0" smtClean="0"/>
              <a:t>software</a:t>
            </a:r>
            <a:r>
              <a:rPr lang="hu-HU" sz="1050" i="1" dirty="0" smtClean="0"/>
              <a:t> (</a:t>
            </a:r>
            <a:r>
              <a:rPr lang="hu-HU" sz="1050" i="1" dirty="0"/>
              <a:t>v</a:t>
            </a:r>
            <a:r>
              <a:rPr lang="en-US" sz="1050" i="1" dirty="0" err="1" smtClean="0"/>
              <a:t>ersion</a:t>
            </a:r>
            <a:r>
              <a:rPr lang="en-US" sz="1050" i="1" dirty="0" smtClean="0"/>
              <a:t> </a:t>
            </a:r>
            <a:r>
              <a:rPr lang="hu-HU" sz="1050" i="1" dirty="0" smtClean="0"/>
              <a:t>1.0)</a:t>
            </a:r>
            <a:r>
              <a:rPr lang="hu-HU" sz="1050" i="1" dirty="0"/>
              <a:t> </a:t>
            </a:r>
            <a:r>
              <a:rPr lang="en-US" sz="1050" i="1" dirty="0"/>
              <a:t>represents a major change, for the first time in history of ARC introducing a very substantially re-written computing element (execution service), and for the second time - a re-written client component. Moreover, distribution and version conventions of ARC and its packages </a:t>
            </a:r>
            <a:r>
              <a:rPr lang="en-US" sz="1050" i="1" dirty="0" smtClean="0"/>
              <a:t>change</a:t>
            </a:r>
            <a:r>
              <a:rPr lang="hu-HU" sz="1050" i="1" dirty="0" smtClean="0"/>
              <a:t>d.</a:t>
            </a:r>
            <a:r>
              <a:rPr lang="en-US" sz="1050" i="1" dirty="0" smtClean="0"/>
              <a:t> </a:t>
            </a:r>
            <a:r>
              <a:rPr lang="en-US" sz="1050" i="1" dirty="0"/>
              <a:t>Code repository underwent major changes as well.</a:t>
            </a:r>
            <a:endParaRPr lang="hu-HU" sz="1050" i="1" dirty="0" smtClean="0"/>
          </a:p>
        </p:txBody>
      </p:sp>
    </p:spTree>
    <p:extLst>
      <p:ext uri="{BB962C8B-B14F-4D97-AF65-F5344CB8AC3E}">
        <p14:creationId xmlns:p14="http://schemas.microsoft.com/office/powerpoint/2010/main" val="13883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 as of Today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76800"/>
          </a:xfrm>
        </p:spPr>
        <p:txBody>
          <a:bodyPr/>
          <a:lstStyle/>
          <a:p>
            <a:pPr marL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hu-HU" sz="2000" u="sng" dirty="0" smtClean="0"/>
              <a:t>M</a:t>
            </a:r>
            <a:r>
              <a:rPr lang="en-GB" sz="2000" u="sng" dirty="0" err="1" smtClean="0"/>
              <a:t>iddleware</a:t>
            </a:r>
            <a:r>
              <a:rPr lang="en-GB" sz="2000" u="sng" dirty="0" smtClean="0"/>
              <a:t> </a:t>
            </a:r>
            <a:r>
              <a:rPr lang="en-GB" sz="2000" dirty="0" smtClean="0"/>
              <a:t>developed </a:t>
            </a:r>
            <a:r>
              <a:rPr lang="en-GB" sz="2000" dirty="0"/>
              <a:t>by </a:t>
            </a:r>
            <a:r>
              <a:rPr lang="en-GB" sz="2000" dirty="0" err="1"/>
              <a:t>Nordugrid</a:t>
            </a:r>
            <a:r>
              <a:rPr lang="en-GB" sz="2000" dirty="0"/>
              <a:t> </a:t>
            </a:r>
            <a:r>
              <a:rPr lang="hu-HU" sz="2000" dirty="0" smtClean="0"/>
              <a:t>C</a:t>
            </a:r>
            <a:r>
              <a:rPr lang="en-GB" sz="2000" dirty="0" err="1" smtClean="0"/>
              <a:t>ollaboration</a:t>
            </a:r>
            <a:r>
              <a:rPr lang="en-GB" sz="2000" dirty="0" smtClean="0"/>
              <a:t> </a:t>
            </a:r>
            <a:r>
              <a:rPr lang="en-GB" sz="2000" dirty="0"/>
              <a:t>since 2002</a:t>
            </a: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 dirty="0"/>
              <a:t>Open Source, mostly volunteer contributors</a:t>
            </a:r>
          </a:p>
          <a:p>
            <a:pPr marL="45720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2000" dirty="0"/>
              <a:t>Key components:</a:t>
            </a: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 dirty="0"/>
              <a:t>ARC Compute Element with support for most of the batch </a:t>
            </a:r>
            <a:r>
              <a:rPr lang="en-GB" sz="1800" dirty="0" smtClean="0"/>
              <a:t>system</a:t>
            </a:r>
            <a:endParaRPr lang="en-GB" sz="1800" dirty="0"/>
          </a:p>
          <a:p>
            <a: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 sz="1600" dirty="0"/>
              <a:t>Job </a:t>
            </a:r>
            <a:r>
              <a:rPr lang="en-GB" sz="1600" dirty="0" smtClean="0"/>
              <a:t>control</a:t>
            </a:r>
            <a:endParaRPr lang="hu-HU" sz="1600" dirty="0" smtClean="0"/>
          </a:p>
          <a:p>
            <a: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hu-HU" sz="1600" dirty="0" smtClean="0"/>
              <a:t>Resource and job information</a:t>
            </a:r>
            <a:endParaRPr lang="en-GB" sz="1600" dirty="0"/>
          </a:p>
          <a:p>
            <a: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 sz="1600" dirty="0"/>
              <a:t>Data transfers and shared cache management</a:t>
            </a: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 dirty="0"/>
              <a:t>Client </a:t>
            </a:r>
            <a:r>
              <a:rPr lang="en-GB" sz="1800" dirty="0" smtClean="0"/>
              <a:t>tools</a:t>
            </a:r>
            <a:r>
              <a:rPr lang="hu-HU" sz="1800" dirty="0" smtClean="0"/>
              <a:t> (to interact with ARC CE and third-party services)</a:t>
            </a:r>
            <a:r>
              <a:rPr lang="en-GB" sz="1800" dirty="0" smtClean="0"/>
              <a:t>:</a:t>
            </a:r>
            <a:endParaRPr lang="en-GB" sz="1800" dirty="0"/>
          </a:p>
          <a:p>
            <a: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 sz="1600" dirty="0"/>
              <a:t>Jobs submission</a:t>
            </a:r>
          </a:p>
          <a:p>
            <a: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 sz="1600" dirty="0"/>
              <a:t>Proxy management</a:t>
            </a:r>
          </a:p>
          <a:p>
            <a: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 sz="1600" dirty="0"/>
              <a:t>File copy </a:t>
            </a: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800" dirty="0"/>
              <a:t>API: </a:t>
            </a:r>
            <a:r>
              <a:rPr lang="en-GB" sz="1800" dirty="0" smtClean="0"/>
              <a:t>(python) </a:t>
            </a:r>
            <a:r>
              <a:rPr lang="en-GB" sz="1800" dirty="0"/>
              <a:t>libraries providing interface to full software stack</a:t>
            </a:r>
          </a:p>
          <a:p>
            <a: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GB" sz="1600" dirty="0"/>
              <a:t>Custom </a:t>
            </a:r>
            <a:r>
              <a:rPr lang="en-GB" sz="1600" dirty="0" smtClean="0"/>
              <a:t>services, Custom </a:t>
            </a:r>
            <a:r>
              <a:rPr lang="en-GB" sz="1600" dirty="0"/>
              <a:t>clients, </a:t>
            </a:r>
            <a:r>
              <a:rPr lang="en-GB" sz="1600" dirty="0" err="1"/>
              <a:t>eg</a:t>
            </a:r>
            <a:r>
              <a:rPr lang="en-GB" sz="1600" dirty="0"/>
              <a:t> </a:t>
            </a:r>
            <a:r>
              <a:rPr lang="en-GB" sz="1600" dirty="0" err="1" smtClean="0"/>
              <a:t>arcControlTower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ARC CE as of Today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Shape 82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3400" y="1715774"/>
            <a:ext cx="8153400" cy="3883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4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 </a:t>
            </a:r>
            <a:r>
              <a:rPr lang="hu-HU" dirty="0" smtClean="0"/>
              <a:t>major release</a:t>
            </a:r>
            <a:r>
              <a:rPr lang="en-GB" dirty="0" smtClean="0"/>
              <a:t>s</a:t>
            </a:r>
            <a:r>
              <a:rPr lang="hu-HU" dirty="0" smtClean="0"/>
              <a:t> 2004-</a:t>
            </a:r>
            <a:r>
              <a:rPr lang="en-GB" dirty="0" smtClean="0"/>
              <a:t>20</a:t>
            </a:r>
            <a:r>
              <a:rPr lang="hu-HU" dirty="0" smtClean="0"/>
              <a:t>18</a:t>
            </a:r>
            <a:endParaRPr lang="hu-H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5/6/2018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1222375"/>
            <a:ext cx="407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http://www.nordugrid.org/arc/releases/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www.nordugrid.org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AD7C4-BBDA-42E5-A351-02649964184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730246"/>
              </p:ext>
            </p:extLst>
          </p:nvPr>
        </p:nvGraphicFramePr>
        <p:xfrm>
          <a:off x="700088" y="1591707"/>
          <a:ext cx="8139111" cy="4953000"/>
        </p:xfrm>
        <a:graphic>
          <a:graphicData uri="http://schemas.openxmlformats.org/drawingml/2006/table">
            <a:tbl>
              <a:tblPr/>
              <a:tblGrid>
                <a:gridCol w="2043112"/>
                <a:gridCol w="2438400"/>
                <a:gridCol w="3657599"/>
              </a:tblGrid>
              <a:tr h="0">
                <a:tc>
                  <a:txBody>
                    <a:bodyPr/>
                    <a:lstStyle/>
                    <a:p>
                      <a:r>
                        <a:rPr lang="hu-HU" u="sng" dirty="0" smtClean="0"/>
                        <a:t>Release nr</a:t>
                      </a:r>
                      <a:endParaRPr lang="hu-HU" u="sng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u="sng" dirty="0" smtClean="0"/>
                        <a:t>Release Date</a:t>
                      </a:r>
                      <a:endParaRPr lang="hu-HU" u="sng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u="sng" dirty="0" smtClean="0"/>
                        <a:t>Major Change</a:t>
                      </a:r>
                      <a:endParaRPr lang="hu-HU" u="sng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/>
                        <a:t>Version</a:t>
                      </a:r>
                      <a:r>
                        <a:rPr lang="hu-HU" baseline="0" dirty="0" smtClean="0"/>
                        <a:t> 0.4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April13</a:t>
                      </a:r>
                      <a:r>
                        <a:rPr lang="hu-HU" dirty="0"/>
                        <a:t>, </a:t>
                      </a:r>
                      <a:r>
                        <a:rPr lang="hu-HU" dirty="0" smtClean="0"/>
                        <a:t>2004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100" dirty="0" smtClean="0"/>
                        <a:t>First official release of ARC after two-year of development</a:t>
                      </a:r>
                      <a:endParaRPr lang="hu-HU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/>
                        <a:t>Version</a:t>
                      </a:r>
                      <a:r>
                        <a:rPr lang="hu-HU" baseline="0" dirty="0" smtClean="0"/>
                        <a:t> 0.6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May 22, 2007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Same protocols nevertheless minimal backward compatibility with v04</a:t>
                      </a:r>
                      <a:endParaRPr lang="hu-HU" sz="16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/>
                        <a:t>Version</a:t>
                      </a:r>
                      <a:r>
                        <a:rPr lang="hu-HU" baseline="0" dirty="0" smtClean="0"/>
                        <a:t> 0.8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Sept 30, 2009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050" dirty="0" smtClean="0"/>
                        <a:t>Contains technology preview of SOA ARC</a:t>
                      </a:r>
                      <a:endParaRPr lang="hu-HU" sz="105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/>
                        <a:t>NOX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Nov</a:t>
                      </a:r>
                      <a:r>
                        <a:rPr lang="hu-HU" baseline="0" dirty="0" smtClean="0"/>
                        <a:t> 30, 2009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050" dirty="0" smtClean="0"/>
                        <a:t>Separate release of SOA ARC</a:t>
                      </a:r>
                      <a:endParaRPr lang="hu-HU" sz="105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11.05</a:t>
                      </a:r>
                      <a:r>
                        <a:rPr lang="hu-HU" baseline="0" dirty="0" smtClean="0">
                          <a:solidFill>
                            <a:srgbClr val="FF0000"/>
                          </a:solidFill>
                        </a:rPr>
                        <a:t> (v1.0)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May </a:t>
                      </a:r>
                      <a:r>
                        <a:rPr lang="hu-HU" dirty="0" smtClean="0">
                          <a:solidFill>
                            <a:srgbClr val="FF0000"/>
                          </a:solidFill>
                        </a:rPr>
                        <a:t>10, 2011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050" dirty="0" smtClean="0"/>
                        <a:t>Very substantially re-enginered CE &amp; clients</a:t>
                      </a:r>
                      <a:endParaRPr lang="hu-HU" sz="105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/>
                        <a:t>12.05 (v2.0)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May</a:t>
                      </a:r>
                      <a:r>
                        <a:rPr lang="hu-HU" baseline="0" dirty="0" smtClean="0"/>
                        <a:t> 21</a:t>
                      </a:r>
                      <a:r>
                        <a:rPr lang="hu-HU" dirty="0" smtClean="0"/>
                        <a:t>, 2012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050" smtClean="0"/>
                        <a:t>Further</a:t>
                      </a:r>
                      <a:r>
                        <a:rPr lang="hu-HU" sz="1050" baseline="0" smtClean="0"/>
                        <a:t> </a:t>
                      </a:r>
                      <a:r>
                        <a:rPr lang="hu-HU" sz="1050" smtClean="0"/>
                        <a:t>client-side </a:t>
                      </a:r>
                      <a:r>
                        <a:rPr lang="hu-HU" sz="1050" dirty="0" smtClean="0"/>
                        <a:t>changes, libarcclient </a:t>
                      </a:r>
                      <a:endParaRPr lang="hu-HU" sz="105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/>
                        <a:t>13.02 (v3.0)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February 28, 2013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050" dirty="0" smtClean="0"/>
                        <a:t>Several obsoleted components, numerous library name</a:t>
                      </a:r>
                      <a:r>
                        <a:rPr lang="hu-HU" sz="1050" baseline="0" dirty="0" smtClean="0"/>
                        <a:t> changes (libarcdata2 -&gt; libarcdata)</a:t>
                      </a:r>
                      <a:endParaRPr lang="hu-HU" sz="105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/>
                        <a:t>13.11 (v4.0)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November 27, 2013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new client-side job </a:t>
                      </a:r>
                      <a:r>
                        <a:rPr lang="hu-HU" sz="1100" dirty="0" smtClean="0"/>
                        <a:t>database</a:t>
                      </a:r>
                      <a:endParaRPr lang="en-GB" sz="1100" dirty="0" smtClean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dirty="0" smtClean="0"/>
                        <a:t>15.03 (v5.0)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March 27, 2015</a:t>
                      </a:r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arc-</a:t>
                      </a:r>
                      <a:r>
                        <a:rPr lang="en-GB" sz="1100" dirty="0" err="1" smtClean="0"/>
                        <a:t>ur</a:t>
                      </a:r>
                      <a:r>
                        <a:rPr lang="en-GB" sz="1100" dirty="0" smtClean="0"/>
                        <a:t>-logger got replaced by JURA,  removed several components, modules (old data staging)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hu-HU" i="1" dirty="0" smtClean="0">
                          <a:solidFill>
                            <a:srgbClr val="FFC000"/>
                          </a:solidFill>
                        </a:rPr>
                        <a:t>VERSION</a:t>
                      </a:r>
                      <a:r>
                        <a:rPr lang="hu-HU" i="1" baseline="0" dirty="0" smtClean="0">
                          <a:solidFill>
                            <a:srgbClr val="FFC000"/>
                          </a:solidFill>
                        </a:rPr>
                        <a:t> 6.0</a:t>
                      </a:r>
                      <a:endParaRPr lang="hu-HU" i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i="1" dirty="0" smtClean="0">
                          <a:solidFill>
                            <a:srgbClr val="FFC000"/>
                          </a:solidFill>
                        </a:rPr>
                        <a:t>2018 (!)</a:t>
                      </a:r>
                      <a:endParaRPr lang="hu-HU" i="1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smtClean="0"/>
                        <a:t>see</a:t>
                      </a:r>
                      <a:r>
                        <a:rPr lang="en-GB" sz="1100" baseline="0" dirty="0" smtClean="0"/>
                        <a:t> next slides</a:t>
                      </a:r>
                      <a:endParaRPr lang="hu-HU" sz="1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3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g-template">
  <a:themeElements>
    <a:clrScheme name="1_nordugrid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nordugrid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u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ng-template</Template>
  <TotalTime>16378</TotalTime>
  <Words>1211</Words>
  <Application>Microsoft Office PowerPoint</Application>
  <PresentationFormat>On-screen Show (4:3)</PresentationFormat>
  <Paragraphs>248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Aharoni</vt:lpstr>
      <vt:lpstr>Arial</vt:lpstr>
      <vt:lpstr>Lucida Sans Unicode</vt:lpstr>
      <vt:lpstr>Open Sans</vt:lpstr>
      <vt:lpstr>Times New Roman</vt:lpstr>
      <vt:lpstr>Wingdings</vt:lpstr>
      <vt:lpstr>ng-template</vt:lpstr>
      <vt:lpstr>Introduction to ARC(6), NG2018, Munich</vt:lpstr>
      <vt:lpstr>What is ARC?</vt:lpstr>
      <vt:lpstr>ARC history dates back 5 years BC</vt:lpstr>
      <vt:lpstr>Original vision: utility computing</vt:lpstr>
      <vt:lpstr>First prototype around 2002:  reused what was available </vt:lpstr>
      <vt:lpstr>ARC re-engineered: SOA</vt:lpstr>
      <vt:lpstr>ARC as of Today</vt:lpstr>
      <vt:lpstr>ARC CE as of Today</vt:lpstr>
      <vt:lpstr>ARC major releases 2004-2018</vt:lpstr>
      <vt:lpstr>ARC 6: the motivation</vt:lpstr>
      <vt:lpstr>ARC 6 content: ARCHERY</vt:lpstr>
      <vt:lpstr>ARC 6 content: ARCHERY overview</vt:lpstr>
      <vt:lpstr>ARC 6 content: new arc.conf</vt:lpstr>
      <vt:lpstr>ARC 6 content: new server-side access methods</vt:lpstr>
      <vt:lpstr>ARC 6 content: new internals</vt:lpstr>
      <vt:lpstr>ARC 6 content: few lines about the client side</vt:lpstr>
      <vt:lpstr>ARC6: major cleanup</vt:lpstr>
      <vt:lpstr>ARC 6: The new release</vt:lpstr>
      <vt:lpstr>ARC 6 release timeline</vt:lpstr>
      <vt:lpstr>Follow up from Tromsø</vt:lpstr>
      <vt:lpstr>Post ARC6: howto modernize the dinosaur?</vt:lpstr>
      <vt:lpstr>Summary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status</dc:title>
  <dc:creator>Balazs Konya</dc:creator>
  <cp:lastModifiedBy>balazs</cp:lastModifiedBy>
  <cp:revision>894</cp:revision>
  <dcterms:created xsi:type="dcterms:W3CDTF">2010-04-30T12:57:51Z</dcterms:created>
  <dcterms:modified xsi:type="dcterms:W3CDTF">2018-06-05T07:37:17Z</dcterms:modified>
</cp:coreProperties>
</file>